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ppt/tags/tag20.xml" ContentType="application/vnd.openxmlformats-officedocument.presentationml.tags+xml"/>
  <Override PartName="/ppt/notesSlides/notesSlide21.xml" ContentType="application/vnd.openxmlformats-officedocument.presentationml.notesSlide+xml"/>
  <Override PartName="/ppt/tags/tag21.xml" ContentType="application/vnd.openxmlformats-officedocument.presentationml.tags+xml"/>
  <Override PartName="/ppt/notesSlides/notesSlide22.xml" ContentType="application/vnd.openxmlformats-officedocument.presentationml.notesSlide+xml"/>
  <Override PartName="/ppt/tags/tag22.xml" ContentType="application/vnd.openxmlformats-officedocument.presentationml.tags+xml"/>
  <Override PartName="/ppt/notesSlides/notesSlide23.xml" ContentType="application/vnd.openxmlformats-officedocument.presentationml.notesSlide+xml"/>
  <Override PartName="/ppt/tags/tag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57" r:id="rId3"/>
    <p:sldId id="281" r:id="rId4"/>
    <p:sldId id="261" r:id="rId5"/>
    <p:sldId id="262" r:id="rId6"/>
    <p:sldId id="258" r:id="rId7"/>
    <p:sldId id="263" r:id="rId8"/>
    <p:sldId id="259" r:id="rId9"/>
    <p:sldId id="266" r:id="rId10"/>
    <p:sldId id="264" r:id="rId11"/>
    <p:sldId id="267" r:id="rId12"/>
    <p:sldId id="268" r:id="rId13"/>
    <p:sldId id="269" r:id="rId14"/>
    <p:sldId id="270" r:id="rId15"/>
    <p:sldId id="260" r:id="rId16"/>
    <p:sldId id="271" r:id="rId17"/>
    <p:sldId id="273" r:id="rId18"/>
    <p:sldId id="278" r:id="rId19"/>
    <p:sldId id="275" r:id="rId20"/>
    <p:sldId id="276" r:id="rId21"/>
    <p:sldId id="280" r:id="rId22"/>
    <p:sldId id="277" r:id="rId23"/>
    <p:sldId id="265"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C0F3F-43AB-494C-84D6-4D32EE963F0E}" type="datetimeFigureOut">
              <a:rPr lang="en-US" smtClean="0"/>
              <a:t>8/16/2018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14C200-A11C-4D6F-BB03-387A01663E0D}" type="slidenum">
              <a:rPr lang="en-US" smtClean="0"/>
              <a:t>‹#›</a:t>
            </a:fld>
            <a:endParaRPr lang="en-US"/>
          </a:p>
        </p:txBody>
      </p:sp>
    </p:spTree>
    <p:extLst>
      <p:ext uri="{BB962C8B-B14F-4D97-AF65-F5344CB8AC3E}">
        <p14:creationId xmlns:p14="http://schemas.microsoft.com/office/powerpoint/2010/main" val="266663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1.xml"/></Relationships>
</file>

<file path=ppt/notesSlides/_rels/notesSlide10.xml.rels><?xml version="1.0" encoding="UTF-8" standalone="yes"?>
<Relationships xmlns="http://schemas.openxmlformats.org/package/2006/relationships"><Relationship Id="rId3" Type="http://schemas.openxmlformats.org/officeDocument/2006/relationships/slide" Target="../slides/slide10.xml"/><Relationship Id="rId2" Type="http://schemas.openxmlformats.org/officeDocument/2006/relationships/notesMaster" Target="../notesMasters/notesMaster1.xml"/><Relationship Id="rId1" Type="http://schemas.openxmlformats.org/officeDocument/2006/relationships/tags" Target="../tags/tag10.xml"/></Relationships>
</file>

<file path=ppt/notesSlides/_rels/notesSlide11.xml.rels><?xml version="1.0" encoding="UTF-8" standalone="yes"?>
<Relationships xmlns="http://schemas.openxmlformats.org/package/2006/relationships"><Relationship Id="rId3" Type="http://schemas.openxmlformats.org/officeDocument/2006/relationships/slide" Target="../slides/slide11.xml"/><Relationship Id="rId2" Type="http://schemas.openxmlformats.org/officeDocument/2006/relationships/notesMaster" Target="../notesMasters/notesMaster1.xml"/><Relationship Id="rId1" Type="http://schemas.openxmlformats.org/officeDocument/2006/relationships/tags" Target="../tags/tag11.xml"/></Relationships>
</file>

<file path=ppt/notesSlides/_rels/notesSlide12.xml.rels><?xml version="1.0" encoding="UTF-8" standalone="yes"?>
<Relationships xmlns="http://schemas.openxmlformats.org/package/2006/relationships"><Relationship Id="rId3" Type="http://schemas.openxmlformats.org/officeDocument/2006/relationships/slide" Target="../slides/slide12.xml"/><Relationship Id="rId2" Type="http://schemas.openxmlformats.org/officeDocument/2006/relationships/notesMaster" Target="../notesMasters/notesMaster1.xml"/><Relationship Id="rId1" Type="http://schemas.openxmlformats.org/officeDocument/2006/relationships/tags" Target="../tags/tag12.xml"/></Relationships>
</file>

<file path=ppt/notesSlides/_rels/notesSlide13.xml.rels><?xml version="1.0" encoding="UTF-8" standalone="yes"?>
<Relationships xmlns="http://schemas.openxmlformats.org/package/2006/relationships"><Relationship Id="rId3" Type="http://schemas.openxmlformats.org/officeDocument/2006/relationships/slide" Target="../slides/slide13.xml"/><Relationship Id="rId2" Type="http://schemas.openxmlformats.org/officeDocument/2006/relationships/notesMaster" Target="../notesMasters/notesMaster1.xml"/><Relationship Id="rId1" Type="http://schemas.openxmlformats.org/officeDocument/2006/relationships/tags" Target="../tags/tag13.xml"/></Relationships>
</file>

<file path=ppt/notesSlides/_rels/notesSlide14.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notesMaster" Target="../notesMasters/notesMaster1.xml"/><Relationship Id="rId1" Type="http://schemas.openxmlformats.org/officeDocument/2006/relationships/tags" Target="../tags/tag14.xml"/></Relationships>
</file>

<file path=ppt/notesSlides/_rels/notesSlide15.xml.rels><?xml version="1.0" encoding="UTF-8" standalone="yes"?>
<Relationships xmlns="http://schemas.openxmlformats.org/package/2006/relationships"><Relationship Id="rId3" Type="http://schemas.openxmlformats.org/officeDocument/2006/relationships/slide" Target="../slides/slide15.xml"/><Relationship Id="rId2" Type="http://schemas.openxmlformats.org/officeDocument/2006/relationships/notesMaster" Target="../notesMasters/notesMaster1.xml"/><Relationship Id="rId1" Type="http://schemas.openxmlformats.org/officeDocument/2006/relationships/tags" Target="../tags/tag15.xml"/></Relationships>
</file>

<file path=ppt/notesSlides/_rels/notesSlide16.xml.rels><?xml version="1.0" encoding="UTF-8" standalone="yes"?>
<Relationships xmlns="http://schemas.openxmlformats.org/package/2006/relationships"><Relationship Id="rId3" Type="http://schemas.openxmlformats.org/officeDocument/2006/relationships/slide" Target="../slides/slide16.xml"/><Relationship Id="rId2" Type="http://schemas.openxmlformats.org/officeDocument/2006/relationships/notesMaster" Target="../notesMasters/notesMaster1.xml"/><Relationship Id="rId1" Type="http://schemas.openxmlformats.org/officeDocument/2006/relationships/tags" Target="../tags/tag16.xml"/></Relationships>
</file>

<file path=ppt/notesSlides/_rels/notesSlide17.xml.rels><?xml version="1.0" encoding="UTF-8" standalone="yes"?>
<Relationships xmlns="http://schemas.openxmlformats.org/package/2006/relationships"><Relationship Id="rId3" Type="http://schemas.openxmlformats.org/officeDocument/2006/relationships/slide" Target="../slides/slide17.xml"/><Relationship Id="rId2" Type="http://schemas.openxmlformats.org/officeDocument/2006/relationships/notesMaster" Target="../notesMasters/notesMaster1.xml"/><Relationship Id="rId1" Type="http://schemas.openxmlformats.org/officeDocument/2006/relationships/tags" Target="../tags/tag17.xml"/></Relationships>
</file>

<file path=ppt/notesSlides/_rels/notesSlide18.xml.rels><?xml version="1.0" encoding="UTF-8" standalone="yes"?>
<Relationships xmlns="http://schemas.openxmlformats.org/package/2006/relationships"><Relationship Id="rId3" Type="http://schemas.openxmlformats.org/officeDocument/2006/relationships/slide" Target="../slides/slide18.xml"/><Relationship Id="rId2" Type="http://schemas.openxmlformats.org/officeDocument/2006/relationships/notesMaster" Target="../notesMasters/notesMaster1.xml"/><Relationship Id="rId1" Type="http://schemas.openxmlformats.org/officeDocument/2006/relationships/tags" Target="../tags/tag18.xml"/></Relationships>
</file>

<file path=ppt/notesSlides/_rels/notesSlide19.xml.rels><?xml version="1.0" encoding="UTF-8" standalone="yes"?>
<Relationships xmlns="http://schemas.openxmlformats.org/package/2006/relationships"><Relationship Id="rId3" Type="http://schemas.openxmlformats.org/officeDocument/2006/relationships/slide" Target="../slides/slide19.xml"/><Relationship Id="rId2" Type="http://schemas.openxmlformats.org/officeDocument/2006/relationships/notesMaster" Target="../notesMasters/notesMaster1.xml"/><Relationship Id="rId1" Type="http://schemas.openxmlformats.org/officeDocument/2006/relationships/tags" Target="../tags/tag19.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2.xml"/><Relationship Id="rId2" Type="http://schemas.openxmlformats.org/officeDocument/2006/relationships/notesMaster" Target="../notesMasters/notesMaster1.xml"/><Relationship Id="rId1" Type="http://schemas.openxmlformats.org/officeDocument/2006/relationships/tags" Target="../tags/tag2.xml"/></Relationships>
</file>

<file path=ppt/notesSlides/_rels/notesSlide20.xml.rels><?xml version="1.0" encoding="UTF-8" standalone="yes"?>
<Relationships xmlns="http://schemas.openxmlformats.org/package/2006/relationships"><Relationship Id="rId3" Type="http://schemas.openxmlformats.org/officeDocument/2006/relationships/slide" Target="../slides/slide20.xml"/><Relationship Id="rId2" Type="http://schemas.openxmlformats.org/officeDocument/2006/relationships/notesMaster" Target="../notesMasters/notesMaster1.xml"/><Relationship Id="rId1" Type="http://schemas.openxmlformats.org/officeDocument/2006/relationships/tags" Target="../tags/tag20.xml"/></Relationships>
</file>

<file path=ppt/notesSlides/_rels/notesSlide21.xml.rels><?xml version="1.0" encoding="UTF-8" standalone="yes"?>
<Relationships xmlns="http://schemas.openxmlformats.org/package/2006/relationships"><Relationship Id="rId3" Type="http://schemas.openxmlformats.org/officeDocument/2006/relationships/slide" Target="../slides/slide21.xml"/><Relationship Id="rId2" Type="http://schemas.openxmlformats.org/officeDocument/2006/relationships/notesMaster" Target="../notesMasters/notesMaster1.xml"/><Relationship Id="rId1" Type="http://schemas.openxmlformats.org/officeDocument/2006/relationships/tags" Target="../tags/tag21.xml"/></Relationships>
</file>

<file path=ppt/notesSlides/_rels/notesSlide22.xml.rels><?xml version="1.0" encoding="UTF-8" standalone="yes"?>
<Relationships xmlns="http://schemas.openxmlformats.org/package/2006/relationships"><Relationship Id="rId3" Type="http://schemas.openxmlformats.org/officeDocument/2006/relationships/slide" Target="../slides/slide22.xml"/><Relationship Id="rId2" Type="http://schemas.openxmlformats.org/officeDocument/2006/relationships/notesMaster" Target="../notesMasters/notesMaster1.xml"/><Relationship Id="rId1" Type="http://schemas.openxmlformats.org/officeDocument/2006/relationships/tags" Target="../tags/tag22.xml"/></Relationships>
</file>

<file path=ppt/notesSlides/_rels/notesSlide23.xml.rels><?xml version="1.0" encoding="UTF-8" standalone="yes"?>
<Relationships xmlns="http://schemas.openxmlformats.org/package/2006/relationships"><Relationship Id="rId3" Type="http://schemas.openxmlformats.org/officeDocument/2006/relationships/slide" Target="../slides/slide23.xml"/><Relationship Id="rId2" Type="http://schemas.openxmlformats.org/officeDocument/2006/relationships/notesMaster" Target="../notesMasters/notesMaster1.xml"/><Relationship Id="rId1" Type="http://schemas.openxmlformats.org/officeDocument/2006/relationships/tags" Target="../tags/tag23.xml"/></Relationships>
</file>

<file path=ppt/notesSlides/_rels/notesSlide3.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tags" Target="../tags/tag4.xml"/></Relationships>
</file>

<file path=ppt/notesSlides/_rels/notesSlide5.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6.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6.xml"/></Relationships>
</file>

<file path=ppt/notesSlides/_rels/notesSlide7.xml.rels><?xml version="1.0" encoding="UTF-8" standalone="yes"?>
<Relationships xmlns="http://schemas.openxmlformats.org/package/2006/relationships"><Relationship Id="rId3" Type="http://schemas.openxmlformats.org/officeDocument/2006/relationships/slide" Target="../slides/slide7.xml"/><Relationship Id="rId2" Type="http://schemas.openxmlformats.org/officeDocument/2006/relationships/notesMaster" Target="../notesMasters/notesMaster1.xml"/><Relationship Id="rId1" Type="http://schemas.openxmlformats.org/officeDocument/2006/relationships/tags" Target="../tags/tag7.xml"/></Relationships>
</file>

<file path=ppt/notesSlides/_rels/notesSlide8.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notesMaster" Target="../notesMasters/notesMaster1.xml"/><Relationship Id="rId1" Type="http://schemas.openxmlformats.org/officeDocument/2006/relationships/tags" Target="../tags/tag8.xml"/></Relationships>
</file>

<file path=ppt/notesSlides/_rels/notesSlide9.xml.rels><?xml version="1.0" encoding="UTF-8" standalone="yes"?>
<Relationships xmlns="http://schemas.openxmlformats.org/package/2006/relationships"><Relationship Id="rId3" Type="http://schemas.openxmlformats.org/officeDocument/2006/relationships/slide" Target="../slides/slide9.xml"/><Relationship Id="rId2" Type="http://schemas.openxmlformats.org/officeDocument/2006/relationships/notesMaster" Target="../notesMasters/notesMaster1.xml"/><Relationship Id="rId1" Type="http://schemas.openxmlformats.org/officeDocument/2006/relationships/tags" Target="../tags/tag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a:t>
            </a:fld>
            <a:endParaRPr lang="en-US"/>
          </a:p>
        </p:txBody>
      </p:sp>
    </p:spTree>
    <p:extLst>
      <p:ext uri="{BB962C8B-B14F-4D97-AF65-F5344CB8AC3E}">
        <p14:creationId xmlns:p14="http://schemas.microsoft.com/office/powerpoint/2010/main" val="4312617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10</a:t>
            </a:fld>
            <a:endParaRPr lang="en-US"/>
          </a:p>
        </p:txBody>
      </p:sp>
    </p:spTree>
    <p:extLst>
      <p:ext uri="{BB962C8B-B14F-4D97-AF65-F5344CB8AC3E}">
        <p14:creationId xmlns:p14="http://schemas.microsoft.com/office/powerpoint/2010/main" val="32909460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11</a:t>
            </a:fld>
            <a:endParaRPr lang="en-US"/>
          </a:p>
        </p:txBody>
      </p:sp>
    </p:spTree>
    <p:extLst>
      <p:ext uri="{BB962C8B-B14F-4D97-AF65-F5344CB8AC3E}">
        <p14:creationId xmlns:p14="http://schemas.microsoft.com/office/powerpoint/2010/main" val="3771581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12</a:t>
            </a:fld>
            <a:endParaRPr lang="en-US"/>
          </a:p>
        </p:txBody>
      </p:sp>
    </p:spTree>
    <p:extLst>
      <p:ext uri="{BB962C8B-B14F-4D97-AF65-F5344CB8AC3E}">
        <p14:creationId xmlns:p14="http://schemas.microsoft.com/office/powerpoint/2010/main" val="15499028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13</a:t>
            </a:fld>
            <a:endParaRPr lang="en-US"/>
          </a:p>
        </p:txBody>
      </p:sp>
    </p:spTree>
    <p:extLst>
      <p:ext uri="{BB962C8B-B14F-4D97-AF65-F5344CB8AC3E}">
        <p14:creationId xmlns:p14="http://schemas.microsoft.com/office/powerpoint/2010/main" val="31311064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14</a:t>
            </a:fld>
            <a:endParaRPr lang="en-US"/>
          </a:p>
        </p:txBody>
      </p:sp>
    </p:spTree>
    <p:extLst>
      <p:ext uri="{BB962C8B-B14F-4D97-AF65-F5344CB8AC3E}">
        <p14:creationId xmlns:p14="http://schemas.microsoft.com/office/powerpoint/2010/main" val="40048704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15</a:t>
            </a:fld>
            <a:endParaRPr lang="en-US"/>
          </a:p>
        </p:txBody>
      </p:sp>
    </p:spTree>
    <p:extLst>
      <p:ext uri="{BB962C8B-B14F-4D97-AF65-F5344CB8AC3E}">
        <p14:creationId xmlns:p14="http://schemas.microsoft.com/office/powerpoint/2010/main" val="32643134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16</a:t>
            </a:fld>
            <a:endParaRPr lang="en-US"/>
          </a:p>
        </p:txBody>
      </p:sp>
    </p:spTree>
    <p:extLst>
      <p:ext uri="{BB962C8B-B14F-4D97-AF65-F5344CB8AC3E}">
        <p14:creationId xmlns:p14="http://schemas.microsoft.com/office/powerpoint/2010/main" val="36300388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17</a:t>
            </a:fld>
            <a:endParaRPr lang="en-US"/>
          </a:p>
        </p:txBody>
      </p:sp>
    </p:spTree>
    <p:extLst>
      <p:ext uri="{BB962C8B-B14F-4D97-AF65-F5344CB8AC3E}">
        <p14:creationId xmlns:p14="http://schemas.microsoft.com/office/powerpoint/2010/main" val="288118434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18</a:t>
            </a:fld>
            <a:endParaRPr lang="en-US"/>
          </a:p>
        </p:txBody>
      </p:sp>
    </p:spTree>
    <p:extLst>
      <p:ext uri="{BB962C8B-B14F-4D97-AF65-F5344CB8AC3E}">
        <p14:creationId xmlns:p14="http://schemas.microsoft.com/office/powerpoint/2010/main" val="39243069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19</a:t>
            </a:fld>
            <a:endParaRPr lang="en-US"/>
          </a:p>
        </p:txBody>
      </p:sp>
    </p:spTree>
    <p:extLst>
      <p:ext uri="{BB962C8B-B14F-4D97-AF65-F5344CB8AC3E}">
        <p14:creationId xmlns:p14="http://schemas.microsoft.com/office/powerpoint/2010/main" val="2195255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2</a:t>
            </a:fld>
            <a:endParaRPr lang="en-US"/>
          </a:p>
        </p:txBody>
      </p:sp>
    </p:spTree>
    <p:extLst>
      <p:ext uri="{BB962C8B-B14F-4D97-AF65-F5344CB8AC3E}">
        <p14:creationId xmlns:p14="http://schemas.microsoft.com/office/powerpoint/2010/main" val="131630017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20</a:t>
            </a:fld>
            <a:endParaRPr lang="en-US"/>
          </a:p>
        </p:txBody>
      </p:sp>
    </p:spTree>
    <p:extLst>
      <p:ext uri="{BB962C8B-B14F-4D97-AF65-F5344CB8AC3E}">
        <p14:creationId xmlns:p14="http://schemas.microsoft.com/office/powerpoint/2010/main" val="41720763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21</a:t>
            </a:fld>
            <a:endParaRPr lang="en-US"/>
          </a:p>
        </p:txBody>
      </p:sp>
    </p:spTree>
    <p:extLst>
      <p:ext uri="{BB962C8B-B14F-4D97-AF65-F5344CB8AC3E}">
        <p14:creationId xmlns:p14="http://schemas.microsoft.com/office/powerpoint/2010/main" val="15209997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22</a:t>
            </a:fld>
            <a:endParaRPr lang="en-US"/>
          </a:p>
        </p:txBody>
      </p:sp>
    </p:spTree>
    <p:extLst>
      <p:ext uri="{BB962C8B-B14F-4D97-AF65-F5344CB8AC3E}">
        <p14:creationId xmlns:p14="http://schemas.microsoft.com/office/powerpoint/2010/main" val="20511552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23</a:t>
            </a:fld>
            <a:endParaRPr lang="en-US"/>
          </a:p>
        </p:txBody>
      </p:sp>
    </p:spTree>
    <p:extLst>
      <p:ext uri="{BB962C8B-B14F-4D97-AF65-F5344CB8AC3E}">
        <p14:creationId xmlns:p14="http://schemas.microsoft.com/office/powerpoint/2010/main" val="1776876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3</a:t>
            </a:fld>
            <a:endParaRPr lang="en-US"/>
          </a:p>
        </p:txBody>
      </p:sp>
    </p:spTree>
    <p:extLst>
      <p:ext uri="{BB962C8B-B14F-4D97-AF65-F5344CB8AC3E}">
        <p14:creationId xmlns:p14="http://schemas.microsoft.com/office/powerpoint/2010/main" val="1962792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4</a:t>
            </a:fld>
            <a:endParaRPr lang="en-US"/>
          </a:p>
        </p:txBody>
      </p:sp>
    </p:spTree>
    <p:extLst>
      <p:ext uri="{BB962C8B-B14F-4D97-AF65-F5344CB8AC3E}">
        <p14:creationId xmlns:p14="http://schemas.microsoft.com/office/powerpoint/2010/main" val="3296043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5</a:t>
            </a:fld>
            <a:endParaRPr lang="en-US"/>
          </a:p>
        </p:txBody>
      </p:sp>
    </p:spTree>
    <p:extLst>
      <p:ext uri="{BB962C8B-B14F-4D97-AF65-F5344CB8AC3E}">
        <p14:creationId xmlns:p14="http://schemas.microsoft.com/office/powerpoint/2010/main" val="13190930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6</a:t>
            </a:fld>
            <a:endParaRPr lang="en-US"/>
          </a:p>
        </p:txBody>
      </p:sp>
    </p:spTree>
    <p:extLst>
      <p:ext uri="{BB962C8B-B14F-4D97-AF65-F5344CB8AC3E}">
        <p14:creationId xmlns:p14="http://schemas.microsoft.com/office/powerpoint/2010/main" val="11561690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7</a:t>
            </a:fld>
            <a:endParaRPr lang="en-US"/>
          </a:p>
        </p:txBody>
      </p:sp>
    </p:spTree>
    <p:extLst>
      <p:ext uri="{BB962C8B-B14F-4D97-AF65-F5344CB8AC3E}">
        <p14:creationId xmlns:p14="http://schemas.microsoft.com/office/powerpoint/2010/main" val="3871989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8</a:t>
            </a:fld>
            <a:endParaRPr lang="en-US"/>
          </a:p>
        </p:txBody>
      </p:sp>
    </p:spTree>
    <p:extLst>
      <p:ext uri="{BB962C8B-B14F-4D97-AF65-F5344CB8AC3E}">
        <p14:creationId xmlns:p14="http://schemas.microsoft.com/office/powerpoint/2010/main" val="29873196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custDataLst>
              <p:tags r:id="rId1"/>
            </p:custDataLst>
          </p:nvPr>
        </p:nvSpPr>
        <p:spPr/>
        <p:txBody>
          <a:bodyPr/>
          <a:lstStyle/>
          <a:p>
            <a:endParaRPr lang="en-US"/>
          </a:p>
        </p:txBody>
      </p:sp>
      <p:sp>
        <p:nvSpPr>
          <p:cNvPr id="4" name="Slide Number Placeholder 3"/>
          <p:cNvSpPr>
            <a:spLocks noGrp="1"/>
          </p:cNvSpPr>
          <p:nvPr>
            <p:ph type="sldNum" sz="quarter" idx="10"/>
          </p:nvPr>
        </p:nvSpPr>
        <p:spPr/>
        <p:txBody>
          <a:bodyPr/>
          <a:lstStyle/>
          <a:p>
            <a:fld id="{0414C200-A11C-4D6F-BB03-387A01663E0D}" type="slidenum">
              <a:rPr lang="en-US" smtClean="0"/>
              <a:t>9</a:t>
            </a:fld>
            <a:endParaRPr lang="en-US"/>
          </a:p>
        </p:txBody>
      </p:sp>
    </p:spTree>
    <p:extLst>
      <p:ext uri="{BB962C8B-B14F-4D97-AF65-F5344CB8AC3E}">
        <p14:creationId xmlns:p14="http://schemas.microsoft.com/office/powerpoint/2010/main" val="4269921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0A0D882-1E4C-42C2-96E4-F65E10C3B70D}"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A0CFB4-BB9A-49D1-8B96-BA5A84D97843}"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986A84-CE82-413F-9CC8-9D1F5D2629E8}"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10497F-14A4-4FA9-A9AF-0943CE3B4CBE}"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986EE1-C77C-4587-9F6E-8CA0D2C5F2E2}"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EE5C05-5248-4D4B-ACD9-47A60EA305ED}"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8E8B30-22B6-4694-8FC9-FC166749CB99}"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2B789B1-FEE4-4AEF-9032-F4003042E17A}"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252DFB-A9FD-483E-AC59-A63B4EAC6459}"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A27606-A981-4030-8422-9DC13FECDEA7}" type="datetime1">
              <a:rPr lang="en-US" smtClean="0"/>
              <a:t>8/16/2018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508141-8B7C-475E-89DC-8A460A5C5D47}" type="datetime1">
              <a:rPr lang="en-US" smtClean="0"/>
              <a:t>8/16/2018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8536CC-1FCB-414D-90CC-CF69A2E51464}" type="datetime1">
              <a:rPr lang="en-US" smtClean="0"/>
              <a:t>8/16/2018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F2CF6B-9004-473E-B1C9-09B9B0990E1B}" type="datetime1">
              <a:rPr lang="en-US" smtClean="0"/>
              <a:t>8/16/2018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9575F-00FF-4828-A6CC-51C6EB2C8F11}" type="datetime1">
              <a:rPr lang="en-US" smtClean="0"/>
              <a:t>8/16/2018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8152BD-79CE-4EA1-8CD3-8120A09BAA14}" type="datetime1">
              <a:rPr lang="en-US" smtClean="0"/>
              <a:t>8/16/2018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5400D96-D497-43F2-AFEE-D28B181D9ABC}" type="datetime1">
              <a:rPr lang="en-US" smtClean="0"/>
              <a:t>8/16/2018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12411B7-BBEE-46C8-8D6B-8CC71BCAAD03}" type="datetime1">
              <a:rPr lang="en-US" smtClean="0"/>
              <a:t>8/16/2018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sldNum="0"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Black" panose="020B0A04020102020204" pitchFamily="34" charset="0"/>
              </a:rPr>
              <a:t>Emily’s Law: What Counties Need to Know</a:t>
            </a:r>
          </a:p>
        </p:txBody>
      </p:sp>
      <p:sp>
        <p:nvSpPr>
          <p:cNvPr id="3" name="Subtitle 2"/>
          <p:cNvSpPr>
            <a:spLocks noGrp="1"/>
          </p:cNvSpPr>
          <p:nvPr>
            <p:ph type="subTitle" idx="1"/>
          </p:nvPr>
        </p:nvSpPr>
        <p:spPr/>
        <p:txBody>
          <a:bodyPr>
            <a:normAutofit/>
          </a:bodyPr>
          <a:lstStyle/>
          <a:p>
            <a:r>
              <a:rPr lang="en-US" sz="2400" b="1" dirty="0">
                <a:solidFill>
                  <a:schemeClr val="tx1">
                    <a:lumMod val="65000"/>
                    <a:lumOff val="35000"/>
                  </a:schemeClr>
                </a:solidFill>
                <a:latin typeface="Arial Narrow" panose="020B0606020202030204" pitchFamily="34" charset="0"/>
              </a:rPr>
              <a:t>Terri Reynolds, Legislative Counsel</a:t>
            </a:r>
          </a:p>
          <a:p>
            <a:r>
              <a:rPr lang="en-US" sz="2400" b="1" dirty="0">
                <a:solidFill>
                  <a:schemeClr val="tx1">
                    <a:lumMod val="65000"/>
                    <a:lumOff val="35000"/>
                  </a:schemeClr>
                </a:solidFill>
                <a:latin typeface="Arial Narrow" panose="020B0606020202030204" pitchFamily="34" charset="0"/>
              </a:rPr>
              <a:t>Association of County Commissions of Alabama</a:t>
            </a:r>
          </a:p>
          <a:p>
            <a:endParaRPr lang="en-US" sz="2400" b="1" dirty="0"/>
          </a:p>
        </p:txBody>
      </p:sp>
      <p:pic>
        <p:nvPicPr>
          <p:cNvPr id="6" name="Picture 5"/>
          <p:cNvPicPr>
            <a:picLocks noChangeAspect="1"/>
          </p:cNvPicPr>
          <p:nvPr/>
        </p:nvPicPr>
        <p:blipFill>
          <a:blip r:embed="rId3"/>
          <a:stretch>
            <a:fillRect/>
          </a:stretch>
        </p:blipFill>
        <p:spPr>
          <a:xfrm>
            <a:off x="4018816" y="6053221"/>
            <a:ext cx="2743438" cy="341406"/>
          </a:xfrm>
          <a:prstGeom prst="rect">
            <a:avLst/>
          </a:prstGeom>
        </p:spPr>
      </p:pic>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1176582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2: Investigation</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What’s Required?</a:t>
            </a:r>
          </a:p>
        </p:txBody>
      </p:sp>
      <p:sp>
        <p:nvSpPr>
          <p:cNvPr id="3" name="Content Placeholder 2"/>
          <p:cNvSpPr>
            <a:spLocks noGrp="1"/>
          </p:cNvSpPr>
          <p:nvPr>
            <p:ph idx="1"/>
          </p:nvPr>
        </p:nvSpPr>
        <p:spPr>
          <a:xfrm>
            <a:off x="677334" y="2160589"/>
            <a:ext cx="8596668" cy="3990829"/>
          </a:xfrm>
        </p:spPr>
        <p:txBody>
          <a:bodyPr>
            <a:noAutofit/>
          </a:bodyPr>
          <a:lstStyle/>
          <a:p>
            <a:r>
              <a:rPr lang="en-US" sz="2400" dirty="0">
                <a:latin typeface="Arial Narrow" panose="020B0606020202030204" pitchFamily="34" charset="0"/>
              </a:rPr>
              <a:t>In the absence of a sworn statement, the animal control officer may initiate a dangerous dog investigation when a complaint is raised </a:t>
            </a:r>
            <a:r>
              <a:rPr lang="en-US" sz="2400" b="1" u="sng">
                <a:latin typeface="Arial Narrow" panose="020B0606020202030204" pitchFamily="34" charset="0"/>
              </a:rPr>
              <a:t>AND</a:t>
            </a:r>
            <a:r>
              <a:rPr lang="en-US" sz="2400">
                <a:latin typeface="Arial Narrow" panose="020B0606020202030204" pitchFamily="34" charset="0"/>
              </a:rPr>
              <a:t> a person </a:t>
            </a:r>
            <a:r>
              <a:rPr lang="en-US" sz="2400" dirty="0">
                <a:latin typeface="Arial Narrow" panose="020B0606020202030204" pitchFamily="34" charset="0"/>
              </a:rPr>
              <a:t>has been bitten, received physical injury or serious physical injury or has died as a result of a dog’s actions. </a:t>
            </a:r>
          </a:p>
          <a:p>
            <a:r>
              <a:rPr lang="en-US" sz="2400" dirty="0">
                <a:latin typeface="Arial Narrow" panose="020B0606020202030204" pitchFamily="34" charset="0"/>
              </a:rPr>
              <a:t>The law prohibits a dog that is the subject of an investigation from being relocated and/or having its ownership transferred pending the outcome of the investigation, or any future hearings.</a:t>
            </a:r>
          </a:p>
          <a:p>
            <a:r>
              <a:rPr lang="en-US" sz="2400" dirty="0">
                <a:latin typeface="Arial Narrow" panose="020B0606020202030204" pitchFamily="34" charset="0"/>
              </a:rPr>
              <a:t>The owner of the dog may consent to have a dog humanly euthanized in lieu of an investigation.</a:t>
            </a:r>
          </a:p>
          <a:p>
            <a:endParaRPr lang="en-US" sz="2400" dirty="0">
              <a:latin typeface="Arial Narrow" panose="020B0606020202030204" pitchFamily="34" charset="0"/>
            </a:endParaRPr>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5654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2: Investigation</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What’s Required?</a:t>
            </a:r>
          </a:p>
        </p:txBody>
      </p:sp>
      <p:sp>
        <p:nvSpPr>
          <p:cNvPr id="3" name="Content Placeholder 2"/>
          <p:cNvSpPr>
            <a:spLocks noGrp="1"/>
          </p:cNvSpPr>
          <p:nvPr>
            <p:ph idx="1"/>
          </p:nvPr>
        </p:nvSpPr>
        <p:spPr/>
        <p:txBody>
          <a:bodyPr>
            <a:noAutofit/>
          </a:bodyPr>
          <a:lstStyle/>
          <a:p>
            <a:r>
              <a:rPr lang="en-US" sz="2400" dirty="0">
                <a:latin typeface="Arial Narrow" panose="020B0606020202030204" pitchFamily="34" charset="0"/>
              </a:rPr>
              <a:t>If the investigation leads the animal control officer to believe the allegations are </a:t>
            </a:r>
            <a:r>
              <a:rPr lang="en-US" sz="2400" b="1" u="sng" dirty="0">
                <a:latin typeface="Arial Narrow" panose="020B0606020202030204" pitchFamily="34" charset="0"/>
              </a:rPr>
              <a:t>unfounded</a:t>
            </a:r>
            <a:r>
              <a:rPr lang="en-US" sz="2400" dirty="0">
                <a:latin typeface="Arial Narrow" panose="020B0606020202030204" pitchFamily="34" charset="0"/>
              </a:rPr>
              <a:t>, then the animal control officer </a:t>
            </a:r>
            <a:r>
              <a:rPr lang="en-US" sz="2400" b="1" u="sng" dirty="0">
                <a:latin typeface="Arial Narrow" panose="020B0606020202030204" pitchFamily="34" charset="0"/>
              </a:rPr>
              <a:t>must</a:t>
            </a:r>
            <a:r>
              <a:rPr lang="en-US" sz="2400" dirty="0">
                <a:latin typeface="Arial Narrow" panose="020B0606020202030204" pitchFamily="34" charset="0"/>
              </a:rPr>
              <a:t> submit the results of the investigation to his or her supervisor and inform the complainant of these findings. </a:t>
            </a:r>
          </a:p>
          <a:p>
            <a:r>
              <a:rPr lang="en-US" sz="2400" b="1" dirty="0">
                <a:latin typeface="Arial Narrow" panose="020B0606020202030204" pitchFamily="34" charset="0"/>
              </a:rPr>
              <a:t>If the investigation does not support allegations of a dog biting, attacking, or causing physical injury or death to a person, then it will not meet the test for the dog to be classified as dangerous.</a:t>
            </a:r>
            <a:endParaRPr lang="en-US" sz="2400" dirty="0">
              <a:latin typeface="Arial Narrow" panose="020B0606020202030204" pitchFamily="34" charset="0"/>
            </a:endParaRPr>
          </a:p>
          <a:p>
            <a:r>
              <a:rPr lang="en-US" sz="2400" dirty="0">
                <a:latin typeface="Arial Narrow" panose="020B0606020202030204" pitchFamily="34" charset="0"/>
              </a:rPr>
              <a:t>Copies of the investigative findings must be maintained in the animal control office or the sheriff’s office.</a:t>
            </a:r>
          </a:p>
          <a:p>
            <a:endParaRPr lang="en-US" sz="2400" dirty="0">
              <a:solidFill>
                <a:schemeClr val="accent5"/>
              </a:solidFill>
              <a:latin typeface="Arial Narrow" panose="020B0606020202030204" pitchFamily="34" charset="0"/>
            </a:endParaRPr>
          </a:p>
        </p:txBody>
      </p:sp>
      <p:sp>
        <p:nvSpPr>
          <p:cNvPr id="4" name="Footer Placeholder 3"/>
          <p:cNvSpPr>
            <a:spLocks noGrp="1"/>
          </p:cNvSpPr>
          <p:nvPr>
            <p:ph type="ftr" sz="quarter" idx="11"/>
          </p:nvPr>
        </p:nvSpPr>
        <p:spPr/>
        <p:txBody>
          <a:bodyPr/>
          <a:lstStyle/>
          <a:p>
            <a:endParaRPr lang="en-US" dirty="0"/>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20215537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2: Investigation</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Substantiated Allegations</a:t>
            </a:r>
          </a:p>
        </p:txBody>
      </p:sp>
      <p:sp>
        <p:nvSpPr>
          <p:cNvPr id="3" name="Content Placeholder 2"/>
          <p:cNvSpPr>
            <a:spLocks noGrp="1"/>
          </p:cNvSpPr>
          <p:nvPr>
            <p:ph idx="1"/>
          </p:nvPr>
        </p:nvSpPr>
        <p:spPr/>
        <p:txBody>
          <a:bodyPr>
            <a:noAutofit/>
          </a:bodyPr>
          <a:lstStyle/>
          <a:p>
            <a:r>
              <a:rPr lang="en-US" sz="2400" dirty="0">
                <a:latin typeface="Arial Narrow" panose="020B0606020202030204" pitchFamily="34" charset="0"/>
              </a:rPr>
              <a:t>If the investigation leads the animal control officer (or law enforcement officer) to believe that the allegations are true, then the following must occur:</a:t>
            </a:r>
          </a:p>
          <a:p>
            <a:pPr lvl="1"/>
            <a:r>
              <a:rPr lang="en-US" sz="2200" dirty="0">
                <a:latin typeface="Arial Narrow" panose="020B0606020202030204" pitchFamily="34" charset="0"/>
              </a:rPr>
              <a:t>The animal control officer or law enforcement officer must file a summons for the dog’s owner, if known, with the district court.</a:t>
            </a:r>
          </a:p>
          <a:p>
            <a:pPr lvl="1"/>
            <a:r>
              <a:rPr lang="en-US" sz="2200" dirty="0">
                <a:latin typeface="Arial Narrow" panose="020B0606020202030204" pitchFamily="34" charset="0"/>
              </a:rPr>
              <a:t>The dog must be impounded at the county pound. </a:t>
            </a:r>
          </a:p>
          <a:p>
            <a:pPr lvl="1"/>
            <a:r>
              <a:rPr lang="en-US" sz="2200" dirty="0">
                <a:latin typeface="Arial Narrow" panose="020B0606020202030204" pitchFamily="34" charset="0"/>
              </a:rPr>
              <a:t>The animal control officer (or law enforcement officer) must send a copy of the investigation report to the county attorney.</a:t>
            </a:r>
          </a:p>
          <a:p>
            <a:endParaRPr lang="en-US" sz="2400" dirty="0"/>
          </a:p>
          <a:p>
            <a:pPr marL="0" indent="0">
              <a:buNone/>
            </a:pPr>
            <a:endParaRPr lang="en-US" sz="2400" dirty="0"/>
          </a:p>
          <a:p>
            <a:endParaRPr lang="en-US" sz="2400" dirty="0">
              <a:solidFill>
                <a:schemeClr val="accent5"/>
              </a:solidFill>
              <a:latin typeface="Arial Narrow" panose="020B0606020202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0071" y="4204884"/>
            <a:ext cx="365760" cy="348022"/>
          </a:xfrm>
          <a:prstGeom prst="rect">
            <a:avLst/>
          </a:prstGeom>
        </p:spPr>
      </p:pic>
      <p:pic>
        <p:nvPicPr>
          <p:cNvPr id="6" name="Picture 5"/>
          <p:cNvPicPr>
            <a:picLocks noChangeAspect="1"/>
          </p:cNvPicPr>
          <p:nvPr/>
        </p:nvPicPr>
        <p:blipFill>
          <a:blip r:embed="rId4"/>
          <a:stretch>
            <a:fillRect/>
          </a:stretch>
        </p:blipFill>
        <p:spPr>
          <a:xfrm>
            <a:off x="3603949" y="6053221"/>
            <a:ext cx="2743438" cy="341406"/>
          </a:xfrm>
          <a:prstGeom prst="rect">
            <a:avLst/>
          </a:prstGeom>
        </p:spPr>
      </p:pic>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02969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2: Investigation</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Recovering Costs</a:t>
            </a:r>
            <a:endParaRPr lang="en-US" sz="32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2400" dirty="0">
                <a:latin typeface="Arial Narrow" panose="020B0606020202030204" pitchFamily="34" charset="0"/>
              </a:rPr>
              <a:t>The law provides avenues for counties to make alternative arrangements for the impounding of the dog, and to recoup the costs. </a:t>
            </a:r>
          </a:p>
          <a:p>
            <a:r>
              <a:rPr lang="en-US" sz="2400" dirty="0">
                <a:latin typeface="Arial Narrow" panose="020B0606020202030204" pitchFamily="34" charset="0"/>
              </a:rPr>
              <a:t>The law permits the county to enter into a formal agreement with an animal shelter or licensed veterinarian to impound the dog. </a:t>
            </a:r>
          </a:p>
          <a:p>
            <a:r>
              <a:rPr lang="en-US" sz="2400" dirty="0">
                <a:latin typeface="Arial Narrow" panose="020B0606020202030204" pitchFamily="34" charset="0"/>
              </a:rPr>
              <a:t>The owner of the dog must be given an opportunity to choose a veterinarian at which to impound the dog in lieu of the county pound or animal shelter. Either way, </a:t>
            </a:r>
            <a:r>
              <a:rPr lang="en-US" sz="2400" b="1" dirty="0">
                <a:solidFill>
                  <a:schemeClr val="accent5"/>
                </a:solidFill>
                <a:latin typeface="Arial Narrow" panose="020B0606020202030204" pitchFamily="34" charset="0"/>
              </a:rPr>
              <a:t>the dog owner is liable to the county under the law for the costs and expenses associated with impounding, feeding, and caring for the dog.</a:t>
            </a:r>
          </a:p>
        </p:txBody>
      </p:sp>
      <p:pic>
        <p:nvPicPr>
          <p:cNvPr id="4" name="Picture 3"/>
          <p:cNvPicPr>
            <a:picLocks noChangeAspect="1"/>
          </p:cNvPicPr>
          <p:nvPr/>
        </p:nvPicPr>
        <p:blipFill>
          <a:blip r:embed="rId3"/>
          <a:stretch>
            <a:fillRect/>
          </a:stretch>
        </p:blipFill>
        <p:spPr>
          <a:xfrm>
            <a:off x="311574" y="2160589"/>
            <a:ext cx="365760" cy="349503"/>
          </a:xfrm>
          <a:prstGeom prst="rect">
            <a:avLst/>
          </a:prstGeom>
        </p:spPr>
      </p:pic>
      <p:sp>
        <p:nvSpPr>
          <p:cNvPr id="5" name="Footer Placeholder 4"/>
          <p:cNvSpPr>
            <a:spLocks noGrp="1"/>
          </p:cNvSpPr>
          <p:nvPr>
            <p:ph type="ftr" sz="quarter" idx="11"/>
          </p:nvPr>
        </p:nvSpPr>
        <p:spPr/>
        <p:txBody>
          <a:bodyPr/>
          <a:lstStyle/>
          <a:p>
            <a:endParaRPr lang="en-US" dirty="0"/>
          </a:p>
        </p:txBody>
      </p:sp>
      <p:pic>
        <p:nvPicPr>
          <p:cNvPr id="6" name="Picture 5"/>
          <p:cNvPicPr>
            <a:picLocks noChangeAspect="1"/>
          </p:cNvPicPr>
          <p:nvPr/>
        </p:nvPicPr>
        <p:blipFill>
          <a:blip r:embed="rId4"/>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3183917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3: Hearing</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Role of County Attorney</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2400" dirty="0">
                <a:latin typeface="Arial Narrow" panose="020B0606020202030204" pitchFamily="34" charset="0"/>
              </a:rPr>
              <a:t>Emily’s Law authorizes the county attorney to file a petition in the district court to declare a dog to be dangerous if the dog caused </a:t>
            </a:r>
            <a:r>
              <a:rPr lang="en-US" sz="2400" u="sng" dirty="0">
                <a:latin typeface="Arial Narrow" panose="020B0606020202030204" pitchFamily="34" charset="0"/>
              </a:rPr>
              <a:t>physical injury, serious physical injury, or death</a:t>
            </a:r>
            <a:r>
              <a:rPr lang="en-US" sz="2400" dirty="0">
                <a:latin typeface="Arial Narrow" panose="020B0606020202030204" pitchFamily="34" charset="0"/>
              </a:rPr>
              <a:t>. </a:t>
            </a:r>
          </a:p>
          <a:p>
            <a:r>
              <a:rPr lang="en-US" sz="2400" dirty="0">
                <a:latin typeface="Arial Narrow" panose="020B0606020202030204" pitchFamily="34" charset="0"/>
              </a:rPr>
              <a:t>If the owner of the dog is known, then he or she must be served with a copy of the petition.</a:t>
            </a:r>
          </a:p>
          <a:p>
            <a:r>
              <a:rPr lang="en-US" sz="2400" dirty="0">
                <a:latin typeface="Arial Narrow" panose="020B0606020202030204" pitchFamily="34" charset="0"/>
              </a:rPr>
              <a:t>All petitions by the county attorney to the district court must be in accordance with the Alabama Rules of </a:t>
            </a:r>
            <a:r>
              <a:rPr lang="en-US" sz="2400" b="1" dirty="0">
                <a:solidFill>
                  <a:srgbClr val="FF0000"/>
                </a:solidFill>
                <a:latin typeface="Arial Narrow" panose="020B0606020202030204" pitchFamily="34" charset="0"/>
              </a:rPr>
              <a:t>Civil</a:t>
            </a:r>
            <a:r>
              <a:rPr lang="en-US" sz="2400" dirty="0">
                <a:solidFill>
                  <a:srgbClr val="FF0000"/>
                </a:solidFill>
                <a:latin typeface="Arial Narrow" panose="020B0606020202030204" pitchFamily="34" charset="0"/>
              </a:rPr>
              <a:t> </a:t>
            </a:r>
            <a:r>
              <a:rPr lang="en-US" sz="2400" dirty="0">
                <a:latin typeface="Arial Narrow" panose="020B0606020202030204" pitchFamily="34" charset="0"/>
              </a:rPr>
              <a:t>Procedure. Judicial determinations by the court may be appealed to the circuit court, with the order of the circuit court being final.</a:t>
            </a:r>
          </a:p>
        </p:txBody>
      </p:sp>
      <p:sp>
        <p:nvSpPr>
          <p:cNvPr id="4" name="Footer Placeholder 3"/>
          <p:cNvSpPr>
            <a:spLocks noGrp="1"/>
          </p:cNvSpPr>
          <p:nvPr>
            <p:ph type="ftr" sz="quarter" idx="11"/>
          </p:nvPr>
        </p:nvSpPr>
        <p:spPr/>
        <p:txBody>
          <a:bodyPr/>
          <a:lstStyle/>
          <a:p>
            <a:endParaRPr lang="en-US" dirty="0"/>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287477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3: Hearing</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Role of County Attorney</a:t>
            </a:r>
          </a:p>
        </p:txBody>
      </p:sp>
      <p:sp>
        <p:nvSpPr>
          <p:cNvPr id="3" name="Content Placeholder 2"/>
          <p:cNvSpPr>
            <a:spLocks noGrp="1"/>
          </p:cNvSpPr>
          <p:nvPr>
            <p:ph idx="1"/>
          </p:nvPr>
        </p:nvSpPr>
        <p:spPr/>
        <p:txBody>
          <a:bodyPr>
            <a:normAutofit fontScale="92500"/>
          </a:bodyPr>
          <a:lstStyle/>
          <a:p>
            <a:r>
              <a:rPr lang="en-US" sz="2400" dirty="0">
                <a:latin typeface="Arial Narrow" panose="020B0606020202030204" pitchFamily="34" charset="0"/>
              </a:rPr>
              <a:t>At the court hearing, the county attorney </a:t>
            </a:r>
            <a:r>
              <a:rPr lang="en-US" sz="2400" b="1" u="sng" dirty="0">
                <a:latin typeface="Arial Narrow" panose="020B0606020202030204" pitchFamily="34" charset="0"/>
              </a:rPr>
              <a:t>must present evidence</a:t>
            </a:r>
            <a:r>
              <a:rPr lang="en-US" sz="2400" dirty="0">
                <a:latin typeface="Arial Narrow" panose="020B0606020202030204" pitchFamily="34" charset="0"/>
              </a:rPr>
              <a:t> that the dog is dangerous. The court must find, by “reasonable satisfaction” that the dog </a:t>
            </a:r>
            <a:r>
              <a:rPr lang="en-US" sz="2400" u="sng" dirty="0">
                <a:latin typeface="Arial Narrow" panose="020B0606020202030204" pitchFamily="34" charset="0"/>
              </a:rPr>
              <a:t>bit, attacked, or caused physical injury, serious physical injury or death</a:t>
            </a:r>
            <a:r>
              <a:rPr lang="en-US" sz="2400" dirty="0">
                <a:latin typeface="Arial Narrow" panose="020B0606020202030204" pitchFamily="34" charset="0"/>
              </a:rPr>
              <a:t> to a person </a:t>
            </a:r>
            <a:r>
              <a:rPr lang="en-US" sz="2400" b="1" dirty="0">
                <a:latin typeface="Arial Narrow" panose="020B0606020202030204" pitchFamily="34" charset="0"/>
              </a:rPr>
              <a:t>without justification</a:t>
            </a:r>
            <a:r>
              <a:rPr lang="en-US" sz="2400" dirty="0">
                <a:latin typeface="Arial Narrow" panose="020B0606020202030204" pitchFamily="34" charset="0"/>
              </a:rPr>
              <a:t> in order to declare the dog to be dangerous.</a:t>
            </a:r>
          </a:p>
          <a:p>
            <a:pPr lvl="1"/>
            <a:r>
              <a:rPr lang="en-US" sz="2200" dirty="0">
                <a:latin typeface="Arial Narrow" panose="020B0606020202030204" pitchFamily="34" charset="0"/>
              </a:rPr>
              <a:t>“Reasonable satisfaction” is the normal standard in Alabama tort cases. This standard addresses the burden of persuasion and is interchangeable with preponderance of the evidence.</a:t>
            </a:r>
          </a:p>
          <a:p>
            <a:r>
              <a:rPr lang="en-US" sz="2400" dirty="0">
                <a:latin typeface="Arial Narrow" panose="020B0606020202030204" pitchFamily="34" charset="0"/>
              </a:rPr>
              <a:t>If a dog was on property owned by its owner when the event at issue occurred, or if the victim was trespassing on any property when the event occurred, then the dog is not to be presumed a dangerous dog pursuant to this act.</a:t>
            </a:r>
          </a:p>
          <a:p>
            <a:endParaRPr lang="en-US" sz="2400" dirty="0">
              <a:latin typeface="Arial Narrow" panose="020B0606020202030204" pitchFamily="34" charset="0"/>
            </a:endParaRPr>
          </a:p>
          <a:p>
            <a:endParaRPr lang="en-US" dirty="0"/>
          </a:p>
        </p:txBody>
      </p:sp>
      <p:sp>
        <p:nvSpPr>
          <p:cNvPr id="4" name="Footer Placeholder 3"/>
          <p:cNvSpPr>
            <a:spLocks noGrp="1"/>
          </p:cNvSpPr>
          <p:nvPr>
            <p:ph type="ftr" sz="quarter" idx="11"/>
          </p:nvPr>
        </p:nvSpPr>
        <p:spPr/>
        <p:txBody>
          <a:bodyPr/>
          <a:lstStyle/>
          <a:p>
            <a:endParaRPr lang="en-US" dirty="0"/>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2129565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3: Hearing</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Court Determination</a:t>
            </a:r>
          </a:p>
        </p:txBody>
      </p:sp>
      <p:sp>
        <p:nvSpPr>
          <p:cNvPr id="3" name="Content Placeholder 2"/>
          <p:cNvSpPr>
            <a:spLocks noGrp="1"/>
          </p:cNvSpPr>
          <p:nvPr>
            <p:ph idx="1"/>
          </p:nvPr>
        </p:nvSpPr>
        <p:spPr/>
        <p:txBody>
          <a:bodyPr>
            <a:normAutofit/>
          </a:bodyPr>
          <a:lstStyle/>
          <a:p>
            <a:r>
              <a:rPr lang="en-US" sz="2400" dirty="0">
                <a:latin typeface="Arial Narrow" panose="020B0606020202030204" pitchFamily="34" charset="0"/>
              </a:rPr>
              <a:t>If the court determines the dog is dangerous and has caused serious physical injury of death to a person, then the court </a:t>
            </a:r>
            <a:r>
              <a:rPr lang="en-US" sz="2400" b="1" u="sng" dirty="0">
                <a:latin typeface="Arial Narrow" panose="020B0606020202030204" pitchFamily="34" charset="0"/>
              </a:rPr>
              <a:t>must</a:t>
            </a:r>
            <a:r>
              <a:rPr lang="en-US" sz="2400" dirty="0">
                <a:latin typeface="Arial Narrow" panose="020B0606020202030204" pitchFamily="34" charset="0"/>
              </a:rPr>
              <a:t> order that dog to be humanely euthanized by a licensed veterinarian or authorized animal control official.</a:t>
            </a:r>
          </a:p>
          <a:p>
            <a:r>
              <a:rPr lang="en-US" sz="2400" dirty="0">
                <a:latin typeface="Arial Narrow" panose="020B0606020202030204" pitchFamily="34" charset="0"/>
              </a:rPr>
              <a:t>If the court determines the dog is dangerous, but has NOT caused serious physical injury of death to a person, then the court must determine whether the dog is likely to cause future serious physical injury or death. If the court determines by reasonable satisfaction that the dog has such a propensity, the court </a:t>
            </a:r>
            <a:r>
              <a:rPr lang="en-US" sz="2400" b="1" u="sng" dirty="0">
                <a:latin typeface="Arial Narrow" panose="020B0606020202030204" pitchFamily="34" charset="0"/>
              </a:rPr>
              <a:t>may</a:t>
            </a:r>
            <a:r>
              <a:rPr lang="en-US" sz="2400" dirty="0">
                <a:latin typeface="Arial Narrow" panose="020B0606020202030204" pitchFamily="34" charset="0"/>
              </a:rPr>
              <a:t> do one of the following:</a:t>
            </a:r>
          </a:p>
          <a:p>
            <a:endParaRPr lang="en-US" sz="2400" dirty="0">
              <a:latin typeface="Arial Narrow" panose="020B0606020202030204" pitchFamily="34" charset="0"/>
            </a:endParaRPr>
          </a:p>
          <a:p>
            <a:endParaRPr lang="en-US" dirty="0"/>
          </a:p>
        </p:txBody>
      </p:sp>
      <p:sp>
        <p:nvSpPr>
          <p:cNvPr id="4" name="Footer Placeholder 3"/>
          <p:cNvSpPr>
            <a:spLocks noGrp="1"/>
          </p:cNvSpPr>
          <p:nvPr>
            <p:ph type="ftr" sz="quarter" idx="11"/>
          </p:nvPr>
        </p:nvSpPr>
        <p:spPr/>
        <p:txBody>
          <a:bodyPr/>
          <a:lstStyle/>
          <a:p>
            <a:endParaRPr lang="en-US" dirty="0"/>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3763312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3: Hearing</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Court Determination</a:t>
            </a:r>
          </a:p>
        </p:txBody>
      </p:sp>
      <p:sp>
        <p:nvSpPr>
          <p:cNvPr id="3" name="Content Placeholder 2"/>
          <p:cNvSpPr>
            <a:spLocks noGrp="1"/>
          </p:cNvSpPr>
          <p:nvPr>
            <p:ph idx="1"/>
          </p:nvPr>
        </p:nvSpPr>
        <p:spPr/>
        <p:txBody>
          <a:bodyPr>
            <a:normAutofit/>
          </a:bodyPr>
          <a:lstStyle/>
          <a:p>
            <a:pPr>
              <a:spcBef>
                <a:spcPts val="1200"/>
              </a:spcBef>
              <a:spcAft>
                <a:spcPts val="600"/>
              </a:spcAft>
            </a:pPr>
            <a:r>
              <a:rPr lang="en-US" sz="2800" dirty="0">
                <a:latin typeface="Arial Narrow" panose="020B0606020202030204" pitchFamily="34" charset="0"/>
              </a:rPr>
              <a:t>Order that dog to be humanely euthanized by a licensed veterinarian or authorized animal control official.</a:t>
            </a:r>
            <a:br>
              <a:rPr lang="en-US" sz="2800" dirty="0">
                <a:latin typeface="Arial Narrow" panose="020B0606020202030204" pitchFamily="34" charset="0"/>
              </a:rPr>
            </a:br>
            <a:r>
              <a:rPr lang="en-US" sz="2800" dirty="0">
                <a:latin typeface="Arial Narrow" panose="020B0606020202030204" pitchFamily="34" charset="0"/>
              </a:rPr>
              <a:t/>
            </a:r>
            <a:br>
              <a:rPr lang="en-US" sz="2800" dirty="0">
                <a:latin typeface="Arial Narrow" panose="020B0606020202030204" pitchFamily="34" charset="0"/>
              </a:rPr>
            </a:br>
            <a:r>
              <a:rPr lang="en-US" sz="2800" b="1" u="sng" dirty="0">
                <a:latin typeface="Arial Black" panose="020B0A04020102020204" pitchFamily="34" charset="0"/>
              </a:rPr>
              <a:t>OR</a:t>
            </a:r>
            <a:br>
              <a:rPr lang="en-US" sz="2800" b="1" u="sng" dirty="0">
                <a:latin typeface="Arial Black" panose="020B0A04020102020204" pitchFamily="34" charset="0"/>
              </a:rPr>
            </a:br>
            <a:endParaRPr lang="en-US" sz="2800" dirty="0">
              <a:latin typeface="Arial Narrow" panose="020B0606020202030204" pitchFamily="34" charset="0"/>
            </a:endParaRPr>
          </a:p>
          <a:p>
            <a:pPr>
              <a:spcBef>
                <a:spcPts val="0"/>
              </a:spcBef>
            </a:pPr>
            <a:r>
              <a:rPr lang="en-US" sz="2800" dirty="0">
                <a:latin typeface="Arial Narrow" panose="020B0606020202030204" pitchFamily="34" charset="0"/>
              </a:rPr>
              <a:t>Order the dog to be returned to its owner, </a:t>
            </a:r>
            <a:r>
              <a:rPr lang="en-US" sz="2800" b="1" u="sng" dirty="0">
                <a:solidFill>
                  <a:schemeClr val="accent5"/>
                </a:solidFill>
                <a:latin typeface="Arial Narrow" panose="020B0606020202030204" pitchFamily="34" charset="0"/>
              </a:rPr>
              <a:t>if all of the following conditions are met:</a:t>
            </a:r>
          </a:p>
          <a:p>
            <a:endParaRPr lang="en-US" sz="2200" b="1" u="sng" dirty="0">
              <a:solidFill>
                <a:schemeClr val="accent5"/>
              </a:solidFill>
              <a:latin typeface="Arial Narrow" panose="020B0606020202030204" pitchFamily="34" charset="0"/>
            </a:endParaRPr>
          </a:p>
          <a:p>
            <a:endParaRPr lang="en-US" dirty="0"/>
          </a:p>
        </p:txBody>
      </p:sp>
      <p:sp>
        <p:nvSpPr>
          <p:cNvPr id="4" name="Footer Placeholder 3"/>
          <p:cNvSpPr>
            <a:spLocks noGrp="1"/>
          </p:cNvSpPr>
          <p:nvPr>
            <p:ph type="ftr" sz="quarter" idx="11"/>
          </p:nvPr>
        </p:nvSpPr>
        <p:spPr/>
        <p:txBody>
          <a:bodyPr/>
          <a:lstStyle/>
          <a:p>
            <a:endParaRPr lang="en-US" dirty="0"/>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452944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3: Hearing</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Court Determination</a:t>
            </a:r>
          </a:p>
        </p:txBody>
      </p:sp>
      <p:sp>
        <p:nvSpPr>
          <p:cNvPr id="3" name="Content Placeholder 2"/>
          <p:cNvSpPr>
            <a:spLocks noGrp="1"/>
          </p:cNvSpPr>
          <p:nvPr>
            <p:ph idx="1"/>
          </p:nvPr>
        </p:nvSpPr>
        <p:spPr>
          <a:xfrm>
            <a:off x="677334" y="2160589"/>
            <a:ext cx="8596668" cy="3970047"/>
          </a:xfrm>
        </p:spPr>
        <p:txBody>
          <a:bodyPr>
            <a:normAutofit/>
          </a:bodyPr>
          <a:lstStyle/>
          <a:p>
            <a:r>
              <a:rPr lang="en-US" sz="2400" dirty="0">
                <a:latin typeface="Arial Narrow" panose="020B0606020202030204" pitchFamily="34" charset="0"/>
              </a:rPr>
              <a:t>The dog is held in impound until the owner complies with all orders of the court. If the owner fails to comply within 30 days, the dog will be humanely euthanized;</a:t>
            </a:r>
          </a:p>
          <a:p>
            <a:r>
              <a:rPr lang="en-US" sz="2400" dirty="0">
                <a:latin typeface="Arial Narrow" panose="020B0606020202030204" pitchFamily="34" charset="0"/>
              </a:rPr>
              <a:t>The dog is microchipped;</a:t>
            </a:r>
          </a:p>
          <a:p>
            <a:r>
              <a:rPr lang="en-US" sz="2400" dirty="0">
                <a:latin typeface="Arial Narrow" panose="020B0606020202030204" pitchFamily="34" charset="0"/>
              </a:rPr>
              <a:t>The owner pays an annual dangerous dog registration fee of $100 to the county, or a $100 penalty payment for non-registration within two weeks;</a:t>
            </a:r>
          </a:p>
          <a:p>
            <a:r>
              <a:rPr lang="en-US" sz="2400" dirty="0">
                <a:solidFill>
                  <a:srgbClr val="FF0000"/>
                </a:solidFill>
                <a:latin typeface="Arial Narrow" panose="020B0606020202030204" pitchFamily="34" charset="0"/>
              </a:rPr>
              <a:t>The owner pays all expenses involved with the investigation, pickup, and impoundment of the dog, as well as any court costs or fees related to the hearing;</a:t>
            </a:r>
          </a:p>
          <a:p>
            <a:endParaRPr lang="en-US" dirty="0"/>
          </a:p>
        </p:txBody>
      </p:sp>
      <p:pic>
        <p:nvPicPr>
          <p:cNvPr id="4" name="Picture 3"/>
          <p:cNvPicPr>
            <a:picLocks noChangeAspect="1"/>
          </p:cNvPicPr>
          <p:nvPr/>
        </p:nvPicPr>
        <p:blipFill>
          <a:blip r:embed="rId3"/>
          <a:stretch>
            <a:fillRect/>
          </a:stretch>
        </p:blipFill>
        <p:spPr>
          <a:xfrm>
            <a:off x="311574" y="4763798"/>
            <a:ext cx="365760" cy="349503"/>
          </a:xfrm>
          <a:prstGeom prst="rect">
            <a:avLst/>
          </a:prstGeom>
        </p:spPr>
      </p:pic>
      <p:sp>
        <p:nvSpPr>
          <p:cNvPr id="5" name="Footer Placeholder 4"/>
          <p:cNvSpPr>
            <a:spLocks noGrp="1"/>
          </p:cNvSpPr>
          <p:nvPr>
            <p:ph type="ftr" sz="quarter" idx="11"/>
          </p:nvPr>
        </p:nvSpPr>
        <p:spPr/>
        <p:txBody>
          <a:bodyPr/>
          <a:lstStyle/>
          <a:p>
            <a:endParaRPr lang="en-US" dirty="0"/>
          </a:p>
        </p:txBody>
      </p:sp>
      <p:pic>
        <p:nvPicPr>
          <p:cNvPr id="6" name="Picture 5"/>
          <p:cNvPicPr>
            <a:picLocks noChangeAspect="1"/>
          </p:cNvPicPr>
          <p:nvPr/>
        </p:nvPicPr>
        <p:blipFill>
          <a:blip r:embed="rId4"/>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38732313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3: Hearing</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Court Determination</a:t>
            </a:r>
          </a:p>
        </p:txBody>
      </p:sp>
      <p:sp>
        <p:nvSpPr>
          <p:cNvPr id="3" name="Content Placeholder 2"/>
          <p:cNvSpPr>
            <a:spLocks noGrp="1"/>
          </p:cNvSpPr>
          <p:nvPr>
            <p:ph idx="1"/>
          </p:nvPr>
        </p:nvSpPr>
        <p:spPr>
          <a:xfrm>
            <a:off x="677334" y="2160589"/>
            <a:ext cx="8596668" cy="3970047"/>
          </a:xfrm>
        </p:spPr>
        <p:txBody>
          <a:bodyPr>
            <a:normAutofit/>
          </a:bodyPr>
          <a:lstStyle/>
          <a:p>
            <a:pPr marL="0" indent="0">
              <a:buNone/>
            </a:pPr>
            <a:r>
              <a:rPr lang="en-US" sz="2400" b="1" dirty="0">
                <a:latin typeface="Arial Narrow" panose="020B0606020202030204" pitchFamily="34" charset="0"/>
              </a:rPr>
              <a:t>CONTINUED…</a:t>
            </a:r>
          </a:p>
          <a:p>
            <a:r>
              <a:rPr lang="en-US" sz="2400" dirty="0">
                <a:latin typeface="Arial Narrow" panose="020B0606020202030204" pitchFamily="34" charset="0"/>
              </a:rPr>
              <a:t>The owner provides a certification of the dog’s current rabies vaccination;</a:t>
            </a:r>
          </a:p>
          <a:p>
            <a:r>
              <a:rPr lang="en-US" sz="2400" dirty="0">
                <a:latin typeface="Arial Narrow" panose="020B0606020202030204" pitchFamily="34" charset="0"/>
              </a:rPr>
              <a:t>The dog is spayed or neutered;</a:t>
            </a:r>
          </a:p>
          <a:p>
            <a:r>
              <a:rPr lang="en-US" sz="2400" dirty="0">
                <a:latin typeface="Arial Narrow" panose="020B0606020202030204" pitchFamily="34" charset="0"/>
              </a:rPr>
              <a:t>The owner obtains a surety bond of at least $100,000 that covers dog bites, injuries or death cause by the dog;</a:t>
            </a:r>
          </a:p>
          <a:p>
            <a:r>
              <a:rPr lang="en-US" sz="2400" dirty="0">
                <a:latin typeface="Arial Narrow" panose="020B0606020202030204" pitchFamily="34" charset="0"/>
              </a:rPr>
              <a:t>The owner provides proof to the court that a proper enclosure has been constructed to contain the dog.</a:t>
            </a:r>
          </a:p>
          <a:p>
            <a:endParaRPr lang="en-US" sz="2400" dirty="0">
              <a:latin typeface="Arial Narrow" panose="020B0606020202030204" pitchFamily="34" charset="0"/>
            </a:endParaRPr>
          </a:p>
          <a:p>
            <a:endParaRPr lang="en-US" sz="2400" dirty="0">
              <a:latin typeface="Arial Narrow" panose="020B0606020202030204" pitchFamily="34" charset="0"/>
            </a:endParaRPr>
          </a:p>
          <a:p>
            <a:endParaRPr lang="en-US" dirty="0"/>
          </a:p>
        </p:txBody>
      </p:sp>
      <p:sp>
        <p:nvSpPr>
          <p:cNvPr id="5" name="Footer Placeholder 4"/>
          <p:cNvSpPr>
            <a:spLocks noGrp="1"/>
          </p:cNvSpPr>
          <p:nvPr>
            <p:ph type="ftr" sz="quarter" idx="11"/>
          </p:nvPr>
        </p:nvSpPr>
        <p:spPr/>
        <p:txBody>
          <a:bodyPr/>
          <a:lstStyle/>
          <a:p>
            <a:endParaRPr lang="en-US" dirty="0"/>
          </a:p>
        </p:txBody>
      </p:sp>
      <p:pic>
        <p:nvPicPr>
          <p:cNvPr id="6" name="Picture 5"/>
          <p:cNvPicPr>
            <a:picLocks noChangeAspect="1"/>
          </p:cNvPicPr>
          <p:nvPr/>
        </p:nvPicPr>
        <p:blipFill>
          <a:blip r:embed="rId3"/>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1792960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Overview: Alabama’s “Dangerous” Dogs Law</a:t>
            </a:r>
          </a:p>
        </p:txBody>
      </p:sp>
      <p:sp>
        <p:nvSpPr>
          <p:cNvPr id="3" name="Content Placeholder 2"/>
          <p:cNvSpPr>
            <a:spLocks noGrp="1"/>
          </p:cNvSpPr>
          <p:nvPr>
            <p:ph idx="1"/>
          </p:nvPr>
        </p:nvSpPr>
        <p:spPr/>
        <p:txBody>
          <a:bodyPr/>
          <a:lstStyle/>
          <a:p>
            <a:r>
              <a:rPr lang="en-US" sz="2400" dirty="0">
                <a:latin typeface="Arial Narrow" panose="020B0606020202030204" pitchFamily="34" charset="0"/>
              </a:rPr>
              <a:t>Emily’s Law was enacted during the 2018 session of the Alabama Legislature to establish a uniform procedure by which to declare a dog to be dangerous. </a:t>
            </a:r>
          </a:p>
          <a:p>
            <a:r>
              <a:rPr lang="en-US" sz="2400" dirty="0">
                <a:latin typeface="Arial Narrow" panose="020B0606020202030204" pitchFamily="34" charset="0"/>
              </a:rPr>
              <a:t>The law essentially creates a three step process that starts with the filing of a </a:t>
            </a:r>
            <a:r>
              <a:rPr lang="en-US" sz="2400" b="1" dirty="0">
                <a:latin typeface="Arial Narrow" panose="020B0606020202030204" pitchFamily="34" charset="0"/>
              </a:rPr>
              <a:t>sworn statement</a:t>
            </a:r>
            <a:r>
              <a:rPr lang="en-US" sz="2400" dirty="0">
                <a:latin typeface="Arial Narrow" panose="020B0606020202030204" pitchFamily="34" charset="0"/>
              </a:rPr>
              <a:t>, followed by an </a:t>
            </a:r>
            <a:r>
              <a:rPr lang="en-US" sz="2400" b="1" dirty="0">
                <a:latin typeface="Arial Narrow" panose="020B0606020202030204" pitchFamily="34" charset="0"/>
              </a:rPr>
              <a:t>investigation</a:t>
            </a:r>
            <a:r>
              <a:rPr lang="en-US" sz="2400" dirty="0">
                <a:latin typeface="Arial Narrow" panose="020B0606020202030204" pitchFamily="34" charset="0"/>
              </a:rPr>
              <a:t> and </a:t>
            </a:r>
            <a:r>
              <a:rPr lang="en-US" sz="2400" b="1" dirty="0">
                <a:latin typeface="Arial Narrow" panose="020B0606020202030204" pitchFamily="34" charset="0"/>
              </a:rPr>
              <a:t>court hearing</a:t>
            </a:r>
            <a:r>
              <a:rPr lang="en-US" sz="2400" dirty="0">
                <a:latin typeface="Arial Narrow" panose="020B0606020202030204" pitchFamily="34" charset="0"/>
              </a:rPr>
              <a:t>. </a:t>
            </a:r>
          </a:p>
          <a:p>
            <a:r>
              <a:rPr lang="en-US" sz="2400" dirty="0">
                <a:latin typeface="Arial Narrow" panose="020B0606020202030204" pitchFamily="34" charset="0"/>
              </a:rPr>
              <a:t>The law imposes a number of specific responsibilities on </a:t>
            </a:r>
            <a:r>
              <a:rPr lang="en-US" sz="2400" u="sng" dirty="0">
                <a:latin typeface="Arial Narrow" panose="020B0606020202030204" pitchFamily="34" charset="0"/>
              </a:rPr>
              <a:t>animal control officers</a:t>
            </a:r>
            <a:r>
              <a:rPr lang="en-US" sz="2400" dirty="0">
                <a:latin typeface="Arial Narrow" panose="020B0606020202030204" pitchFamily="34" charset="0"/>
              </a:rPr>
              <a:t>, </a:t>
            </a:r>
            <a:r>
              <a:rPr lang="en-US" sz="2400" u="sng" dirty="0">
                <a:latin typeface="Arial Narrow" panose="020B0606020202030204" pitchFamily="34" charset="0"/>
              </a:rPr>
              <a:t>county attorneys</a:t>
            </a:r>
            <a:r>
              <a:rPr lang="en-US" sz="2400" dirty="0">
                <a:latin typeface="Arial Narrow" panose="020B0606020202030204" pitchFamily="34" charset="0"/>
              </a:rPr>
              <a:t>, and </a:t>
            </a:r>
            <a:r>
              <a:rPr lang="en-US" sz="2400" u="sng" dirty="0">
                <a:latin typeface="Arial Narrow" panose="020B0606020202030204" pitchFamily="34" charset="0"/>
              </a:rPr>
              <a:t>local law enforcement</a:t>
            </a:r>
            <a:r>
              <a:rPr lang="en-US" sz="2400" dirty="0">
                <a:latin typeface="Arial Narrow" panose="020B0606020202030204" pitchFamily="34" charset="0"/>
              </a:rPr>
              <a:t>.  </a:t>
            </a:r>
          </a:p>
          <a:p>
            <a:r>
              <a:rPr lang="en-US" sz="2400" dirty="0">
                <a:latin typeface="Arial Narrow" panose="020B0606020202030204" pitchFamily="34" charset="0"/>
              </a:rPr>
              <a:t>It also places strict requirements on the owner of any dog ultimately determined to be “dangerous”. </a:t>
            </a:r>
          </a:p>
          <a:p>
            <a:endParaRPr lang="en-US" dirty="0"/>
          </a:p>
        </p:txBody>
      </p:sp>
      <p:pic>
        <p:nvPicPr>
          <p:cNvPr id="6" name="Picture 5"/>
          <p:cNvPicPr>
            <a:picLocks noChangeAspect="1"/>
          </p:cNvPicPr>
          <p:nvPr/>
        </p:nvPicPr>
        <p:blipFill>
          <a:blip r:embed="rId3"/>
          <a:stretch>
            <a:fillRect/>
          </a:stretch>
        </p:blipFill>
        <p:spPr>
          <a:xfrm>
            <a:off x="3603949" y="6053221"/>
            <a:ext cx="2743438" cy="341406"/>
          </a:xfrm>
          <a:prstGeom prst="rect">
            <a:avLst/>
          </a:prstGeom>
        </p:spPr>
      </p:pic>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0480232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Arial Black" panose="020B0A04020102020204" pitchFamily="34" charset="0"/>
              </a:rPr>
              <a:t>Other Issues:</a:t>
            </a:r>
            <a:r>
              <a:rPr lang="en-US" dirty="0">
                <a:latin typeface="Arial Black" panose="020B0A04020102020204" pitchFamily="34" charset="0"/>
              </a:rPr>
              <a:t/>
            </a:r>
            <a:br>
              <a:rPr lang="en-US" dirty="0">
                <a:latin typeface="Arial Black" panose="020B0A04020102020204" pitchFamily="34" charset="0"/>
              </a:rPr>
            </a:br>
            <a:r>
              <a:rPr lang="en-US" dirty="0">
                <a:effectLst>
                  <a:outerShdw blurRad="38100" dist="38100" dir="2700000" algn="tl">
                    <a:srgbClr val="000000">
                      <a:alpha val="43137"/>
                    </a:srgbClr>
                  </a:outerShdw>
                </a:effectLst>
                <a:latin typeface="Arial Black" panose="020B0A04020102020204" pitchFamily="34" charset="0"/>
              </a:rPr>
              <a:t>Criminal Liability of Dog Owner</a:t>
            </a:r>
            <a:r>
              <a:rPr lang="en-US" dirty="0">
                <a:latin typeface="Arial Black" panose="020B0A04020102020204" pitchFamily="34" charset="0"/>
              </a:rPr>
              <a:t/>
            </a:r>
            <a:br>
              <a:rPr lang="en-US" dirty="0">
                <a:latin typeface="Arial Black" panose="020B0A04020102020204" pitchFamily="34" charset="0"/>
              </a:rPr>
            </a:br>
            <a:endParaRPr lang="en-US" dirty="0">
              <a:latin typeface="Arial Black" panose="020B0A04020102020204" pitchFamily="34" charset="0"/>
            </a:endParaRPr>
          </a:p>
        </p:txBody>
      </p:sp>
      <p:sp>
        <p:nvSpPr>
          <p:cNvPr id="3" name="Content Placeholder 2"/>
          <p:cNvSpPr>
            <a:spLocks noGrp="1"/>
          </p:cNvSpPr>
          <p:nvPr>
            <p:ph idx="1"/>
          </p:nvPr>
        </p:nvSpPr>
        <p:spPr/>
        <p:txBody>
          <a:bodyPr>
            <a:normAutofit/>
          </a:bodyPr>
          <a:lstStyle/>
          <a:p>
            <a:r>
              <a:rPr lang="en-US" sz="1700" b="1" i="1" dirty="0">
                <a:latin typeface="Arial Narrow" panose="020B0606020202030204" pitchFamily="34" charset="0"/>
              </a:rPr>
              <a:t>Class B felony</a:t>
            </a:r>
            <a:r>
              <a:rPr lang="en-US" sz="1700" b="1" dirty="0">
                <a:latin typeface="Arial Narrow" panose="020B0606020202030204" pitchFamily="34" charset="0"/>
              </a:rPr>
              <a:t>         </a:t>
            </a:r>
            <a:r>
              <a:rPr lang="en-US" sz="1700" dirty="0">
                <a:latin typeface="Arial Narrow" panose="020B0606020202030204" pitchFamily="34" charset="0"/>
              </a:rPr>
              <a:t>if a dog that has previously been declared “dangerous” by the court, unjustifiably attacks and causes serious physical injury or death to a person</a:t>
            </a:r>
          </a:p>
          <a:p>
            <a:r>
              <a:rPr lang="en-US" sz="1700" b="1" i="1" dirty="0">
                <a:latin typeface="Arial Narrow" panose="020B0606020202030204" pitchFamily="34" charset="0"/>
              </a:rPr>
              <a:t>Class C felony</a:t>
            </a:r>
            <a:r>
              <a:rPr lang="en-US" sz="1700" dirty="0">
                <a:latin typeface="Arial Narrow" panose="020B0606020202030204" pitchFamily="34" charset="0"/>
              </a:rPr>
              <a:t>         if a dog that has not previously been declared dangerous by a court, unjustifiably attacks and causes serious physical injury or death to a person, and the owner had </a:t>
            </a:r>
            <a:r>
              <a:rPr lang="en-US" sz="1700" b="1" dirty="0">
                <a:latin typeface="Arial Narrow" panose="020B0606020202030204" pitchFamily="34" charset="0"/>
              </a:rPr>
              <a:t>prior knowledge of the dog’s dangerous propensities and demonstrated a reckless disregard for those propensities under the circumstances</a:t>
            </a:r>
          </a:p>
          <a:p>
            <a:r>
              <a:rPr lang="en-US" sz="1700" b="1" i="1" dirty="0">
                <a:latin typeface="Arial Narrow" panose="020B0606020202030204" pitchFamily="34" charset="0"/>
              </a:rPr>
              <a:t>Class A misdemeanor</a:t>
            </a:r>
            <a:r>
              <a:rPr lang="en-US" sz="1700" b="1" dirty="0">
                <a:latin typeface="Arial Narrow" panose="020B0606020202030204" pitchFamily="34" charset="0"/>
              </a:rPr>
              <a:t>         </a:t>
            </a:r>
            <a:r>
              <a:rPr lang="en-US" sz="1700" dirty="0">
                <a:latin typeface="Arial Narrow" panose="020B0606020202030204" pitchFamily="34" charset="0"/>
              </a:rPr>
              <a:t>if a dog that has previously been declared dangerous by the court, unjustifiably attacks and causes physical injury to a person</a:t>
            </a:r>
          </a:p>
          <a:p>
            <a:r>
              <a:rPr lang="en-US" sz="1700" b="1" i="1" dirty="0">
                <a:latin typeface="Arial Narrow" panose="020B0606020202030204" pitchFamily="34" charset="0"/>
              </a:rPr>
              <a:t>Class B misdemeanor</a:t>
            </a:r>
            <a:r>
              <a:rPr lang="en-US" sz="1700" b="1" dirty="0">
                <a:latin typeface="Arial Narrow" panose="020B0606020202030204" pitchFamily="34" charset="0"/>
              </a:rPr>
              <a:t> </a:t>
            </a:r>
            <a:r>
              <a:rPr lang="en-US" sz="1700" dirty="0">
                <a:latin typeface="Arial Narrow" panose="020B0606020202030204" pitchFamily="34" charset="0"/>
              </a:rPr>
              <a:t>        if a dog that has not previously been declared dangerous by a court, unjustifiably attacks and causes physical injury to a person, and the owner had </a:t>
            </a:r>
            <a:r>
              <a:rPr lang="en-US" sz="1700" b="1" dirty="0">
                <a:latin typeface="Arial Narrow" panose="020B0606020202030204" pitchFamily="34" charset="0"/>
              </a:rPr>
              <a:t>prior knowledge of the dog’s dangerous propensities and demonstrated a reckless disregard for those propensities under the circumstances</a:t>
            </a:r>
          </a:p>
          <a:p>
            <a:endParaRPr lang="en-US" dirty="0"/>
          </a:p>
          <a:p>
            <a:endParaRPr lang="en-US" dirty="0"/>
          </a:p>
        </p:txBody>
      </p:sp>
      <p:sp>
        <p:nvSpPr>
          <p:cNvPr id="4" name="Right Arrow 3"/>
          <p:cNvSpPr/>
          <p:nvPr/>
        </p:nvSpPr>
        <p:spPr>
          <a:xfrm>
            <a:off x="2389909" y="2207347"/>
            <a:ext cx="332509" cy="2182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stretch>
            <a:fillRect/>
          </a:stretch>
        </p:blipFill>
        <p:spPr>
          <a:xfrm>
            <a:off x="2389909" y="2834628"/>
            <a:ext cx="359695" cy="274344"/>
          </a:xfrm>
          <a:prstGeom prst="rect">
            <a:avLst/>
          </a:prstGeom>
        </p:spPr>
      </p:pic>
      <p:pic>
        <p:nvPicPr>
          <p:cNvPr id="6" name="Picture 5"/>
          <p:cNvPicPr>
            <a:picLocks noChangeAspect="1"/>
          </p:cNvPicPr>
          <p:nvPr/>
        </p:nvPicPr>
        <p:blipFill>
          <a:blip r:embed="rId3"/>
          <a:stretch>
            <a:fillRect/>
          </a:stretch>
        </p:blipFill>
        <p:spPr>
          <a:xfrm>
            <a:off x="2985916" y="3963803"/>
            <a:ext cx="359695" cy="274344"/>
          </a:xfrm>
          <a:prstGeom prst="rect">
            <a:avLst/>
          </a:prstGeom>
        </p:spPr>
      </p:pic>
      <p:pic>
        <p:nvPicPr>
          <p:cNvPr id="7" name="Picture 6"/>
          <p:cNvPicPr>
            <a:picLocks noChangeAspect="1"/>
          </p:cNvPicPr>
          <p:nvPr/>
        </p:nvPicPr>
        <p:blipFill>
          <a:blip r:embed="rId3"/>
          <a:stretch>
            <a:fillRect/>
          </a:stretch>
        </p:blipFill>
        <p:spPr>
          <a:xfrm>
            <a:off x="3003233" y="4639182"/>
            <a:ext cx="359695" cy="274344"/>
          </a:xfrm>
          <a:prstGeom prst="rect">
            <a:avLst/>
          </a:prstGeom>
        </p:spPr>
      </p:pic>
      <p:sp>
        <p:nvSpPr>
          <p:cNvPr id="8" name="Footer Placeholder 7"/>
          <p:cNvSpPr>
            <a:spLocks noGrp="1"/>
          </p:cNvSpPr>
          <p:nvPr>
            <p:ph type="ftr" sz="quarter" idx="11"/>
          </p:nvPr>
        </p:nvSpPr>
        <p:spPr/>
        <p:txBody>
          <a:bodyPr/>
          <a:lstStyle/>
          <a:p>
            <a:endParaRPr lang="en-US" dirty="0"/>
          </a:p>
        </p:txBody>
      </p:sp>
      <p:pic>
        <p:nvPicPr>
          <p:cNvPr id="9" name="Picture 8"/>
          <p:cNvPicPr>
            <a:picLocks noChangeAspect="1"/>
          </p:cNvPicPr>
          <p:nvPr/>
        </p:nvPicPr>
        <p:blipFill>
          <a:blip r:embed="rId4"/>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3179362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Other Issues:</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Criminal Liability of Dog Owner</a:t>
            </a:r>
            <a:endParaRPr lang="en-US" sz="32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sz="2400" dirty="0">
                <a:latin typeface="Arial Narrow" panose="020B0606020202030204" pitchFamily="34" charset="0"/>
              </a:rPr>
              <a:t>A person is guilty of a </a:t>
            </a:r>
            <a:r>
              <a:rPr lang="en-US" sz="2400" b="1" dirty="0">
                <a:latin typeface="Arial Narrow" panose="020B0606020202030204" pitchFamily="34" charset="0"/>
              </a:rPr>
              <a:t>Class C misdemeanor</a:t>
            </a:r>
            <a:r>
              <a:rPr lang="en-US" sz="2400" dirty="0">
                <a:latin typeface="Arial Narrow" panose="020B0606020202030204" pitchFamily="34" charset="0"/>
              </a:rPr>
              <a:t>:</a:t>
            </a:r>
          </a:p>
          <a:p>
            <a:pPr lvl="1"/>
            <a:r>
              <a:rPr lang="en-US" sz="2000" dirty="0">
                <a:latin typeface="Arial Narrow" panose="020B0606020202030204" pitchFamily="34" charset="0"/>
              </a:rPr>
              <a:t>For not securing a dangerous dog with a collar and leash when outside a proper enclosure (for first offense – second offense will be a Class B misdemeanor).</a:t>
            </a:r>
          </a:p>
          <a:p>
            <a:pPr lvl="1"/>
            <a:r>
              <a:rPr lang="en-US" sz="2000" dirty="0">
                <a:latin typeface="Arial Narrow" panose="020B0606020202030204" pitchFamily="34" charset="0"/>
              </a:rPr>
              <a:t>For not surrendering a dog to an animal control or law enforcement officer upon request during a dangerous dog investigation.</a:t>
            </a:r>
          </a:p>
          <a:p>
            <a:pPr lvl="1"/>
            <a:r>
              <a:rPr lang="en-US" sz="2000" dirty="0">
                <a:latin typeface="Arial Narrow" panose="020B0606020202030204" pitchFamily="34" charset="0"/>
              </a:rPr>
              <a:t>For making a false report to an animal control or law enforcement officer that a dog is dangerous.</a:t>
            </a:r>
          </a:p>
          <a:p>
            <a:pPr lvl="1"/>
            <a:endParaRPr lang="en-US" dirty="0">
              <a:latin typeface="Arial Narrow" panose="020B0606020202030204" pitchFamily="34" charset="0"/>
            </a:endParaRPr>
          </a:p>
          <a:p>
            <a:pPr lvl="1"/>
            <a:endParaRPr lang="en-US" dirty="0">
              <a:latin typeface="Arial Narrow" panose="020B0606020202030204" pitchFamily="34" charset="0"/>
            </a:endParaRPr>
          </a:p>
        </p:txBody>
      </p:sp>
      <p:sp>
        <p:nvSpPr>
          <p:cNvPr id="4" name="Footer Placeholder 3"/>
          <p:cNvSpPr>
            <a:spLocks noGrp="1"/>
          </p:cNvSpPr>
          <p:nvPr>
            <p:ph type="ftr" sz="quarter" idx="11"/>
          </p:nvPr>
        </p:nvSpPr>
        <p:spPr/>
        <p:txBody>
          <a:bodyPr/>
          <a:lstStyle/>
          <a:p>
            <a:endParaRPr lang="en-US" dirty="0"/>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3024613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000" dirty="0">
                <a:latin typeface="Arial Black" panose="020B0A04020102020204" pitchFamily="34" charset="0"/>
              </a:rPr>
              <a:t>Other Issues:</a:t>
            </a:r>
            <a:r>
              <a:rPr lang="en-US" dirty="0">
                <a:latin typeface="Arial Black" panose="020B0A04020102020204" pitchFamily="34" charset="0"/>
              </a:rPr>
              <a:t/>
            </a:r>
            <a:br>
              <a:rPr lang="en-US" dirty="0">
                <a:latin typeface="Arial Black" panose="020B0A04020102020204" pitchFamily="34" charset="0"/>
              </a:rPr>
            </a:br>
            <a:r>
              <a:rPr lang="en-US" dirty="0">
                <a:effectLst>
                  <a:outerShdw blurRad="38100" dist="38100" dir="2700000" algn="tl">
                    <a:srgbClr val="000000">
                      <a:alpha val="43137"/>
                    </a:srgbClr>
                  </a:outerShdw>
                </a:effectLst>
                <a:latin typeface="Arial Black" panose="020B0A04020102020204" pitchFamily="34" charset="0"/>
              </a:rPr>
              <a:t>Recovering Costs</a:t>
            </a:r>
            <a:r>
              <a:rPr lang="en-US" dirty="0">
                <a:latin typeface="Arial Black" panose="020B0A04020102020204" pitchFamily="34" charset="0"/>
              </a:rPr>
              <a:t/>
            </a:r>
            <a:br>
              <a:rPr lang="en-US" dirty="0">
                <a:latin typeface="Arial Black" panose="020B0A04020102020204" pitchFamily="34" charset="0"/>
              </a:rPr>
            </a:br>
            <a:endParaRPr lang="en-US" dirty="0"/>
          </a:p>
        </p:txBody>
      </p:sp>
      <p:sp>
        <p:nvSpPr>
          <p:cNvPr id="3" name="Content Placeholder 2"/>
          <p:cNvSpPr>
            <a:spLocks noGrp="1"/>
          </p:cNvSpPr>
          <p:nvPr>
            <p:ph idx="1"/>
          </p:nvPr>
        </p:nvSpPr>
        <p:spPr/>
        <p:txBody>
          <a:bodyPr>
            <a:normAutofit/>
          </a:bodyPr>
          <a:lstStyle/>
          <a:p>
            <a:r>
              <a:rPr lang="en-US" sz="2400" dirty="0">
                <a:latin typeface="Arial Narrow" panose="020B0606020202030204" pitchFamily="34" charset="0"/>
              </a:rPr>
              <a:t>Any person found guilty of violating the criminal provisions of the law </a:t>
            </a:r>
            <a:r>
              <a:rPr lang="en-US" sz="2400" b="1" dirty="0">
                <a:latin typeface="Arial Narrow" panose="020B0606020202030204" pitchFamily="34" charset="0"/>
              </a:rPr>
              <a:t>MUST PAY ALL EXPENSES </a:t>
            </a:r>
            <a:r>
              <a:rPr lang="en-US" sz="2400" dirty="0">
                <a:latin typeface="Arial Narrow" panose="020B0606020202030204" pitchFamily="34" charset="0"/>
              </a:rPr>
              <a:t>required for the destruction of the dog.</a:t>
            </a:r>
          </a:p>
          <a:p>
            <a:r>
              <a:rPr lang="en-US" sz="2400" dirty="0">
                <a:latin typeface="Arial Narrow" panose="020B0606020202030204" pitchFamily="34" charset="0"/>
              </a:rPr>
              <a:t>The list of reimbursable expenses includes, but is not limited to:</a:t>
            </a:r>
          </a:p>
          <a:p>
            <a:pPr lvl="1"/>
            <a:r>
              <a:rPr lang="en-US" sz="2400" dirty="0">
                <a:latin typeface="Arial Narrow" panose="020B0606020202030204" pitchFamily="34" charset="0"/>
              </a:rPr>
              <a:t>Shelter</a:t>
            </a:r>
          </a:p>
          <a:p>
            <a:pPr lvl="1"/>
            <a:r>
              <a:rPr lang="en-US" sz="2400" dirty="0">
                <a:latin typeface="Arial Narrow" panose="020B0606020202030204" pitchFamily="34" charset="0"/>
              </a:rPr>
              <a:t>Food</a:t>
            </a:r>
          </a:p>
          <a:p>
            <a:pPr lvl="1"/>
            <a:r>
              <a:rPr lang="en-US" sz="2400" dirty="0">
                <a:latin typeface="Arial Narrow" panose="020B0606020202030204" pitchFamily="34" charset="0"/>
              </a:rPr>
              <a:t>Veterinary expenses for boarding</a:t>
            </a:r>
          </a:p>
          <a:p>
            <a:pPr lvl="1"/>
            <a:r>
              <a:rPr lang="en-US" sz="2400" dirty="0">
                <a:latin typeface="Arial Narrow" panose="020B0606020202030204" pitchFamily="34" charset="0"/>
              </a:rPr>
              <a:t>Veterinary expenses related to impoundment</a:t>
            </a:r>
          </a:p>
          <a:p>
            <a:pPr lvl="1"/>
            <a:r>
              <a:rPr lang="en-US" sz="2400" dirty="0">
                <a:latin typeface="Arial Narrow" panose="020B0606020202030204" pitchFamily="34" charset="0"/>
              </a:rPr>
              <a:t>Medical expenses incurred by the victim of the attack</a:t>
            </a:r>
          </a:p>
        </p:txBody>
      </p:sp>
      <p:pic>
        <p:nvPicPr>
          <p:cNvPr id="4" name="Picture 3"/>
          <p:cNvPicPr>
            <a:picLocks noChangeAspect="1"/>
          </p:cNvPicPr>
          <p:nvPr/>
        </p:nvPicPr>
        <p:blipFill>
          <a:blip r:embed="rId3"/>
          <a:stretch>
            <a:fillRect/>
          </a:stretch>
        </p:blipFill>
        <p:spPr>
          <a:xfrm>
            <a:off x="311542" y="2160589"/>
            <a:ext cx="365792" cy="353599"/>
          </a:xfrm>
          <a:prstGeom prst="rect">
            <a:avLst/>
          </a:prstGeom>
        </p:spPr>
      </p:pic>
      <p:sp>
        <p:nvSpPr>
          <p:cNvPr id="5" name="Footer Placeholder 4"/>
          <p:cNvSpPr>
            <a:spLocks noGrp="1"/>
          </p:cNvSpPr>
          <p:nvPr>
            <p:ph type="ftr" sz="quarter" idx="11"/>
          </p:nvPr>
        </p:nvSpPr>
        <p:spPr/>
        <p:txBody>
          <a:bodyPr/>
          <a:lstStyle/>
          <a:p>
            <a:endParaRPr lang="en-US" dirty="0"/>
          </a:p>
        </p:txBody>
      </p:sp>
      <p:pic>
        <p:nvPicPr>
          <p:cNvPr id="6" name="Picture 5"/>
          <p:cNvPicPr>
            <a:picLocks noChangeAspect="1"/>
          </p:cNvPicPr>
          <p:nvPr/>
        </p:nvPicPr>
        <p:blipFill>
          <a:blip r:embed="rId4"/>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217267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en-US" sz="8800" b="1" dirty="0">
                <a:latin typeface="Arial Black" panose="020B0A04020102020204" pitchFamily="34" charset="0"/>
              </a:rPr>
              <a:t>QUESTIONS?</a:t>
            </a:r>
          </a:p>
        </p:txBody>
      </p:sp>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1881511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Overview: Alabama’s “Dangerous” Dogs Law</a:t>
            </a:r>
          </a:p>
        </p:txBody>
      </p:sp>
      <p:sp>
        <p:nvSpPr>
          <p:cNvPr id="3" name="Content Placeholder 2"/>
          <p:cNvSpPr>
            <a:spLocks noGrp="1"/>
          </p:cNvSpPr>
          <p:nvPr>
            <p:ph idx="1"/>
          </p:nvPr>
        </p:nvSpPr>
        <p:spPr>
          <a:xfrm>
            <a:off x="677334" y="2160589"/>
            <a:ext cx="8596668" cy="3880773"/>
          </a:xfrm>
        </p:spPr>
        <p:txBody>
          <a:bodyPr/>
          <a:lstStyle/>
          <a:p>
            <a:r>
              <a:rPr lang="en-US" sz="3200" b="1" dirty="0">
                <a:latin typeface="Arial Narrow" panose="020B0606020202030204" pitchFamily="34" charset="0"/>
              </a:rPr>
              <a:t>THIS LAW DOES NOT RESTRICT A COUNTY’S POWER TO ADOPT AND ENFORCE REGULATIONS THAT COMPLY WITH THE MINIMUM STANDARDS SET FORTH IN THIS LAW.</a:t>
            </a:r>
          </a:p>
          <a:p>
            <a:r>
              <a:rPr lang="en-US" sz="3200" b="1" dirty="0">
                <a:latin typeface="Arial Narrow" panose="020B0606020202030204" pitchFamily="34" charset="0"/>
              </a:rPr>
              <a:t>THIS LAW ONLY APPLIES TO </a:t>
            </a:r>
            <a:r>
              <a:rPr lang="en-US" sz="3200" b="1" dirty="0" smtClean="0">
                <a:latin typeface="Arial Narrow" panose="020B0606020202030204" pitchFamily="34" charset="0"/>
              </a:rPr>
              <a:t>THE COUNTY </a:t>
            </a:r>
            <a:r>
              <a:rPr lang="en-US" sz="3200" b="1" dirty="0">
                <a:latin typeface="Arial Narrow" panose="020B0606020202030204" pitchFamily="34" charset="0"/>
              </a:rPr>
              <a:t>WHEN SUCH INCIDENTS OCCUR IN </a:t>
            </a:r>
            <a:r>
              <a:rPr lang="en-US" sz="3200" b="1" dirty="0" smtClean="0">
                <a:latin typeface="Arial Narrow" panose="020B0606020202030204" pitchFamily="34" charset="0"/>
              </a:rPr>
              <a:t>ITS UNINCORPORATED AREAS.</a:t>
            </a:r>
            <a:endParaRPr lang="en-US" sz="3200" b="1" dirty="0">
              <a:latin typeface="Arial Narrow" panose="020B0606020202030204" pitchFamily="34" charset="0"/>
            </a:endParaRPr>
          </a:p>
          <a:p>
            <a:endParaRPr lang="en-US" dirty="0"/>
          </a:p>
        </p:txBody>
      </p:sp>
      <p:sp>
        <p:nvSpPr>
          <p:cNvPr id="4" name="Footer Placeholder 3"/>
          <p:cNvSpPr>
            <a:spLocks noGrp="1"/>
          </p:cNvSpPr>
          <p:nvPr>
            <p:ph type="ftr" sz="quarter" idx="11"/>
          </p:nvPr>
        </p:nvSpPr>
        <p:spPr/>
        <p:txBody>
          <a:bodyPr/>
          <a:lstStyle/>
          <a:p>
            <a:endParaRPr lang="en-US" dirty="0"/>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Tree>
    <p:extLst>
      <p:ext uri="{BB962C8B-B14F-4D97-AF65-F5344CB8AC3E}">
        <p14:creationId xmlns:p14="http://schemas.microsoft.com/office/powerpoint/2010/main" val="227484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What is a “Dangerous” Dog?</a:t>
            </a:r>
          </a:p>
        </p:txBody>
      </p:sp>
      <p:sp>
        <p:nvSpPr>
          <p:cNvPr id="3" name="Content Placeholder 2"/>
          <p:cNvSpPr>
            <a:spLocks noGrp="1"/>
          </p:cNvSpPr>
          <p:nvPr>
            <p:ph idx="1"/>
          </p:nvPr>
        </p:nvSpPr>
        <p:spPr/>
        <p:txBody>
          <a:bodyPr/>
          <a:lstStyle/>
          <a:p>
            <a:r>
              <a:rPr lang="en-US" sz="2400" b="1" dirty="0">
                <a:latin typeface="Arial Narrow" panose="020B0606020202030204" pitchFamily="34" charset="0"/>
              </a:rPr>
              <a:t>The law defines “dangerous” dog as:</a:t>
            </a:r>
          </a:p>
          <a:p>
            <a:pPr lvl="1"/>
            <a:r>
              <a:rPr lang="en-US" sz="2400" dirty="0">
                <a:latin typeface="Arial Narrow" panose="020B0606020202030204" pitchFamily="34" charset="0"/>
              </a:rPr>
              <a:t>A dog, regardless of its breed, that has </a:t>
            </a:r>
            <a:r>
              <a:rPr lang="en-US" sz="2400" u="sng" dirty="0">
                <a:latin typeface="Arial Narrow" panose="020B0606020202030204" pitchFamily="34" charset="0"/>
              </a:rPr>
              <a:t>bitten</a:t>
            </a:r>
            <a:r>
              <a:rPr lang="en-US" sz="2400" dirty="0">
                <a:latin typeface="Arial Narrow" panose="020B0606020202030204" pitchFamily="34" charset="0"/>
              </a:rPr>
              <a:t>, </a:t>
            </a:r>
            <a:r>
              <a:rPr lang="en-US" sz="2400" u="sng" dirty="0">
                <a:latin typeface="Arial Narrow" panose="020B0606020202030204" pitchFamily="34" charset="0"/>
              </a:rPr>
              <a:t>attacked</a:t>
            </a:r>
            <a:r>
              <a:rPr lang="en-US" sz="2400" dirty="0">
                <a:latin typeface="Arial Narrow" panose="020B0606020202030204" pitchFamily="34" charset="0"/>
              </a:rPr>
              <a:t>, or </a:t>
            </a:r>
            <a:r>
              <a:rPr lang="en-US" sz="2400" u="sng" dirty="0">
                <a:latin typeface="Arial Narrow" panose="020B0606020202030204" pitchFamily="34" charset="0"/>
              </a:rPr>
              <a:t>caused physical injury</a:t>
            </a:r>
            <a:r>
              <a:rPr lang="en-US" sz="2400" dirty="0">
                <a:latin typeface="Arial Narrow" panose="020B0606020202030204" pitchFamily="34" charset="0"/>
              </a:rPr>
              <a:t>, </a:t>
            </a:r>
            <a:r>
              <a:rPr lang="en-US" sz="2400" u="sng" dirty="0">
                <a:latin typeface="Arial Narrow" panose="020B0606020202030204" pitchFamily="34" charset="0"/>
              </a:rPr>
              <a:t>serious physical injury</a:t>
            </a:r>
            <a:r>
              <a:rPr lang="en-US" sz="2400" dirty="0">
                <a:latin typeface="Arial Narrow" panose="020B0606020202030204" pitchFamily="34" charset="0"/>
              </a:rPr>
              <a:t>, or </a:t>
            </a:r>
            <a:r>
              <a:rPr lang="en-US" sz="2400" u="sng" dirty="0">
                <a:latin typeface="Arial Narrow" panose="020B0606020202030204" pitchFamily="34" charset="0"/>
              </a:rPr>
              <a:t>death</a:t>
            </a:r>
            <a:r>
              <a:rPr lang="en-US" sz="2400" dirty="0">
                <a:latin typeface="Arial Narrow" panose="020B0606020202030204" pitchFamily="34" charset="0"/>
              </a:rPr>
              <a:t> to a person </a:t>
            </a:r>
            <a:r>
              <a:rPr lang="en-US" sz="2400" u="sng" dirty="0">
                <a:latin typeface="Arial Narrow" panose="020B0606020202030204" pitchFamily="34" charset="0"/>
              </a:rPr>
              <a:t>without justification</a:t>
            </a:r>
            <a:r>
              <a:rPr lang="en-US" sz="2400" dirty="0">
                <a:latin typeface="Arial Narrow" panose="020B0606020202030204" pitchFamily="34" charset="0"/>
              </a:rPr>
              <a:t>, except a dog that is a police animal as defined by Section 13A-11-260, Code of Alabama 1975, used by law enforcement officials for legitimate law enforcement purposes.</a:t>
            </a:r>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7376708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Physical Injury vs. Serious Physical Injury</a:t>
            </a:r>
          </a:p>
        </p:txBody>
      </p:sp>
      <p:sp>
        <p:nvSpPr>
          <p:cNvPr id="3" name="Content Placeholder 2"/>
          <p:cNvSpPr>
            <a:spLocks noGrp="1"/>
          </p:cNvSpPr>
          <p:nvPr>
            <p:ph idx="1"/>
          </p:nvPr>
        </p:nvSpPr>
        <p:spPr/>
        <p:txBody>
          <a:bodyPr>
            <a:normAutofit/>
          </a:bodyPr>
          <a:lstStyle/>
          <a:p>
            <a:r>
              <a:rPr lang="en-US" sz="2400" b="1" dirty="0">
                <a:latin typeface="Arial Narrow" panose="020B0606020202030204" pitchFamily="34" charset="0"/>
              </a:rPr>
              <a:t>Physical Injury:</a:t>
            </a:r>
          </a:p>
          <a:p>
            <a:pPr lvl="1"/>
            <a:r>
              <a:rPr lang="en-US" sz="2400" dirty="0">
                <a:latin typeface="Arial Narrow" panose="020B0606020202030204" pitchFamily="34" charset="0"/>
              </a:rPr>
              <a:t>Impairment of physical condition or substantial pain. </a:t>
            </a:r>
            <a:r>
              <a:rPr lang="en-US" sz="2400" i="1" dirty="0">
                <a:latin typeface="Arial Narrow" panose="020B0606020202030204" pitchFamily="34" charset="0"/>
              </a:rPr>
              <a:t>Ala. Code § 13A-1-2(12)</a:t>
            </a:r>
          </a:p>
          <a:p>
            <a:pPr>
              <a:lnSpc>
                <a:spcPct val="150000"/>
              </a:lnSpc>
            </a:pPr>
            <a:r>
              <a:rPr lang="en-US" sz="2400" b="1" dirty="0">
                <a:latin typeface="Arial Narrow" panose="020B0606020202030204" pitchFamily="34" charset="0"/>
              </a:rPr>
              <a:t>Serious Physical Injury:</a:t>
            </a:r>
          </a:p>
          <a:p>
            <a:pPr lvl="1"/>
            <a:r>
              <a:rPr lang="en-US" sz="2400" dirty="0">
                <a:latin typeface="Arial Narrow" panose="020B0606020202030204" pitchFamily="34" charset="0"/>
              </a:rPr>
              <a:t>Physical injury which creates a substantial risk of death, or which causes serious and protracted disfigurement, protracted impairment of health, or protracted loss or impairment of the function of any bodily organ. </a:t>
            </a:r>
            <a:r>
              <a:rPr lang="en-US" sz="2400" i="1" dirty="0">
                <a:latin typeface="Arial Narrow" panose="020B0606020202030204" pitchFamily="34" charset="0"/>
              </a:rPr>
              <a:t>Ala. Code § 13A-1-2(14)</a:t>
            </a:r>
          </a:p>
          <a:p>
            <a:pPr marL="457200" lvl="1" indent="0">
              <a:buNone/>
            </a:pPr>
            <a:endParaRPr lang="en-US" dirty="0"/>
          </a:p>
          <a:p>
            <a:pPr marL="457200" lvl="1" indent="0">
              <a:buNone/>
            </a:pPr>
            <a:endParaRPr lang="en-US" dirty="0"/>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081107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dirty="0">
                <a:latin typeface="Arial Black" panose="020B0A04020102020204" pitchFamily="34" charset="0"/>
              </a:rPr>
              <a:t>Step 1: Sworn Statement</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Required Information</a:t>
            </a:r>
          </a:p>
        </p:txBody>
      </p:sp>
      <p:sp>
        <p:nvSpPr>
          <p:cNvPr id="3" name="Content Placeholder 2"/>
          <p:cNvSpPr>
            <a:spLocks noGrp="1"/>
          </p:cNvSpPr>
          <p:nvPr>
            <p:ph idx="1"/>
          </p:nvPr>
        </p:nvSpPr>
        <p:spPr/>
        <p:txBody>
          <a:bodyPr/>
          <a:lstStyle/>
          <a:p>
            <a:r>
              <a:rPr lang="en-US" sz="2400" dirty="0">
                <a:latin typeface="Arial Narrow" panose="020B0606020202030204" pitchFamily="34" charset="0"/>
              </a:rPr>
              <a:t>Emily’s Law is triggered when a person makes a formal claim that a dog is “dangerous”. To make such a claim, a person must give a sworn statement before the county’s sheriff and provide the following information:</a:t>
            </a:r>
          </a:p>
          <a:p>
            <a:pPr lvl="1"/>
            <a:r>
              <a:rPr lang="en-US" sz="2400" dirty="0">
                <a:latin typeface="Arial Narrow" panose="020B0606020202030204" pitchFamily="34" charset="0"/>
              </a:rPr>
              <a:t>The dog owner’s name (if known)</a:t>
            </a:r>
          </a:p>
          <a:p>
            <a:pPr lvl="1"/>
            <a:r>
              <a:rPr lang="en-US" sz="2400" dirty="0">
                <a:latin typeface="Arial Narrow" panose="020B0606020202030204" pitchFamily="34" charset="0"/>
              </a:rPr>
              <a:t>The location of the dog</a:t>
            </a:r>
          </a:p>
          <a:p>
            <a:pPr lvl="1"/>
            <a:r>
              <a:rPr lang="en-US" sz="2400" dirty="0">
                <a:latin typeface="Arial Narrow" panose="020B0606020202030204" pitchFamily="34" charset="0"/>
              </a:rPr>
              <a:t>The reason he/she believes the dog to be dangerous.</a:t>
            </a:r>
          </a:p>
          <a:p>
            <a:endParaRPr lang="en-US" dirty="0"/>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393123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1: Sworn Statement</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What is a “Dangerous” Dog?</a:t>
            </a:r>
            <a:endParaRPr lang="en-US" sz="32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Autofit/>
          </a:bodyPr>
          <a:lstStyle/>
          <a:p>
            <a:r>
              <a:rPr lang="en-US" sz="2400" dirty="0">
                <a:latin typeface="Arial Narrow" panose="020B0606020202030204" pitchFamily="34" charset="0"/>
              </a:rPr>
              <a:t>While the law does not provide specific circumstances for a person to make such a claim, it clearly defines a “dangerous” dog as any dog that:</a:t>
            </a:r>
          </a:p>
          <a:p>
            <a:pPr lvl="1"/>
            <a:r>
              <a:rPr lang="en-US" sz="2000" dirty="0">
                <a:latin typeface="Arial Narrow" panose="020B0606020202030204" pitchFamily="34" charset="0"/>
              </a:rPr>
              <a:t>Has BITTEN</a:t>
            </a:r>
          </a:p>
          <a:p>
            <a:pPr lvl="1"/>
            <a:r>
              <a:rPr lang="en-US" sz="2000" dirty="0">
                <a:latin typeface="Arial Narrow" panose="020B0606020202030204" pitchFamily="34" charset="0"/>
              </a:rPr>
              <a:t>Has ATTACKED                                                                                          </a:t>
            </a:r>
            <a:r>
              <a:rPr lang="en-US" sz="1800" b="1" dirty="0">
                <a:solidFill>
                  <a:srgbClr val="FF0000"/>
                </a:solidFill>
                <a:latin typeface="Arial Narrow" panose="020B0606020202030204" pitchFamily="34" charset="0"/>
              </a:rPr>
              <a:t>Without</a:t>
            </a:r>
          </a:p>
          <a:p>
            <a:pPr lvl="1"/>
            <a:r>
              <a:rPr lang="en-US" sz="2000" dirty="0">
                <a:latin typeface="Arial Narrow" panose="020B0606020202030204" pitchFamily="34" charset="0"/>
              </a:rPr>
              <a:t>Caused PHYSICAL INJURY or SERIOUS PHYSICAL INJURY             </a:t>
            </a:r>
            <a:r>
              <a:rPr lang="en-US" sz="1800" b="1" dirty="0">
                <a:solidFill>
                  <a:srgbClr val="FF0000"/>
                </a:solidFill>
                <a:latin typeface="Arial Narrow" panose="020B0606020202030204" pitchFamily="34" charset="0"/>
              </a:rPr>
              <a:t>Justification</a:t>
            </a:r>
          </a:p>
          <a:p>
            <a:pPr lvl="1"/>
            <a:r>
              <a:rPr lang="en-US" sz="2000" dirty="0">
                <a:latin typeface="Arial Narrow" panose="020B0606020202030204" pitchFamily="34" charset="0"/>
              </a:rPr>
              <a:t>Caused DEATH</a:t>
            </a:r>
          </a:p>
        </p:txBody>
      </p:sp>
      <p:sp>
        <p:nvSpPr>
          <p:cNvPr id="4" name="Right Brace 3"/>
          <p:cNvSpPr/>
          <p:nvPr/>
        </p:nvSpPr>
        <p:spPr>
          <a:xfrm>
            <a:off x="7199291" y="2987899"/>
            <a:ext cx="452370" cy="1815921"/>
          </a:xfrm>
          <a:prstGeom prst="rightBrace">
            <a:avLst>
              <a:gd name="adj1" fmla="val 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6" name="Picture 5"/>
          <p:cNvPicPr>
            <a:picLocks noChangeAspect="1"/>
          </p:cNvPicPr>
          <p:nvPr/>
        </p:nvPicPr>
        <p:blipFill>
          <a:blip r:embed="rId3"/>
          <a:stretch>
            <a:fillRect/>
          </a:stretch>
        </p:blipFill>
        <p:spPr>
          <a:xfrm>
            <a:off x="3603949" y="6053221"/>
            <a:ext cx="2743438" cy="341406"/>
          </a:xfrm>
          <a:prstGeom prst="rect">
            <a:avLst/>
          </a:prstGeom>
        </p:spPr>
      </p:pic>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956071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2: Investigation</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What’s Required?</a:t>
            </a:r>
          </a:p>
        </p:txBody>
      </p:sp>
      <p:sp>
        <p:nvSpPr>
          <p:cNvPr id="3" name="Content Placeholder 2"/>
          <p:cNvSpPr>
            <a:spLocks noGrp="1"/>
          </p:cNvSpPr>
          <p:nvPr>
            <p:ph idx="1"/>
          </p:nvPr>
        </p:nvSpPr>
        <p:spPr/>
        <p:txBody>
          <a:bodyPr>
            <a:noAutofit/>
          </a:bodyPr>
          <a:lstStyle/>
          <a:p>
            <a:r>
              <a:rPr lang="en-US" sz="2400" dirty="0">
                <a:latin typeface="Arial Narrow" panose="020B0606020202030204" pitchFamily="34" charset="0"/>
              </a:rPr>
              <a:t>Upon receiving the sworn statement, the sheriff must deliver the statement to the animal control officer. </a:t>
            </a:r>
          </a:p>
          <a:p>
            <a:r>
              <a:rPr lang="en-US" sz="2400" dirty="0">
                <a:latin typeface="Arial Narrow" panose="020B0606020202030204" pitchFamily="34" charset="0"/>
              </a:rPr>
              <a:t>The law </a:t>
            </a:r>
            <a:r>
              <a:rPr lang="en-US" sz="2400" b="1" dirty="0">
                <a:latin typeface="Arial Narrow" panose="020B0606020202030204" pitchFamily="34" charset="0"/>
              </a:rPr>
              <a:t>requires</a:t>
            </a:r>
            <a:r>
              <a:rPr lang="en-US" sz="2400" dirty="0">
                <a:latin typeface="Arial Narrow" panose="020B0606020202030204" pitchFamily="34" charset="0"/>
              </a:rPr>
              <a:t> the animal control officer to investigate the situation.</a:t>
            </a:r>
          </a:p>
          <a:p>
            <a:r>
              <a:rPr lang="en-US" sz="2400" dirty="0">
                <a:latin typeface="Arial Narrow" panose="020B0606020202030204" pitchFamily="34" charset="0"/>
              </a:rPr>
              <a:t>However, if the sworn statement includes claims that a dog has caused </a:t>
            </a:r>
            <a:r>
              <a:rPr lang="en-US" sz="2400" u="sng" dirty="0">
                <a:solidFill>
                  <a:srgbClr val="FF0000"/>
                </a:solidFill>
                <a:latin typeface="Arial Narrow" panose="020B0606020202030204" pitchFamily="34" charset="0"/>
              </a:rPr>
              <a:t>serious physical injury or death</a:t>
            </a:r>
            <a:r>
              <a:rPr lang="en-US" sz="2400" dirty="0">
                <a:solidFill>
                  <a:srgbClr val="FF0000"/>
                </a:solidFill>
                <a:latin typeface="Arial Narrow" panose="020B0606020202030204" pitchFamily="34" charset="0"/>
              </a:rPr>
              <a:t> </a:t>
            </a:r>
            <a:r>
              <a:rPr lang="en-US" sz="2400" dirty="0">
                <a:latin typeface="Arial Narrow" panose="020B0606020202030204" pitchFamily="34" charset="0"/>
              </a:rPr>
              <a:t>to a person, then the investigation must instead be carried out by a law enforcement officer.</a:t>
            </a:r>
          </a:p>
          <a:p>
            <a:endParaRPr lang="en-US" sz="2400" dirty="0">
              <a:latin typeface="Arial Narrow" panose="020B0606020202030204" pitchFamily="34" charset="0"/>
            </a:endParaRPr>
          </a:p>
        </p:txBody>
      </p:sp>
      <p:pic>
        <p:nvPicPr>
          <p:cNvPr id="5" name="Picture 4"/>
          <p:cNvPicPr>
            <a:picLocks noChangeAspect="1"/>
          </p:cNvPicPr>
          <p:nvPr/>
        </p:nvPicPr>
        <p:blipFill>
          <a:blip r:embed="rId3"/>
          <a:stretch>
            <a:fillRect/>
          </a:stretch>
        </p:blipFill>
        <p:spPr>
          <a:xfrm>
            <a:off x="3603949" y="6053221"/>
            <a:ext cx="2743438" cy="341406"/>
          </a:xfrm>
          <a:prstGeom prst="rect">
            <a:avLst/>
          </a:prstGeom>
        </p:spPr>
      </p:pic>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991927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Black" panose="020B0A04020102020204" pitchFamily="34" charset="0"/>
              </a:rPr>
              <a:t>Step 2: Investigation</a:t>
            </a:r>
            <a:br>
              <a:rPr lang="en-US" dirty="0">
                <a:latin typeface="Arial Black" panose="020B0A04020102020204" pitchFamily="34" charset="0"/>
              </a:rPr>
            </a:br>
            <a:r>
              <a:rPr lang="en-US" sz="3200" dirty="0">
                <a:effectLst>
                  <a:outerShdw blurRad="38100" dist="38100" dir="2700000" algn="tl">
                    <a:srgbClr val="000000">
                      <a:alpha val="43137"/>
                    </a:srgbClr>
                  </a:outerShdw>
                </a:effectLst>
                <a:latin typeface="Arial Black" panose="020B0A04020102020204" pitchFamily="34" charset="0"/>
              </a:rPr>
              <a:t>What’s Required?</a:t>
            </a:r>
          </a:p>
        </p:txBody>
      </p:sp>
      <p:sp>
        <p:nvSpPr>
          <p:cNvPr id="3" name="Content Placeholder 2"/>
          <p:cNvSpPr>
            <a:spLocks noGrp="1"/>
          </p:cNvSpPr>
          <p:nvPr>
            <p:ph idx="1"/>
          </p:nvPr>
        </p:nvSpPr>
        <p:spPr/>
        <p:txBody>
          <a:bodyPr>
            <a:noAutofit/>
          </a:bodyPr>
          <a:lstStyle/>
          <a:p>
            <a:r>
              <a:rPr lang="en-US" sz="2400" dirty="0">
                <a:latin typeface="Arial Narrow" panose="020B0606020202030204" pitchFamily="34" charset="0"/>
              </a:rPr>
              <a:t>While Ala. Code §3-1-16 authorizes the county commission to employ an animal control officer, Alabama law does not require counties to employ animal control officers.</a:t>
            </a:r>
          </a:p>
          <a:p>
            <a:r>
              <a:rPr lang="en-US" sz="2400" dirty="0">
                <a:latin typeface="Arial Narrow" panose="020B0606020202030204" pitchFamily="34" charset="0"/>
              </a:rPr>
              <a:t>If a county does not employ an animal control officer, then all duties mandated under the Emily’s Law </a:t>
            </a:r>
            <a:r>
              <a:rPr lang="en-US" sz="2400" b="1" u="sng" dirty="0">
                <a:latin typeface="Arial Narrow" panose="020B0606020202030204" pitchFamily="34" charset="0"/>
              </a:rPr>
              <a:t>must be carried out by local law enforcement</a:t>
            </a:r>
            <a:r>
              <a:rPr lang="en-US" sz="2400" dirty="0">
                <a:latin typeface="Arial Narrow" panose="020B0606020202030204" pitchFamily="34" charset="0"/>
              </a:rPr>
              <a:t>.</a:t>
            </a:r>
          </a:p>
          <a:p>
            <a:r>
              <a:rPr lang="en-US" sz="2400" dirty="0">
                <a:latin typeface="Arial Narrow" panose="020B0606020202030204" pitchFamily="34" charset="0"/>
              </a:rPr>
              <a:t>In this instance, counties will not play an active role in this process.</a:t>
            </a:r>
          </a:p>
        </p:txBody>
      </p:sp>
      <p:pic>
        <p:nvPicPr>
          <p:cNvPr id="5" name="Picture 4"/>
          <p:cNvPicPr>
            <a:picLocks noChangeAspect="1"/>
          </p:cNvPicPr>
          <p:nvPr/>
        </p:nvPicPr>
        <p:blipFill>
          <a:blip r:embed="rId3"/>
          <a:stretch>
            <a:fillRect/>
          </a:stretch>
        </p:blipFill>
        <p:spPr>
          <a:xfrm>
            <a:off x="4009317" y="6065081"/>
            <a:ext cx="2743438" cy="341406"/>
          </a:xfrm>
          <a:prstGeom prst="rect">
            <a:avLst/>
          </a:prstGeom>
        </p:spPr>
      </p:pic>
      <p:sp>
        <p:nvSpPr>
          <p:cNvPr id="4" name="Footer Placeholder 3"/>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232235875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0.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1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0.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1.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2.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2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3.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4.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5.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6.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7.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8.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ags/tag9.xml><?xml version="1.0" encoding="utf-8"?>
<p:tagLst xmlns:a="http://schemas.openxmlformats.org/drawingml/2006/main" xmlns:r="http://schemas.openxmlformats.org/officeDocument/2006/relationships" xmlns:p="http://schemas.openxmlformats.org/presentationml/2006/main">
  <p:tag name="__PE_HAS_URLS" val="oh hey this is notes box, due to this not being an empty string. woot."/>
</p:tagLst>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9605</TotalTime>
  <Words>1861</Words>
  <Application>Microsoft Office PowerPoint</Application>
  <PresentationFormat>Widescreen</PresentationFormat>
  <Paragraphs>124</Paragraphs>
  <Slides>23</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Arial Black</vt:lpstr>
      <vt:lpstr>Arial Narrow</vt:lpstr>
      <vt:lpstr>Calibri</vt:lpstr>
      <vt:lpstr>Trebuchet MS</vt:lpstr>
      <vt:lpstr>Wingdings 3</vt:lpstr>
      <vt:lpstr>Facet</vt:lpstr>
      <vt:lpstr>Emily’s Law: What Counties Need to Know</vt:lpstr>
      <vt:lpstr>Overview: Alabama’s “Dangerous” Dogs Law</vt:lpstr>
      <vt:lpstr>Overview: Alabama’s “Dangerous” Dogs Law</vt:lpstr>
      <vt:lpstr>What is a “Dangerous” Dog?</vt:lpstr>
      <vt:lpstr>Physical Injury vs. Serious Physical Injury</vt:lpstr>
      <vt:lpstr>Step 1: Sworn Statement Required Information</vt:lpstr>
      <vt:lpstr>Step 1: Sworn Statement What is a “Dangerous” Dog?</vt:lpstr>
      <vt:lpstr>Step 2: Investigation What’s Required?</vt:lpstr>
      <vt:lpstr>Step 2: Investigation What’s Required?</vt:lpstr>
      <vt:lpstr>Step 2: Investigation What’s Required?</vt:lpstr>
      <vt:lpstr>Step 2: Investigation What’s Required?</vt:lpstr>
      <vt:lpstr>Step 2: Investigation Substantiated Allegations</vt:lpstr>
      <vt:lpstr>Step 2: Investigation Recovering Costs</vt:lpstr>
      <vt:lpstr>Step 3: Hearing Role of County Attorney</vt:lpstr>
      <vt:lpstr>Step 3: Hearing Role of County Attorney</vt:lpstr>
      <vt:lpstr>Step 3: Hearing Court Determination</vt:lpstr>
      <vt:lpstr>Step 3: Hearing Court Determination</vt:lpstr>
      <vt:lpstr>Step 3: Hearing Court Determination</vt:lpstr>
      <vt:lpstr>Step 3: Hearing Court Determination</vt:lpstr>
      <vt:lpstr>Other Issues: Criminal Liability of Dog Owner </vt:lpstr>
      <vt:lpstr>Other Issues: Criminal Liability of Dog Owner</vt:lpstr>
      <vt:lpstr>Other Issues: Recovering Costs </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Emily’s Law: What Counties Need to Know</dc:title>
  <dc:creator>Terri Reynolds</dc:creator>
  <cp:lastModifiedBy>Terri Reynolds</cp:lastModifiedBy>
  <cp:revision>39</cp:revision>
  <dcterms:created xsi:type="dcterms:W3CDTF">2018-07-23T13:48:50Z</dcterms:created>
  <dcterms:modified xsi:type="dcterms:W3CDTF">2018-08-16T19:03:06Z</dcterms:modified>
</cp:coreProperties>
</file>