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7" r:id="rId4"/>
    <p:sldId id="266" r:id="rId5"/>
    <p:sldId id="261" r:id="rId6"/>
    <p:sldId id="262" r:id="rId7"/>
    <p:sldId id="263" r:id="rId8"/>
    <p:sldId id="268" r:id="rId9"/>
    <p:sldId id="269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AD8BDB-FC3D-4426-A7DD-409093AB30E0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EEDED5-0E79-422C-BC57-3C8D7E7F2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57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695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98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50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566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31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299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11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5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FECD24-A424-40A8-B351-1900A3B83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27061D7-01C3-46DA-8A85-BD2F87CA8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95ED9F-1F81-4158-8E45-E7C29B21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BE23FB-FBCE-4416-9A63-4413DFC11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8484FD-D87D-4343-93E6-4F268122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7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909218-D96E-4CFF-8C38-388AD3372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92FCBA9-9016-4400-B210-6DF298741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2BA6B4-736A-4962-9B95-031CF9659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E4D3A9-6AAF-4E42-A970-FDE5F355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5AA580-A3BC-4058-84F4-1DC0BAA68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1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38046DB-4071-4C32-8EB2-46D938B1F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B770F00-50C0-4198-A7FE-1B9DEF27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97E8EE-C251-4CB0-9A08-DBF1D3CB8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C21671-0B55-4C72-9AEF-D9D8A3E7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B942E7-B9D5-441F-BEC1-C723D665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0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2834C4-5444-41FA-ABF9-3C57AFF8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2949B2-5781-4AB8-9BED-6A878BDE4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79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C4E692-7DC3-4BD8-B0C7-33D171048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EF1B8BB-7CC8-4591-90F0-58915252A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04CD8C-AAD1-4653-A2C5-D2F62F1E3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F2DB27-B206-453B-B78D-C0C0B2CD6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853D69-B8FA-4AEC-93C7-B536D9E02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4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B15A3C-8A41-45AE-BA08-25E701D96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77279B-DEF8-43BB-9CCF-D48E60EBF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451971-4362-4102-BBA3-F23D845DA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2887A21-882D-4151-BFDA-233DBFA3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41EA01-0D74-46F3-80C7-46B7B44DF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CF5F7C9-AD1A-4C7B-92D9-376CBA01F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4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9BFE76-5511-4294-B9D4-E73C8CB6F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3D9E8F-D3AC-47A0-824D-F818F3EA4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F0A744D-E0A3-4C9F-B28B-F5B2A5D5C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AF938F4-2A6A-41C1-B1E4-48EC43683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377FE1F-1796-475B-A54E-42F35C240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D8EE01F-F5B7-48E2-92C2-9172AA271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BBBC1AB-4438-4E9C-B0B2-6EC14A80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460E654-7B35-4DB6-83EE-F232D6A49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9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F62C2F-AFF5-4209-9DC4-D1967BFC2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F8B0233-8048-4259-A34A-CA3A1389D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D814F39-0D85-4808-98B9-CA36E70F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82CB7CA-EEBA-4EE4-A083-08F15807C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B5D20F2-5388-4218-B161-8D0739B5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4E8C5B4-C179-4241-BA21-9CFA31393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675F03-12FD-482C-886B-D318F9AC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7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A2A662-7715-4E76-A180-AD8524DD0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D8A7E9-1286-4534-ABFF-98B5CB51B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53D427-DA36-48C1-8E38-867F1C151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8BE6C94-7764-4A3B-87E6-4E7C09254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C9B938-C1CB-4132-BD20-197642368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25E226-DC64-49E3-BA0D-DFB6ABB1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5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566754-4033-401D-A723-C1033DF77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20F02A2-E117-49F2-8B72-7F2C03F8C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AF3FB02-65BB-494B-974E-15C8C1258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D91A595-2970-4544-A529-2397A46C1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930D5F-73C6-4FFF-87D0-99467D272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A0ABE7-DA4E-4435-8941-05118CCA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6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765429D-54B2-4EB3-BB6C-D4FB346E7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1CDC492-431F-4463-B703-3080200C7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24D9EB-7ED9-4145-83E9-151C5AAAA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737993-E6FA-4757-BCD2-B254B375F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42FE46-A786-4C57-985C-8B99B0594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5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19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1">
            <a:extLst>
              <a:ext uri="{FF2B5EF4-FFF2-40B4-BE49-F238E27FC236}">
                <a16:creationId xmlns:a16="http://schemas.microsoft.com/office/drawing/2014/main" xmlns="" id="{F55FFF17-D3D5-4F58-BA56-54EA901CE0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97ECC37-7C15-4891-A51D-D49748778D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827" y="2069900"/>
            <a:ext cx="4448774" cy="29658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9C0151-8154-4D42-80F7-C9C5B74DB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850" y="1579206"/>
            <a:ext cx="4152900" cy="266892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  <a:t/>
            </a:r>
            <a:b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</a:br>
            <a: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  <a:t/>
            </a:r>
            <a:b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</a:br>
            <a: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  <a:t/>
            </a:r>
            <a:b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</a:br>
            <a: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  <a:t/>
            </a:r>
            <a:b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</a:br>
            <a: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  <a:t/>
            </a:r>
            <a:b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</a:br>
            <a: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  <a:t/>
            </a:r>
            <a:b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</a:br>
            <a:r>
              <a:rPr lang="en-US" sz="3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Lucida Calligraphy" panose="03010101010101010101" pitchFamily="66" charset="0"/>
              </a:rPr>
              <a:t>Alabama Department of Revenue – City and County Motor Fuel Single Point Filing and Payment System</a:t>
            </a:r>
            <a:endParaRPr lang="en-US" sz="3000" dirty="0">
              <a:solidFill>
                <a:schemeClr val="bg1">
                  <a:lumMod val="85000"/>
                  <a:lumOff val="15000"/>
                </a:schemeClr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BFD7B99-BC1F-4A04-BFFE-51C2179A8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219574"/>
            <a:ext cx="3648456" cy="1285113"/>
          </a:xfrm>
        </p:spPr>
        <p:txBody>
          <a:bodyPr anchor="t">
            <a:normAutofit/>
          </a:bodyPr>
          <a:lstStyle/>
          <a:p>
            <a:pPr algn="l"/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l"/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August 23, 2018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36D388B-1866-4B58-90BB-F2DCD5B4D4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825" y="247670"/>
            <a:ext cx="1083961" cy="115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518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6878" y="2013357"/>
            <a:ext cx="11995122" cy="4814931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en-US" sz="3600" b="1" dirty="0">
                <a:cs typeface="Times New Roman" panose="02020603050405020304" pitchFamily="18" charset="0"/>
              </a:rPr>
              <a:t>Timeline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+mn-lt"/>
                <a:cs typeface="Times New Roman" panose="02020603050405020304" pitchFamily="18" charset="0"/>
              </a:rPr>
              <a:t>5/1/2018	Effective Date of Act 2018-469</a:t>
            </a:r>
            <a:br>
              <a:rPr lang="en-US" sz="2200" dirty="0">
                <a:latin typeface="+mn-lt"/>
                <a:cs typeface="Times New Roman" panose="02020603050405020304" pitchFamily="18" charset="0"/>
              </a:rPr>
            </a:br>
            <a:r>
              <a:rPr lang="en-US" sz="2200" dirty="0">
                <a:latin typeface="+mn-lt"/>
                <a:cs typeface="Times New Roman" panose="02020603050405020304" pitchFamily="18" charset="0"/>
              </a:rPr>
              <a:t>7/17/2018	Initial Meeting with Local Motor Fuel Tax Advisory Committee</a:t>
            </a:r>
            <a:br>
              <a:rPr lang="en-US" sz="2200" dirty="0">
                <a:latin typeface="+mn-lt"/>
                <a:cs typeface="Times New Roman" panose="02020603050405020304" pitchFamily="18" charset="0"/>
              </a:rPr>
            </a:br>
            <a:r>
              <a:rPr lang="en-US" sz="2200" dirty="0">
                <a:latin typeface="+mn-lt"/>
                <a:cs typeface="Times New Roman" panose="02020603050405020304" pitchFamily="18" charset="0"/>
              </a:rPr>
              <a:t>9/12/2018	Second Meeting of the Local Motor Fuel Tax Advisory Committee</a:t>
            </a:r>
            <a:br>
              <a:rPr lang="en-US" sz="2200" dirty="0">
                <a:latin typeface="+mn-lt"/>
                <a:cs typeface="Times New Roman" panose="02020603050405020304" pitchFamily="18" charset="0"/>
              </a:rPr>
            </a:br>
            <a:r>
              <a:rPr lang="en-US" sz="2200" dirty="0">
                <a:latin typeface="+mn-lt"/>
                <a:cs typeface="Times New Roman" panose="02020603050405020304" pitchFamily="18" charset="0"/>
              </a:rPr>
              <a:t>5/1/2019	Locals must submit a list of the Motor Fuel taxes levied by jurisdiction (per gallon basis only)</a:t>
            </a:r>
            <a:br>
              <a:rPr lang="en-US" sz="2200" dirty="0">
                <a:latin typeface="+mn-lt"/>
                <a:cs typeface="Times New Roman" panose="02020603050405020304" pitchFamily="18" charset="0"/>
              </a:rPr>
            </a:br>
            <a:r>
              <a:rPr lang="en-US" sz="2200" dirty="0">
                <a:latin typeface="+mn-lt"/>
                <a:cs typeface="Times New Roman" panose="02020603050405020304" pitchFamily="18" charset="0"/>
              </a:rPr>
              <a:t>6/30/2019	Locals must provide ADOR with bank information</a:t>
            </a:r>
            <a:br>
              <a:rPr lang="en-US" sz="2200" dirty="0">
                <a:latin typeface="+mn-lt"/>
                <a:cs typeface="Times New Roman" panose="02020603050405020304" pitchFamily="18" charset="0"/>
              </a:rPr>
            </a:br>
            <a:r>
              <a:rPr lang="en-US" sz="2200" dirty="0">
                <a:latin typeface="+mn-lt"/>
                <a:cs typeface="Times New Roman" panose="02020603050405020304" pitchFamily="18" charset="0"/>
              </a:rPr>
              <a:t>10/31/2019	ADOR must make the Motor Fuel Single Point System available</a:t>
            </a:r>
            <a:br>
              <a:rPr lang="en-US" sz="2200" dirty="0">
                <a:latin typeface="+mn-lt"/>
                <a:cs typeface="Times New Roman" panose="02020603050405020304" pitchFamily="18" charset="0"/>
              </a:rPr>
            </a:br>
            <a:r>
              <a:rPr lang="en-US" sz="2200" dirty="0">
                <a:latin typeface="+mn-lt"/>
                <a:cs typeface="Times New Roman" panose="02020603050405020304" pitchFamily="18" charset="0"/>
              </a:rPr>
              <a:t>11/20/2019	Taxpayers must have the ability to start filing for periods on or after October 2019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b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19" y="-26770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25154" y="160992"/>
            <a:ext cx="864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78" y="155831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0474AA9-EE39-4FEA-8F34-5B05D394983D}"/>
              </a:ext>
            </a:extLst>
          </p:cNvPr>
          <p:cNvSpPr txBox="1"/>
          <p:nvPr/>
        </p:nvSpPr>
        <p:spPr>
          <a:xfrm>
            <a:off x="1725155" y="155831"/>
            <a:ext cx="864234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0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MOTOR FUEL SINGLE POINT FILING AND PAYMENT SYSTEM</a:t>
            </a:r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69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3338" y="2714049"/>
            <a:ext cx="11081857" cy="4106821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en-US" sz="3600" b="1" dirty="0">
                <a:cs typeface="Times New Roman" panose="02020603050405020304" pitchFamily="18" charset="0"/>
              </a:rPr>
              <a:t>Committee Members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+mn-lt"/>
                <a:cs typeface="Times New Roman" panose="02020603050405020304" pitchFamily="18" charset="0"/>
              </a:rPr>
              <a:t>Voting Members:</a:t>
            </a:r>
            <a:br>
              <a:rPr lang="en-US" sz="2000" b="1" dirty="0">
                <a:latin typeface="+mn-lt"/>
                <a:cs typeface="Times New Roman" panose="02020603050405020304" pitchFamily="18" charset="0"/>
              </a:rPr>
            </a:br>
            <a:r>
              <a:rPr lang="en-US" sz="2000" dirty="0">
                <a:latin typeface="+mn-lt"/>
                <a:cs typeface="Times New Roman" panose="02020603050405020304" pitchFamily="18" charset="0"/>
              </a:rPr>
              <a:t>3 Representatives of the county government appointed by the Association of County Commissions of Alabama </a:t>
            </a:r>
            <a:br>
              <a:rPr lang="en-US" sz="2000" dirty="0">
                <a:latin typeface="+mn-lt"/>
                <a:cs typeface="Times New Roman" panose="02020603050405020304" pitchFamily="18" charset="0"/>
              </a:rPr>
            </a:br>
            <a:r>
              <a:rPr lang="en-US" sz="2000" dirty="0">
                <a:latin typeface="+mn-lt"/>
                <a:cs typeface="Times New Roman" panose="02020603050405020304" pitchFamily="18" charset="0"/>
              </a:rPr>
              <a:t>3 Representatives of the municipal government appointed by the Alabama League of Municipalities</a:t>
            </a:r>
            <a:br>
              <a:rPr lang="en-US" sz="2000" dirty="0">
                <a:latin typeface="+mn-lt"/>
                <a:cs typeface="Times New Roman" panose="02020603050405020304" pitchFamily="18" charset="0"/>
              </a:rPr>
            </a:br>
            <a:r>
              <a:rPr lang="en-US" sz="2000" dirty="0">
                <a:latin typeface="+mn-lt"/>
                <a:cs typeface="Times New Roman" panose="02020603050405020304" pitchFamily="18" charset="0"/>
              </a:rPr>
              <a:t>3 Representatives of the retail community appointed by the Petroleum and Convenience Marketers of Alabama</a:t>
            </a:r>
            <a:br>
              <a:rPr lang="en-US" sz="2000" dirty="0">
                <a:latin typeface="+mn-lt"/>
                <a:cs typeface="Times New Roman" panose="02020603050405020304" pitchFamily="18" charset="0"/>
              </a:rPr>
            </a:br>
            <a:r>
              <a:rPr lang="en-US" sz="2000" dirty="0">
                <a:latin typeface="+mn-lt"/>
                <a:cs typeface="Times New Roman" panose="02020603050405020304" pitchFamily="18" charset="0"/>
              </a:rPr>
              <a:t>1 Designee appointed by the Department of Revenue Commissioner</a:t>
            </a:r>
            <a:br>
              <a:rPr lang="en-US" sz="2000" dirty="0">
                <a:latin typeface="+mn-lt"/>
                <a:cs typeface="Times New Roman" panose="02020603050405020304" pitchFamily="18" charset="0"/>
              </a:rPr>
            </a:br>
            <a:r>
              <a:rPr lang="en-US" sz="2000" b="1" dirty="0">
                <a:latin typeface="+mn-lt"/>
                <a:cs typeface="Times New Roman" panose="02020603050405020304" pitchFamily="18" charset="0"/>
              </a:rPr>
              <a:t>Non-Voting Members:</a:t>
            </a:r>
            <a:br>
              <a:rPr lang="en-US" sz="2000" b="1" dirty="0">
                <a:latin typeface="+mn-lt"/>
                <a:cs typeface="Times New Roman" panose="02020603050405020304" pitchFamily="18" charset="0"/>
              </a:rPr>
            </a:br>
            <a:r>
              <a:rPr lang="en-US" sz="2000" dirty="0">
                <a:latin typeface="+mn-lt"/>
                <a:cs typeface="Times New Roman" panose="02020603050405020304" pitchFamily="18" charset="0"/>
              </a:rPr>
              <a:t>1 Representative for the county and 1 representative for the municipality appointed by the Speaker of the House</a:t>
            </a:r>
            <a:br>
              <a:rPr lang="en-US" sz="2000" dirty="0">
                <a:latin typeface="+mn-lt"/>
                <a:cs typeface="Times New Roman" panose="02020603050405020304" pitchFamily="18" charset="0"/>
              </a:rPr>
            </a:br>
            <a:r>
              <a:rPr lang="en-US" sz="2000" dirty="0">
                <a:latin typeface="+mn-lt"/>
                <a:cs typeface="Times New Roman" panose="02020603050405020304" pitchFamily="18" charset="0"/>
              </a:rPr>
              <a:t>1 Representative of the business community appointed by the President Pro Tempore of the Senate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19" y="-26770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25154" y="160992"/>
            <a:ext cx="864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78" y="155831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0474AA9-EE39-4FEA-8F34-5B05D394983D}"/>
              </a:ext>
            </a:extLst>
          </p:cNvPr>
          <p:cNvSpPr txBox="1"/>
          <p:nvPr/>
        </p:nvSpPr>
        <p:spPr>
          <a:xfrm>
            <a:off x="1725155" y="155831"/>
            <a:ext cx="864234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0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MOTOR FUEL SINGLE POINT FILING AND PAYMENT SYSTEM</a:t>
            </a:r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06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19" y="-26770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25155" y="135377"/>
            <a:ext cx="864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78" y="155831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0474AA9-EE39-4FEA-8F34-5B05D394983D}"/>
              </a:ext>
            </a:extLst>
          </p:cNvPr>
          <p:cNvSpPr txBox="1"/>
          <p:nvPr/>
        </p:nvSpPr>
        <p:spPr>
          <a:xfrm>
            <a:off x="1725155" y="155831"/>
            <a:ext cx="864234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0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MOTOR FUEL SINGLE POINT FILING AND PAYMENT SYSTEM</a:t>
            </a:r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449265"/>
            <a:ext cx="10360378" cy="78188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Requirements - Motor Fuel Tax Advisory 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DE4ED51-8084-4C25-BA47-BF0C8B29FCFD}"/>
              </a:ext>
            </a:extLst>
          </p:cNvPr>
          <p:cNvSpPr txBox="1"/>
          <p:nvPr/>
        </p:nvSpPr>
        <p:spPr>
          <a:xfrm>
            <a:off x="1069848" y="2615184"/>
            <a:ext cx="9902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Establish the required information for the electronic tax return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Review the design and operation of the system and make recommendations regarding system requirements and functionality to the Revenue Commissioner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Provide input and recommendations on the development and functionality of the system related to the filing of motor fuel tax returns calculated on a per gallon basis and remittance of payments using the system.</a:t>
            </a:r>
          </a:p>
        </p:txBody>
      </p:sp>
    </p:spTree>
    <p:extLst>
      <p:ext uri="{BB962C8B-B14F-4D97-AF65-F5344CB8AC3E}">
        <p14:creationId xmlns:p14="http://schemas.microsoft.com/office/powerpoint/2010/main" val="271056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19" y="-26770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25155" y="135377"/>
            <a:ext cx="864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78" y="155831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0474AA9-EE39-4FEA-8F34-5B05D394983D}"/>
              </a:ext>
            </a:extLst>
          </p:cNvPr>
          <p:cNvSpPr txBox="1"/>
          <p:nvPr/>
        </p:nvSpPr>
        <p:spPr>
          <a:xfrm>
            <a:off x="1725155" y="155831"/>
            <a:ext cx="864234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0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MOTOR FUEL SINGLE POINT FILING AND PAYMENT SYSTEM</a:t>
            </a:r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449265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Requirements - ADOR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0F5D79B-1A46-4012-8534-7834029D61DD}"/>
              </a:ext>
            </a:extLst>
          </p:cNvPr>
          <p:cNvSpPr txBox="1"/>
          <p:nvPr/>
        </p:nvSpPr>
        <p:spPr>
          <a:xfrm>
            <a:off x="993423" y="2231155"/>
            <a:ext cx="1053253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Develop, maintain and provide single point system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Act as a conduit for payments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Make return information electronically available to locals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Provide a monthly report: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Name/address of taxpayer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Number of gallons sold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Amount of tax remitted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490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19" y="-26770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25155" y="135377"/>
            <a:ext cx="864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78" y="155831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0474AA9-EE39-4FEA-8F34-5B05D394983D}"/>
              </a:ext>
            </a:extLst>
          </p:cNvPr>
          <p:cNvSpPr txBox="1"/>
          <p:nvPr/>
        </p:nvSpPr>
        <p:spPr>
          <a:xfrm>
            <a:off x="1725155" y="155831"/>
            <a:ext cx="864234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0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MOTOR FUEL SINGLE POINT FILING AND PAYMENT SYSTEM</a:t>
            </a:r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449265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Requirements - Locals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0F5D79B-1A46-4012-8534-7834029D61DD}"/>
              </a:ext>
            </a:extLst>
          </p:cNvPr>
          <p:cNvSpPr txBox="1"/>
          <p:nvPr/>
        </p:nvSpPr>
        <p:spPr>
          <a:xfrm>
            <a:off x="993422" y="2231154"/>
            <a:ext cx="109163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Must provide ADOR with rates by 5/1/2019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Must provide ADOR with bank information by 6/30/2019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Must be able to receive payments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Must be able to allow dishonored payments to be reversed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Payments for non-state administered locals shall be remitted directly from the taxpayer to the designated account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Must provide ADOR with a 60-day notice prior to any additional or amended rates being available on the single point system.</a:t>
            </a:r>
          </a:p>
        </p:txBody>
      </p:sp>
    </p:spTree>
    <p:extLst>
      <p:ext uri="{BB962C8B-B14F-4D97-AF65-F5344CB8AC3E}">
        <p14:creationId xmlns:p14="http://schemas.microsoft.com/office/powerpoint/2010/main" val="286528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19" y="-26770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25155" y="135377"/>
            <a:ext cx="864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78" y="155831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0474AA9-EE39-4FEA-8F34-5B05D394983D}"/>
              </a:ext>
            </a:extLst>
          </p:cNvPr>
          <p:cNvSpPr txBox="1"/>
          <p:nvPr/>
        </p:nvSpPr>
        <p:spPr>
          <a:xfrm>
            <a:off x="1725155" y="155831"/>
            <a:ext cx="864234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0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MOTOR FUEL SINGLE POINT FILING AND PAYMENT SYSTEM</a:t>
            </a:r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322766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Requirements - Taxpayers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0F5D79B-1A46-4012-8534-7834029D61DD}"/>
              </a:ext>
            </a:extLst>
          </p:cNvPr>
          <p:cNvSpPr txBox="1"/>
          <p:nvPr/>
        </p:nvSpPr>
        <p:spPr>
          <a:xfrm>
            <a:off x="438912" y="1982798"/>
            <a:ext cx="113015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Taxpayers must submit both the return and payment at the same time.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Must submit return by the 20</a:t>
            </a:r>
            <a:r>
              <a:rPr lang="en-US" sz="2000" baseline="30000" dirty="0"/>
              <a:t>th</a:t>
            </a:r>
            <a:r>
              <a:rPr lang="en-US" sz="2000" dirty="0"/>
              <a:t> of the month.  No late returns will be accepted via the system.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Late returns and payments must be made directly to the local taxing jurisdiction or designated  agency.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No refunds may be processed via the system.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Return must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Name of store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Physical address of store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Sales tax number of store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Number of taxable gallons received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Local excise tax paid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Other information as required</a:t>
            </a:r>
          </a:p>
          <a:p>
            <a:pPr lvl="0"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096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19" y="-26770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25155" y="135377"/>
            <a:ext cx="864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78" y="155831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0474AA9-EE39-4FEA-8F34-5B05D394983D}"/>
              </a:ext>
            </a:extLst>
          </p:cNvPr>
          <p:cNvSpPr txBox="1"/>
          <p:nvPr/>
        </p:nvSpPr>
        <p:spPr>
          <a:xfrm>
            <a:off x="1725155" y="155831"/>
            <a:ext cx="864234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0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MOTOR FUEL SINGLE POINT FILING AND PAYMENT SYSTEM</a:t>
            </a:r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322766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Additional Notes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986E377-FC1B-44CB-83D2-CE675131A3BD}"/>
              </a:ext>
            </a:extLst>
          </p:cNvPr>
          <p:cNvSpPr/>
          <p:nvPr/>
        </p:nvSpPr>
        <p:spPr>
          <a:xfrm>
            <a:off x="1157681" y="2405496"/>
            <a:ext cx="1075468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Taxpayers/Distributors not required to use the Motor Fuel Single Point Filing and Payment System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charge to local taxing jurisdictions for design and use of the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Electronic Returns and payments due the 20</a:t>
            </a:r>
            <a:r>
              <a:rPr lang="en-US" baseline="30000" dirty="0"/>
              <a:t>th</a:t>
            </a:r>
            <a:r>
              <a:rPr lang="en-US" dirty="0"/>
              <a:t> day of the month succeeding the month of activity</a:t>
            </a:r>
          </a:p>
        </p:txBody>
      </p:sp>
    </p:spTree>
    <p:extLst>
      <p:ext uri="{BB962C8B-B14F-4D97-AF65-F5344CB8AC3E}">
        <p14:creationId xmlns:p14="http://schemas.microsoft.com/office/powerpoint/2010/main" val="959157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19" y="-26770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25155" y="135377"/>
            <a:ext cx="864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78" y="155831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0474AA9-EE39-4FEA-8F34-5B05D394983D}"/>
              </a:ext>
            </a:extLst>
          </p:cNvPr>
          <p:cNvSpPr txBox="1"/>
          <p:nvPr/>
        </p:nvSpPr>
        <p:spPr>
          <a:xfrm>
            <a:off x="1725155" y="155831"/>
            <a:ext cx="864234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Alabama Department of Revenue</a:t>
            </a:r>
          </a:p>
          <a:p>
            <a:pPr algn="ctr"/>
            <a:endParaRPr lang="en-US" sz="20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b="1" dirty="0">
                <a:solidFill>
                  <a:srgbClr val="A50021"/>
                </a:solidFill>
                <a:latin typeface="Lucida Calligraphy" panose="03010101010101010101" pitchFamily="66" charset="0"/>
              </a:rPr>
              <a:t>MOTOR FUEL SINGLE POINT FILING AND PAYMENT SYSTEM</a:t>
            </a:r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322766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Contact Information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986E377-FC1B-44CB-83D2-CE675131A3BD}"/>
              </a:ext>
            </a:extLst>
          </p:cNvPr>
          <p:cNvSpPr/>
          <p:nvPr/>
        </p:nvSpPr>
        <p:spPr>
          <a:xfrm>
            <a:off x="4496499" y="2625754"/>
            <a:ext cx="61910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Business &amp; License Tax Division</a:t>
            </a:r>
          </a:p>
          <a:p>
            <a:r>
              <a:rPr lang="en-US" dirty="0"/>
              <a:t>Motor Fuels Section</a:t>
            </a:r>
          </a:p>
          <a:p>
            <a:r>
              <a:rPr lang="en-US" dirty="0"/>
              <a:t>P O Box 327540</a:t>
            </a:r>
          </a:p>
          <a:p>
            <a:r>
              <a:rPr lang="en-US" dirty="0"/>
              <a:t>Montgomery, AL 36132-7540</a:t>
            </a:r>
          </a:p>
          <a:p>
            <a:r>
              <a:rPr lang="en-US" dirty="0"/>
              <a:t>Telephone:  (334) 242-9608, option 6, option 1</a:t>
            </a:r>
          </a:p>
          <a:p>
            <a:r>
              <a:rPr lang="en-US" dirty="0"/>
              <a:t>Fax:  (334) 242-1199</a:t>
            </a:r>
          </a:p>
          <a:p>
            <a:r>
              <a:rPr lang="en-US" dirty="0"/>
              <a:t>E-mail:  mft@revenue.alabama.gov</a:t>
            </a:r>
          </a:p>
        </p:txBody>
      </p:sp>
    </p:spTree>
    <p:extLst>
      <p:ext uri="{BB962C8B-B14F-4D97-AF65-F5344CB8AC3E}">
        <p14:creationId xmlns:p14="http://schemas.microsoft.com/office/powerpoint/2010/main" val="4278658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503</Words>
  <Application>Microsoft Office PowerPoint</Application>
  <PresentationFormat>Widescreen</PresentationFormat>
  <Paragraphs>95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Lucida Calligraphy</vt:lpstr>
      <vt:lpstr>Times New Roman</vt:lpstr>
      <vt:lpstr>Office Theme</vt:lpstr>
      <vt:lpstr>      Alabama Department of Revenue – City and County Motor Fuel Single Point Filing and Payment System</vt:lpstr>
      <vt:lpstr>                                                                Timeline 5/1/2018 Effective Date of Act 2018-469 7/17/2018 Initial Meeting with Local Motor Fuel Tax Advisory Committee 9/12/2018 Second Meeting of the Local Motor Fuel Tax Advisory Committee 5/1/2019 Locals must submit a list of the Motor Fuel taxes levied by jurisdiction (per gallon basis only) 6/30/2019 Locals must provide ADOR with bank information 10/31/2019 ADOR must make the Motor Fuel Single Point System available 11/20/2019 Taxpayers must have the ability to start filing for periods on or after October 2019     </vt:lpstr>
      <vt:lpstr>                                                   Committee Members Voting Members: 3 Representatives of the county government appointed by the Association of County Commissions of Alabama  3 Representatives of the municipal government appointed by the Alabama League of Municipalities 3 Representatives of the retail community appointed by the Petroleum and Convenience Marketers of Alabama 1 Designee appointed by the Department of Revenue Commissioner Non-Voting Members: 1 Representative for the county and 1 representative for the municipality appointed by the Speaker of the House 1 Representative of the business community appointed by the President Pro Tempore of the Senate    </vt:lpstr>
      <vt:lpstr>Requirements - Motor Fuel Tax Advisory Committee</vt:lpstr>
      <vt:lpstr>Requirements - ADOR</vt:lpstr>
      <vt:lpstr>Requirements - Locals</vt:lpstr>
      <vt:lpstr>Requirements - Taxpayers</vt:lpstr>
      <vt:lpstr>Additional Notes</vt:lpstr>
      <vt:lpstr>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Alabama Department of Revenue  Business &amp; License Tax Division</dc:title>
  <dc:creator>Johnson, Alisa</dc:creator>
  <cp:lastModifiedBy>Jennifer Datcher</cp:lastModifiedBy>
  <cp:revision>25</cp:revision>
  <cp:lastPrinted>2018-07-18T14:37:04Z</cp:lastPrinted>
  <dcterms:created xsi:type="dcterms:W3CDTF">2018-07-10T12:40:42Z</dcterms:created>
  <dcterms:modified xsi:type="dcterms:W3CDTF">2018-08-15T16:34:15Z</dcterms:modified>
</cp:coreProperties>
</file>