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5" r:id="rId1"/>
  </p:sldMasterIdLst>
  <p:notesMasterIdLst>
    <p:notesMasterId r:id="rId19"/>
  </p:notesMasterIdLst>
  <p:sldIdLst>
    <p:sldId id="256" r:id="rId2"/>
    <p:sldId id="257" r:id="rId3"/>
    <p:sldId id="311" r:id="rId4"/>
    <p:sldId id="273" r:id="rId5"/>
    <p:sldId id="300" r:id="rId6"/>
    <p:sldId id="284" r:id="rId7"/>
    <p:sldId id="302" r:id="rId8"/>
    <p:sldId id="258" r:id="rId9"/>
    <p:sldId id="303" r:id="rId10"/>
    <p:sldId id="306" r:id="rId11"/>
    <p:sldId id="305" r:id="rId12"/>
    <p:sldId id="307" r:id="rId13"/>
    <p:sldId id="308" r:id="rId14"/>
    <p:sldId id="309" r:id="rId15"/>
    <p:sldId id="310" r:id="rId16"/>
    <p:sldId id="304" r:id="rId17"/>
    <p:sldId id="301"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9" autoAdjust="0"/>
    <p:restoredTop sz="57020" autoAdjust="0"/>
  </p:normalViewPr>
  <p:slideViewPr>
    <p:cSldViewPr snapToGrid="0">
      <p:cViewPr varScale="1">
        <p:scale>
          <a:sx n="45" d="100"/>
          <a:sy n="45" d="100"/>
        </p:scale>
        <p:origin x="54" y="1548"/>
      </p:cViewPr>
      <p:guideLst>
        <p:guide orient="horz" pos="2160"/>
        <p:guide pos="3840"/>
      </p:guideLst>
    </p:cSldViewPr>
  </p:slideViewPr>
  <p:notesTextViewPr>
    <p:cViewPr>
      <p:scale>
        <a:sx n="1" d="1"/>
        <a:sy n="1" d="1"/>
      </p:scale>
      <p:origin x="0" y="0"/>
    </p:cViewPr>
  </p:notesTextViewPr>
  <p:notesViewPr>
    <p:cSldViewPr snapToGrid="0">
      <p:cViewPr>
        <p:scale>
          <a:sx n="100" d="100"/>
          <a:sy n="100" d="100"/>
        </p:scale>
        <p:origin x="-1488"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393DE6B-D7D2-451D-9C73-0EBDA3C6E374}" type="datetimeFigureOut">
              <a:rPr lang="en-US" smtClean="0"/>
              <a:pPr/>
              <a:t>8/11/2017</a:t>
            </a:fld>
            <a:endParaRPr lang="en-US" dirty="0"/>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6FE183C-5F3B-474D-AD8A-2CBFE563C1D7}" type="slidenum">
              <a:rPr lang="en-US" smtClean="0"/>
              <a:pPr/>
              <a:t>‹#›</a:t>
            </a:fld>
            <a:endParaRPr lang="en-US" dirty="0"/>
          </a:p>
        </p:txBody>
      </p:sp>
    </p:spTree>
    <p:extLst>
      <p:ext uri="{BB962C8B-B14F-4D97-AF65-F5344CB8AC3E}">
        <p14:creationId xmlns:p14="http://schemas.microsoft.com/office/powerpoint/2010/main" val="2265483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a:t>
            </a:fld>
            <a:endParaRPr lang="en-US" dirty="0"/>
          </a:p>
        </p:txBody>
      </p:sp>
    </p:spTree>
    <p:extLst>
      <p:ext uri="{BB962C8B-B14F-4D97-AF65-F5344CB8AC3E}">
        <p14:creationId xmlns:p14="http://schemas.microsoft.com/office/powerpoint/2010/main" val="2100401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Anyone</a:t>
            </a:r>
            <a:r>
              <a:rPr lang="en-US" baseline="0" dirty="0" smtClean="0"/>
              <a:t> can file a complaint – Title 34 of our law brings with it a level of confidentiality throughout the process. </a:t>
            </a:r>
          </a:p>
          <a:p>
            <a:r>
              <a:rPr lang="en-US" baseline="0" dirty="0" smtClean="0"/>
              <a:t>Upon receipt of a complaint an investigation (if merited) will follow with a board member, ED and Counsel assigned to shepherd the case through the process. </a:t>
            </a:r>
          </a:p>
          <a:p>
            <a:endParaRPr lang="en-US" baseline="0" dirty="0" smtClean="0"/>
          </a:p>
          <a:p>
            <a:r>
              <a:rPr lang="en-US" baseline="0" dirty="0" smtClean="0"/>
              <a:t>After both sides have been notified – and given the chance to respond – technical advisors are assigned and create a report which is added to the investigation and presented to the assigned sub-committee for review and the appropriate action to be taken</a:t>
            </a:r>
          </a:p>
          <a:p>
            <a:endParaRPr lang="en-US" baseline="0" dirty="0" smtClean="0"/>
          </a:p>
          <a:p>
            <a:r>
              <a:rPr lang="en-US" baseline="0" dirty="0" smtClean="0"/>
              <a:t>Actions range from informal – essentially a slap on the wrist / you know better – to formal Consent Order with a fine, possible licensure suspension and the findings to be made public.</a:t>
            </a:r>
          </a:p>
          <a:p>
            <a:endParaRPr lang="en-US" baseline="0" dirty="0" smtClean="0"/>
          </a:p>
          <a:p>
            <a:r>
              <a:rPr lang="en-US" baseline="0" dirty="0" smtClean="0"/>
              <a:t>Now – this is a look at how the sausage gets made – The one thing about doing the newsletter each quarter is publishing the Enforcement Actions – </a:t>
            </a:r>
          </a:p>
          <a:p>
            <a:endParaRPr lang="en-US" baseline="0" dirty="0" smtClean="0"/>
          </a:p>
          <a:p>
            <a:r>
              <a:rPr lang="en-US" baseline="0" dirty="0" smtClean="0"/>
              <a:t>Who in here reads the Enforcement Action – What I’ve just gone through shows you how we get through that process.</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10</a:t>
            </a:fld>
            <a:endParaRPr lang="en-US" dirty="0"/>
          </a:p>
        </p:txBody>
      </p:sp>
    </p:spTree>
    <p:extLst>
      <p:ext uri="{BB962C8B-B14F-4D97-AF65-F5344CB8AC3E}">
        <p14:creationId xmlns:p14="http://schemas.microsoft.com/office/powerpoint/2010/main" val="2948208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Currently – our greatest</a:t>
            </a:r>
            <a:r>
              <a:rPr lang="en-US" baseline="0" dirty="0" smtClean="0"/>
              <a:t> example of worst case scenario gone bad is Commodore Steel, more specifically Roddy Fitzgerald – The underlying message in all of this – before we dive into the nuts and bolts of this case – is for you, as PE and PLS’s to protect your seal. </a:t>
            </a:r>
          </a:p>
          <a:p>
            <a:endParaRPr lang="en-US" baseline="0" dirty="0" smtClean="0"/>
          </a:p>
          <a:p>
            <a:r>
              <a:rPr lang="en-US" baseline="0" dirty="0" smtClean="0"/>
              <a:t>What Fitzgerald did is criminal and he’s paying the criminal’s price for it. </a:t>
            </a:r>
          </a:p>
          <a:p>
            <a:endParaRPr lang="en-US" baseline="0" dirty="0" smtClean="0"/>
          </a:p>
          <a:p>
            <a:r>
              <a:rPr lang="en-US" baseline="0" dirty="0" smtClean="0"/>
              <a:t>(go through the slide)</a:t>
            </a:r>
          </a:p>
          <a:p>
            <a:endParaRPr lang="en-US" baseline="0" dirty="0" smtClean="0"/>
          </a:p>
          <a:p>
            <a:r>
              <a:rPr lang="en-US" dirty="0" smtClean="0"/>
              <a:t>Now – this is an abbreviated recap</a:t>
            </a:r>
            <a:r>
              <a:rPr lang="en-US" baseline="0" dirty="0" smtClean="0"/>
              <a:t> of the Commodore Steel / Roddy Fitzgerald Debacle – I’ll provide you with a copy of the BELS Bulletin which elaborates on the case further </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11</a:t>
            </a:fld>
            <a:endParaRPr lang="en-US" dirty="0"/>
          </a:p>
        </p:txBody>
      </p:sp>
    </p:spTree>
    <p:extLst>
      <p:ext uri="{BB962C8B-B14F-4D97-AF65-F5344CB8AC3E}">
        <p14:creationId xmlns:p14="http://schemas.microsoft.com/office/powerpoint/2010/main" val="1529780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 all of this information – in a broken down slide, by slide presentation</a:t>
            </a:r>
            <a:r>
              <a:rPr lang="en-US" baseline="0" dirty="0" smtClean="0"/>
              <a:t> can be found on our website – WWW.BELS.Alabama.Gov – Click continuing education and then click the webinars tab. </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12</a:t>
            </a:fld>
            <a:endParaRPr lang="en-US" dirty="0"/>
          </a:p>
        </p:txBody>
      </p:sp>
    </p:spTree>
    <p:extLst>
      <p:ext uri="{BB962C8B-B14F-4D97-AF65-F5344CB8AC3E}">
        <p14:creationId xmlns:p14="http://schemas.microsoft.com/office/powerpoint/2010/main" val="1772806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 all of this information – in a broken down slide, by slide presentation</a:t>
            </a:r>
            <a:r>
              <a:rPr lang="en-US" baseline="0" dirty="0" smtClean="0"/>
              <a:t> can be found on our website – WWW.BELS.Alabama.Gov – Click continuing education and then click </a:t>
            </a:r>
            <a:r>
              <a:rPr lang="en-US" baseline="0" smtClean="0"/>
              <a:t>the webinars tab. </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13</a:t>
            </a:fld>
            <a:endParaRPr lang="en-US" dirty="0"/>
          </a:p>
        </p:txBody>
      </p:sp>
    </p:spTree>
    <p:extLst>
      <p:ext uri="{BB962C8B-B14F-4D97-AF65-F5344CB8AC3E}">
        <p14:creationId xmlns:p14="http://schemas.microsoft.com/office/powerpoint/2010/main" val="3087147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update – posted on our Facebook page was courtesy</a:t>
            </a:r>
            <a:r>
              <a:rPr lang="en-US" baseline="0" dirty="0" smtClean="0"/>
              <a:t> of Mobile’s Local15 News. And they are the ones, along with WSFA in Montgomery, that have brought this case to the forefront. </a:t>
            </a:r>
          </a:p>
          <a:p>
            <a:endParaRPr lang="en-US" baseline="0" dirty="0" smtClean="0"/>
          </a:p>
          <a:p>
            <a:r>
              <a:rPr lang="en-US" baseline="0" dirty="0" smtClean="0"/>
              <a:t>The message that I want you to glean from this – is to 1) always protect your seal and 2) always keep a hard copy of whatever you submit, especially if it is submitted electronically. </a:t>
            </a:r>
          </a:p>
          <a:p>
            <a:endParaRPr lang="en-US" baseline="0" dirty="0" smtClean="0"/>
          </a:p>
          <a:p>
            <a:r>
              <a:rPr lang="en-US" baseline="0" dirty="0" smtClean="0"/>
              <a:t>Hard copies were key in the investigation of this case.  </a:t>
            </a:r>
          </a:p>
          <a:p>
            <a:endParaRPr lang="en-US" baseline="0" dirty="0" smtClean="0"/>
          </a:p>
          <a:p>
            <a:r>
              <a:rPr lang="en-US" baseline="0" dirty="0" smtClean="0"/>
              <a:t>Side note – the work done in bringing this investigation together and to an outcome has netted our investigator Bob Herbert a national award next month at the CLEAR Conference in Denver. </a:t>
            </a:r>
          </a:p>
          <a:p>
            <a:endParaRPr lang="en-US" baseline="0" dirty="0" smtClean="0"/>
          </a:p>
          <a:p>
            <a:r>
              <a:rPr lang="en-US" baseline="0" dirty="0" smtClean="0"/>
              <a:t>So, let’s pause for a second and give Bob a big round of applause. </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14</a:t>
            </a:fld>
            <a:endParaRPr lang="en-US" dirty="0"/>
          </a:p>
        </p:txBody>
      </p:sp>
    </p:spTree>
    <p:extLst>
      <p:ext uri="{BB962C8B-B14F-4D97-AF65-F5344CB8AC3E}">
        <p14:creationId xmlns:p14="http://schemas.microsoft.com/office/powerpoint/2010/main" val="39892769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beauty</a:t>
            </a:r>
            <a:r>
              <a:rPr lang="en-US" baseline="0" dirty="0" smtClean="0"/>
              <a:t> of being a first-year PE/PLS is that you are starting with the stars in your favor. </a:t>
            </a:r>
          </a:p>
          <a:p>
            <a:r>
              <a:rPr lang="en-US" baseline="0" dirty="0" smtClean="0"/>
              <a:t>BELS has recently amended their rules to grant you 30 free PDH and any PDH gained during this year (2017) or the year you license can be used as carry-forward (max of 15 PDH) toward the next cycle. </a:t>
            </a:r>
          </a:p>
          <a:p>
            <a:endParaRPr lang="en-US" baseline="0" dirty="0" smtClean="0"/>
          </a:p>
          <a:p>
            <a:r>
              <a:rPr lang="en-US" baseline="0" dirty="0" smtClean="0"/>
              <a:t>So if you need to update your continuing education log – It can be done by visiting our website – SWITCH OVER TO THE WEBSITE AND SHOW THE CONTINUING EDUCATION LOG – ALSO SHOW LICENSE SEARCH FEATURE AND DISCUSS IT FOR A MOMENT – once you update your log, it will be rolled over into your, for lack of a better word, profile, so that when you get ready to renew – you’ll know if you are good to go or not. </a:t>
            </a:r>
          </a:p>
          <a:p>
            <a:endParaRPr lang="en-US" baseline="0" dirty="0" smtClean="0"/>
          </a:p>
          <a:p>
            <a:r>
              <a:rPr lang="en-US" baseline="0" dirty="0" smtClean="0"/>
              <a:t>We are not offering paper renewals anymore. </a:t>
            </a:r>
          </a:p>
          <a:p>
            <a:endParaRPr lang="en-US" baseline="0" dirty="0" smtClean="0"/>
          </a:p>
          <a:p>
            <a:r>
              <a:rPr lang="en-US" baseline="0" dirty="0" smtClean="0"/>
              <a:t>And no one will be renewed through Comity (coming in from another state) or through new licensure during the month of September. </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15</a:t>
            </a:fld>
            <a:endParaRPr lang="en-US" dirty="0"/>
          </a:p>
        </p:txBody>
      </p:sp>
    </p:spTree>
    <p:extLst>
      <p:ext uri="{BB962C8B-B14F-4D97-AF65-F5344CB8AC3E}">
        <p14:creationId xmlns:p14="http://schemas.microsoft.com/office/powerpoint/2010/main" val="618789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where you can find us – if you’re on social media,</a:t>
            </a:r>
            <a:r>
              <a:rPr lang="en-US" baseline="0" dirty="0" smtClean="0"/>
              <a:t> so are we: </a:t>
            </a:r>
          </a:p>
          <a:p>
            <a:endParaRPr lang="en-US" baseline="0" dirty="0" smtClean="0"/>
          </a:p>
          <a:p>
            <a:r>
              <a:rPr lang="en-US" baseline="0" dirty="0" smtClean="0"/>
              <a:t>Look up the Alabama Board of Licensure for Professional Engineers and Land Surveyors on Facebook and for those of you who are on the Twitter – we are bels382</a:t>
            </a:r>
          </a:p>
          <a:p>
            <a:endParaRPr lang="en-US" baseline="0" dirty="0" smtClean="0"/>
          </a:p>
          <a:p>
            <a:r>
              <a:rPr lang="en-US" dirty="0" smtClean="0"/>
              <a:t>If you have</a:t>
            </a:r>
            <a:r>
              <a:rPr lang="en-US" baseline="0" dirty="0" smtClean="0"/>
              <a:t> questions – don’t hesitate to email me and I will try my best to answer them.</a:t>
            </a:r>
          </a:p>
          <a:p>
            <a:endParaRPr lang="en-US" baseline="0" dirty="0" smtClean="0"/>
          </a:p>
        </p:txBody>
      </p:sp>
      <p:sp>
        <p:nvSpPr>
          <p:cNvPr id="4" name="Slide Number Placeholder 3"/>
          <p:cNvSpPr>
            <a:spLocks noGrp="1"/>
          </p:cNvSpPr>
          <p:nvPr>
            <p:ph type="sldNum" sz="quarter" idx="10"/>
          </p:nvPr>
        </p:nvSpPr>
        <p:spPr/>
        <p:txBody>
          <a:bodyPr/>
          <a:lstStyle/>
          <a:p>
            <a:fld id="{36FE183C-5F3B-474D-AD8A-2CBFE563C1D7}" type="slidenum">
              <a:rPr lang="en-US" smtClean="0"/>
              <a:pPr/>
              <a:t>16</a:t>
            </a:fld>
            <a:endParaRPr lang="en-US" dirty="0"/>
          </a:p>
        </p:txBody>
      </p:sp>
    </p:spTree>
    <p:extLst>
      <p:ext uri="{BB962C8B-B14F-4D97-AF65-F5344CB8AC3E}">
        <p14:creationId xmlns:p14="http://schemas.microsoft.com/office/powerpoint/2010/main" val="408720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also Certificate</a:t>
            </a:r>
            <a:r>
              <a:rPr lang="en-US" baseline="0" dirty="0" smtClean="0"/>
              <a:t> businesses that practice Professional Engineering or Professional Land Surveying throughout the State of Alabama. </a:t>
            </a:r>
          </a:p>
          <a:p>
            <a:r>
              <a:rPr lang="en-US" baseline="0" dirty="0" smtClean="0"/>
              <a:t>At the end of 2016, we had a little more than 2,700 Engineering certificates and 498 Land Surveying certificates</a:t>
            </a:r>
          </a:p>
          <a:p>
            <a:endParaRPr lang="en-US" baseline="0" dirty="0" smtClean="0"/>
          </a:p>
          <a:p>
            <a:r>
              <a:rPr lang="en-US" baseline="0" dirty="0" smtClean="0"/>
              <a:t>BELS also has the authority to discipline those doing “unlawful or unethical” Engineering and Land Surveying work within the State of Alabama but no holding a license through us</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17</a:t>
            </a:fld>
            <a:endParaRPr lang="en-US" dirty="0"/>
          </a:p>
        </p:txBody>
      </p:sp>
    </p:spTree>
    <p:extLst>
      <p:ext uri="{BB962C8B-B14F-4D97-AF65-F5344CB8AC3E}">
        <p14:creationId xmlns:p14="http://schemas.microsoft.com/office/powerpoint/2010/main" val="530531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2</a:t>
            </a:fld>
            <a:endParaRPr lang="en-US" dirty="0"/>
          </a:p>
        </p:txBody>
      </p:sp>
    </p:spTree>
    <p:extLst>
      <p:ext uri="{BB962C8B-B14F-4D97-AF65-F5344CB8AC3E}">
        <p14:creationId xmlns:p14="http://schemas.microsoft.com/office/powerpoint/2010/main" val="3046494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3</a:t>
            </a:fld>
            <a:endParaRPr lang="en-US" dirty="0"/>
          </a:p>
        </p:txBody>
      </p:sp>
    </p:spTree>
    <p:extLst>
      <p:ext uri="{BB962C8B-B14F-4D97-AF65-F5344CB8AC3E}">
        <p14:creationId xmlns:p14="http://schemas.microsoft.com/office/powerpoint/2010/main" val="41750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4</a:t>
            </a:fld>
            <a:endParaRPr lang="en-US" dirty="0"/>
          </a:p>
        </p:txBody>
      </p:sp>
    </p:spTree>
    <p:extLst>
      <p:ext uri="{BB962C8B-B14F-4D97-AF65-F5344CB8AC3E}">
        <p14:creationId xmlns:p14="http://schemas.microsoft.com/office/powerpoint/2010/main" val="222393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Right now we are in an upswing in Engineering</a:t>
            </a:r>
            <a:r>
              <a:rPr lang="en-US" baseline="0" dirty="0" smtClean="0"/>
              <a:t> Licensure – At the end of 2012 our community consisted of 14,636. In 2017, that number was up to 15,725 and the number will rise further as we begin the first renewal cycle after switching to a biennial renewal. </a:t>
            </a:r>
          </a:p>
          <a:p>
            <a:endParaRPr lang="en-US" baseline="0" dirty="0" smtClean="0"/>
          </a:p>
          <a:p>
            <a:r>
              <a:rPr lang="en-US" baseline="0" dirty="0" smtClean="0"/>
              <a:t>As for Land Surveyors, the number is declining gradually. In 2012, we were at 1,310. At the end of 2016, the number has fallen to 1,259.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5</a:t>
            </a:fld>
            <a:endParaRPr lang="en-US" dirty="0"/>
          </a:p>
        </p:txBody>
      </p:sp>
    </p:spTree>
    <p:extLst>
      <p:ext uri="{BB962C8B-B14F-4D97-AF65-F5344CB8AC3E}">
        <p14:creationId xmlns:p14="http://schemas.microsoft.com/office/powerpoint/2010/main" val="199580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board</a:t>
            </a:r>
            <a:r>
              <a:rPr lang="en-US" baseline="0" dirty="0" smtClean="0"/>
              <a:t> was appointed in April 1936 and the first meeting was held May of the same year in the office of Gov. Bibb Graves. </a:t>
            </a:r>
            <a:endParaRPr lang="en-US" dirty="0" smtClean="0"/>
          </a:p>
          <a:p>
            <a:endParaRPr lang="en-US" dirty="0" smtClean="0"/>
          </a:p>
          <a:p>
            <a:r>
              <a:rPr lang="en-US" dirty="0" smtClean="0"/>
              <a:t>And for those Alabama</a:t>
            </a:r>
            <a:r>
              <a:rPr lang="en-US" baseline="0" dirty="0" smtClean="0"/>
              <a:t> historians in the room – the Original Alabama Board of Licensure for Professional Engineers and Land Surveyors consisted of:</a:t>
            </a:r>
          </a:p>
          <a:p>
            <a:r>
              <a:rPr lang="en-US" baseline="0" dirty="0" smtClean="0"/>
              <a:t>J.A.C. Callan – Auburn – Five year term</a:t>
            </a:r>
          </a:p>
          <a:p>
            <a:r>
              <a:rPr lang="en-US" baseline="0" dirty="0" smtClean="0"/>
              <a:t>J.B. </a:t>
            </a:r>
            <a:r>
              <a:rPr lang="en-US" baseline="0" dirty="0" err="1" smtClean="0"/>
              <a:t>Gallalee</a:t>
            </a:r>
            <a:r>
              <a:rPr lang="en-US" baseline="0" dirty="0" smtClean="0"/>
              <a:t> – Tuscaloosa – Four year term</a:t>
            </a:r>
          </a:p>
          <a:p>
            <a:r>
              <a:rPr lang="en-US" baseline="0" dirty="0" smtClean="0"/>
              <a:t>J.B. Converse – Mobile – Three year term</a:t>
            </a:r>
          </a:p>
          <a:p>
            <a:r>
              <a:rPr lang="en-US" baseline="0" dirty="0" smtClean="0"/>
              <a:t>R.A. </a:t>
            </a:r>
            <a:r>
              <a:rPr lang="en-US" baseline="0" dirty="0" err="1" smtClean="0"/>
              <a:t>Polgaze</a:t>
            </a:r>
            <a:r>
              <a:rPr lang="en-US" baseline="0" dirty="0" smtClean="0"/>
              <a:t> – Birmingham – Two year term</a:t>
            </a:r>
          </a:p>
          <a:p>
            <a:r>
              <a:rPr lang="en-US" baseline="0" dirty="0" smtClean="0"/>
              <a:t>A.C. Polk – Birmingham – One year term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6</a:t>
            </a:fld>
            <a:endParaRPr lang="en-US" dirty="0"/>
          </a:p>
        </p:txBody>
      </p:sp>
    </p:spTree>
    <p:extLst>
      <p:ext uri="{BB962C8B-B14F-4D97-AF65-F5344CB8AC3E}">
        <p14:creationId xmlns:p14="http://schemas.microsoft.com/office/powerpoint/2010/main" val="3095699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Meetings held in Montgomery – although in the past meetings</a:t>
            </a:r>
            <a:r>
              <a:rPr lang="en-US" baseline="0" dirty="0" smtClean="0"/>
              <a:t> have been held at different locations throughout the state </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7</a:t>
            </a:fld>
            <a:endParaRPr lang="en-US" dirty="0"/>
          </a:p>
        </p:txBody>
      </p:sp>
    </p:spTree>
    <p:extLst>
      <p:ext uri="{BB962C8B-B14F-4D97-AF65-F5344CB8AC3E}">
        <p14:creationId xmlns:p14="http://schemas.microsoft.com/office/powerpoint/2010/main" val="1370997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Civil</a:t>
            </a:r>
            <a:r>
              <a:rPr lang="en-US" baseline="0" dirty="0" smtClean="0"/>
              <a:t> Engineer -- </a:t>
            </a:r>
            <a:r>
              <a:rPr lang="en-US" dirty="0" smtClean="0"/>
              <a:t>Still</a:t>
            </a:r>
            <a:r>
              <a:rPr lang="en-US" baseline="0" dirty="0" smtClean="0"/>
              <a:t> involved at Auburn’s Samuel </a:t>
            </a:r>
            <a:r>
              <a:rPr lang="en-US" baseline="0" dirty="0" err="1" smtClean="0"/>
              <a:t>Ginn</a:t>
            </a:r>
            <a:r>
              <a:rPr lang="en-US" baseline="0" dirty="0" smtClean="0"/>
              <a:t> College of Engineering as part of the 100 Women Strong Executive Committee</a:t>
            </a:r>
          </a:p>
          <a:p>
            <a:endParaRPr lang="en-US" baseline="0" dirty="0" smtClean="0"/>
          </a:p>
          <a:p>
            <a:r>
              <a:rPr lang="en-US" baseline="0" dirty="0" smtClean="0"/>
              <a:t>100 Women Strong – for those wondering – “</a:t>
            </a:r>
            <a:r>
              <a:rPr lang="en-US" sz="1200" b="0" i="0" kern="1200" dirty="0" smtClean="0">
                <a:solidFill>
                  <a:schemeClr val="tx1"/>
                </a:solidFill>
                <a:effectLst/>
                <a:latin typeface="+mn-lt"/>
                <a:ea typeface="+mn-ea"/>
                <a:cs typeface="+mn-cs"/>
              </a:rPr>
              <a:t>Auburn Engineering’s 100 Women Strong is made up of alumni and friends of the college who embrace its vision to provide resources and programming that will enable Auburn Engineering to attract, support and retain female students. 100 Women Strong members recognize the importance of connecting with the next generation of female engineers — those who will bring innovation and discovery to bear on the quality of life for people throughout the world. The initiatives of 100 Women Strong are focused in three critical areas: recruiting, retaining, and rewarding women in engineering.”</a:t>
            </a:r>
          </a:p>
          <a:p>
            <a:endParaRPr lang="en-US" sz="1200" b="0" i="0" kern="1200" dirty="0" smtClean="0">
              <a:solidFill>
                <a:schemeClr val="tx1"/>
              </a:solidFill>
              <a:effectLst/>
              <a:latin typeface="+mn-lt"/>
              <a:ea typeface="+mn-ea"/>
              <a:cs typeface="+mn-cs"/>
            </a:endParaRPr>
          </a:p>
          <a:p>
            <a:r>
              <a:rPr lang="en-US" dirty="0" smtClean="0"/>
              <a:t>Thompson</a:t>
            </a:r>
            <a:r>
              <a:rPr lang="en-US" baseline="0" dirty="0" smtClean="0"/>
              <a:t> Engineering’s Annual “Quality Award” renamed for Helen Adams- Morales in 2015</a:t>
            </a:r>
          </a:p>
          <a:p>
            <a:endParaRPr lang="en-US" baseline="0" dirty="0" smtClean="0"/>
          </a:p>
          <a:p>
            <a:r>
              <a:rPr lang="en-US" baseline="0" dirty="0" smtClean="0"/>
              <a:t>Also at Thompson Engineering: Seven years as Chief Operating Officer; 20 years as Member of Board of Directors; 15 years as a member of the LLC Board of Watermark Design</a:t>
            </a:r>
          </a:p>
          <a:p>
            <a:endParaRPr lang="en-US" dirty="0" smtClean="0"/>
          </a:p>
          <a:p>
            <a:r>
              <a:rPr lang="en-US" dirty="0" smtClean="0"/>
              <a:t>Second female</a:t>
            </a:r>
            <a:r>
              <a:rPr lang="en-US" baseline="0" dirty="0" smtClean="0"/>
              <a:t> appointed to BELS</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8</a:t>
            </a:fld>
            <a:endParaRPr lang="en-US" dirty="0"/>
          </a:p>
        </p:txBody>
      </p:sp>
    </p:spTree>
    <p:extLst>
      <p:ext uri="{BB962C8B-B14F-4D97-AF65-F5344CB8AC3E}">
        <p14:creationId xmlns:p14="http://schemas.microsoft.com/office/powerpoint/2010/main" val="4154955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Regular</a:t>
            </a:r>
            <a:r>
              <a:rPr lang="en-US" baseline="0" dirty="0" smtClean="0"/>
              <a:t> contributor to NCEES’s Licensure Exchange</a:t>
            </a:r>
          </a:p>
          <a:p>
            <a:r>
              <a:rPr lang="en-US" baseline="0" dirty="0" smtClean="0"/>
              <a:t>NCEES Law Enforcement Forum and twice served on the CLEAR (Council on Licensure and Enforcement Regulation) Regulatory Program and NCIT Committees</a:t>
            </a:r>
          </a:p>
          <a:p>
            <a:endParaRPr lang="en-US" baseline="0" dirty="0" smtClean="0"/>
          </a:p>
          <a:p>
            <a:r>
              <a:rPr lang="en-US" baseline="0" dirty="0" smtClean="0"/>
              <a:t>Interesting tidbit  - Has quite an eye for detail – while with the Montgomery Police Department was a part of the Crime Scene Bureau</a:t>
            </a:r>
            <a:endParaRPr lang="en-US" dirty="0"/>
          </a:p>
        </p:txBody>
      </p:sp>
      <p:sp>
        <p:nvSpPr>
          <p:cNvPr id="4" name="Slide Number Placeholder 3"/>
          <p:cNvSpPr>
            <a:spLocks noGrp="1"/>
          </p:cNvSpPr>
          <p:nvPr>
            <p:ph type="sldNum" sz="quarter" idx="10"/>
          </p:nvPr>
        </p:nvSpPr>
        <p:spPr/>
        <p:txBody>
          <a:bodyPr/>
          <a:lstStyle/>
          <a:p>
            <a:fld id="{36FE183C-5F3B-474D-AD8A-2CBFE563C1D7}" type="slidenum">
              <a:rPr lang="en-US" smtClean="0"/>
              <a:pPr/>
              <a:t>9</a:t>
            </a:fld>
            <a:endParaRPr lang="en-US" dirty="0"/>
          </a:p>
        </p:txBody>
      </p:sp>
    </p:spTree>
    <p:extLst>
      <p:ext uri="{BB962C8B-B14F-4D97-AF65-F5344CB8AC3E}">
        <p14:creationId xmlns:p14="http://schemas.microsoft.com/office/powerpoint/2010/main" val="864298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2016 Proposed Licensing Law Revisions</a:t>
            </a:r>
            <a:endParaRPr lang="en-US" dirty="0"/>
          </a:p>
        </p:txBody>
      </p:sp>
      <p:sp>
        <p:nvSpPr>
          <p:cNvPr id="6" name="Slide Number Placeholder 5"/>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31320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2016 Proposed Licensing Law Revisions</a:t>
            </a:r>
            <a:endParaRPr lang="en-US" dirty="0"/>
          </a:p>
        </p:txBody>
      </p:sp>
      <p:sp>
        <p:nvSpPr>
          <p:cNvPr id="6" name="Slide Number Placeholder 5"/>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37259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2016 Proposed Licensing Law Revisions</a:t>
            </a:r>
            <a:endParaRPr lang="en-US" dirty="0"/>
          </a:p>
        </p:txBody>
      </p:sp>
      <p:sp>
        <p:nvSpPr>
          <p:cNvPr id="6" name="Slide Number Placeholder 5"/>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51022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00370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2016 Proposed Licensing Law Revisions</a:t>
            </a:r>
            <a:endParaRPr lang="en-US" dirty="0"/>
          </a:p>
        </p:txBody>
      </p:sp>
      <p:sp>
        <p:nvSpPr>
          <p:cNvPr id="6" name="Slide Number Placeholder 5"/>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1607694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2016 Proposed Licensing Law Revisions</a:t>
            </a:r>
            <a:endParaRPr lang="en-US" dirty="0"/>
          </a:p>
        </p:txBody>
      </p:sp>
      <p:sp>
        <p:nvSpPr>
          <p:cNvPr id="7" name="Slide Number Placeholder 6"/>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922973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2016 Proposed Licensing Law Revisions</a:t>
            </a:r>
            <a:endParaRPr lang="en-US" dirty="0"/>
          </a:p>
        </p:txBody>
      </p:sp>
      <p:sp>
        <p:nvSpPr>
          <p:cNvPr id="9" name="Slide Number Placeholder 8"/>
          <p:cNvSpPr>
            <a:spLocks noGrp="1"/>
          </p:cNvSpPr>
          <p:nvPr>
            <p:ph type="sldNum" sz="quarter" idx="12"/>
          </p:nvPr>
        </p:nvSpPr>
        <p:spPr/>
        <p:txBody>
          <a:bodyPr/>
          <a:lstStyle/>
          <a:p>
            <a:fld id="{683EC75A-B0E6-4118-8768-D2CE3B630607}"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948485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2016 Proposed Licensing Law Revisions</a:t>
            </a:r>
            <a:endParaRPr lang="en-US" dirty="0"/>
          </a:p>
        </p:txBody>
      </p:sp>
      <p:sp>
        <p:nvSpPr>
          <p:cNvPr id="5" name="Slide Number Placeholder 4"/>
          <p:cNvSpPr>
            <a:spLocks noGrp="1"/>
          </p:cNvSpPr>
          <p:nvPr>
            <p:ph type="sldNum" sz="quarter" idx="12"/>
          </p:nvPr>
        </p:nvSpPr>
        <p:spPr/>
        <p:txBody>
          <a:bodyPr/>
          <a:lstStyle/>
          <a:p>
            <a:fld id="{683EC75A-B0E6-4118-8768-D2CE3B630607}"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3583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2016 Proposed Licensing Law Revisions</a:t>
            </a:r>
            <a:endParaRPr lang="en-US" dirty="0"/>
          </a:p>
        </p:txBody>
      </p:sp>
      <p:sp>
        <p:nvSpPr>
          <p:cNvPr id="4" name="Slide Number Placeholder 3"/>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991747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2016 Proposed Licensing Law Revisions</a:t>
            </a:r>
            <a:endParaRPr lang="en-US" dirty="0"/>
          </a:p>
        </p:txBody>
      </p:sp>
      <p:sp>
        <p:nvSpPr>
          <p:cNvPr id="7" name="Slide Number Placeholder 6"/>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065700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2016 Proposed Licensing Law Revisions</a:t>
            </a:r>
            <a:endParaRPr lang="en-US" dirty="0"/>
          </a:p>
        </p:txBody>
      </p:sp>
      <p:sp>
        <p:nvSpPr>
          <p:cNvPr id="7" name="Slide Number Placeholder 6"/>
          <p:cNvSpPr>
            <a:spLocks noGrp="1"/>
          </p:cNvSpPr>
          <p:nvPr>
            <p:ph type="sldNum" sz="quarter" idx="12"/>
          </p:nvPr>
        </p:nvSpPr>
        <p:spPr/>
        <p:txBody>
          <a:body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98669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en-US" dirty="0" smtClean="0"/>
              <a:t>2016 Proposed Licensing Law Revisions</a:t>
            </a:r>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83EC75A-B0E6-4118-8768-D2CE3B630607}" type="slidenum">
              <a:rPr lang="en-US" smtClean="0"/>
              <a:pPr/>
              <a:t>‹#›</a:t>
            </a:fld>
            <a:endParaRPr lang="en-US" dirty="0"/>
          </a:p>
        </p:txBody>
      </p:sp>
    </p:spTree>
    <p:extLst>
      <p:ext uri="{BB962C8B-B14F-4D97-AF65-F5344CB8AC3E}">
        <p14:creationId xmlns:p14="http://schemas.microsoft.com/office/powerpoint/2010/main" val="329319805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11474" y="1462733"/>
            <a:ext cx="9144000" cy="2387600"/>
          </a:xfrm>
        </p:spPr>
        <p:txBody>
          <a:bodyPr/>
          <a:lstStyle/>
          <a:p>
            <a:r>
              <a:rPr lang="en-US" dirty="0" smtClean="0">
                <a:solidFill>
                  <a:srgbClr val="002060"/>
                </a:solidFill>
                <a:latin typeface="+mn-lt"/>
              </a:rPr>
              <a:t>Alabama Board of Licensure for PE and LS</a:t>
            </a:r>
            <a:endParaRPr lang="en-US" dirty="0">
              <a:solidFill>
                <a:srgbClr val="002060"/>
              </a:solidFill>
              <a:latin typeface="+mn-lt"/>
            </a:endParaRPr>
          </a:p>
        </p:txBody>
      </p:sp>
      <p:sp>
        <p:nvSpPr>
          <p:cNvPr id="3" name="Subtitle 2"/>
          <p:cNvSpPr>
            <a:spLocks noGrp="1"/>
          </p:cNvSpPr>
          <p:nvPr>
            <p:ph type="subTitle" idx="1"/>
          </p:nvPr>
        </p:nvSpPr>
        <p:spPr>
          <a:xfrm>
            <a:off x="1486422" y="4115605"/>
            <a:ext cx="9144000" cy="1655762"/>
          </a:xfrm>
        </p:spPr>
        <p:txBody>
          <a:bodyPr>
            <a:normAutofit/>
          </a:bodyPr>
          <a:lstStyle/>
          <a:p>
            <a:endParaRPr lang="en-US" sz="3200" b="1" dirty="0" smtClean="0">
              <a:solidFill>
                <a:schemeClr val="accent5">
                  <a:lumMod val="50000"/>
                </a:schemeClr>
              </a:solidFill>
            </a:endParaRPr>
          </a:p>
          <a:p>
            <a:r>
              <a:rPr lang="en-US" sz="3200" b="1" dirty="0" smtClean="0">
                <a:solidFill>
                  <a:schemeClr val="accent5">
                    <a:lumMod val="50000"/>
                  </a:schemeClr>
                </a:solidFill>
              </a:rPr>
              <a:t>2017 Informational Update</a:t>
            </a:r>
            <a:endParaRPr lang="en-US" sz="3200" b="1" dirty="0">
              <a:solidFill>
                <a:schemeClr val="accent5">
                  <a:lumMod val="50000"/>
                </a:schemeClr>
              </a:solidFill>
            </a:endParaRPr>
          </a:p>
        </p:txBody>
      </p:sp>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979242" y="243468"/>
            <a:ext cx="2699293" cy="1778455"/>
          </a:xfrm>
          <a:prstGeom prst="rect">
            <a:avLst/>
          </a:prstGeom>
          <a:solidFill>
            <a:schemeClr val="accent4">
              <a:lumMod val="40000"/>
              <a:lumOff val="60000"/>
            </a:schemeClr>
          </a:solidFill>
        </p:spPr>
      </p:pic>
      <p:pic>
        <p:nvPicPr>
          <p:cNvPr id="8" name="Picture 7"/>
          <p:cNvPicPr>
            <a:picLocks noChangeAspect="1"/>
          </p:cNvPicPr>
          <p:nvPr/>
        </p:nvPicPr>
        <p:blipFill>
          <a:blip r:embed="rId4" cstate="print">
            <a:clrChange>
              <a:clrFrom>
                <a:srgbClr val="FFFFF6"/>
              </a:clrFrom>
              <a:clrTo>
                <a:srgbClr val="FFFFF6">
                  <a:alpha val="0"/>
                </a:srgbClr>
              </a:clrTo>
            </a:clrChange>
            <a:extLst>
              <a:ext uri="{28A0092B-C50C-407E-A947-70E740481C1C}">
                <a14:useLocalDpi xmlns:a14="http://schemas.microsoft.com/office/drawing/2010/main" val="0"/>
              </a:ext>
            </a:extLst>
          </a:blip>
          <a:stretch>
            <a:fillRect/>
          </a:stretch>
        </p:blipFill>
        <p:spPr>
          <a:xfrm>
            <a:off x="574424" y="243468"/>
            <a:ext cx="1690981" cy="1690981"/>
          </a:xfrm>
          <a:prstGeom prst="rect">
            <a:avLst/>
          </a:prstGeom>
        </p:spPr>
      </p:pic>
    </p:spTree>
    <p:extLst>
      <p:ext uri="{BB962C8B-B14F-4D97-AF65-F5344CB8AC3E}">
        <p14:creationId xmlns:p14="http://schemas.microsoft.com/office/powerpoint/2010/main" val="759179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551" y="971271"/>
            <a:ext cx="10515600" cy="2503450"/>
          </a:xfrm>
        </p:spPr>
        <p:txBody>
          <a:bodyPr>
            <a:normAutofit/>
          </a:bodyPr>
          <a:lstStyle/>
          <a:p>
            <a:pPr algn="ctr"/>
            <a:r>
              <a:rPr lang="en-US" sz="7200" b="1" dirty="0" smtClean="0">
                <a:solidFill>
                  <a:srgbClr val="002060"/>
                </a:solidFill>
                <a:latin typeface="+mn-lt"/>
              </a:rPr>
              <a:t>The Investigative Process</a:t>
            </a:r>
            <a:endParaRPr lang="en-US" sz="7200" b="1" dirty="0">
              <a:solidFill>
                <a:srgbClr val="002060"/>
              </a:solidFill>
              <a:latin typeface="+mn-lt"/>
            </a:endParaRPr>
          </a:p>
        </p:txBody>
      </p:sp>
      <p:sp>
        <p:nvSpPr>
          <p:cNvPr id="3" name="Content Placeholder 2"/>
          <p:cNvSpPr>
            <a:spLocks noGrp="1"/>
          </p:cNvSpPr>
          <p:nvPr>
            <p:ph idx="1"/>
          </p:nvPr>
        </p:nvSpPr>
        <p:spPr>
          <a:xfrm>
            <a:off x="6433378" y="3198467"/>
            <a:ext cx="4458735" cy="2864505"/>
          </a:xfrm>
        </p:spPr>
        <p:txBody>
          <a:bodyPr>
            <a:normAutofit/>
          </a:bodyPr>
          <a:lstStyle/>
          <a:p>
            <a:pPr>
              <a:lnSpc>
                <a:spcPct val="100000"/>
              </a:lnSpc>
              <a:buClr>
                <a:srgbClr val="C00000"/>
              </a:buClr>
              <a:buSzPct val="80000"/>
              <a:buFont typeface="Wingdings" pitchFamily="2" charset="2"/>
              <a:buChar char="v"/>
            </a:pPr>
            <a:r>
              <a:rPr lang="en-US" sz="3200" b="1" dirty="0" smtClean="0">
                <a:solidFill>
                  <a:srgbClr val="002060"/>
                </a:solidFill>
              </a:rPr>
              <a:t> Penalties / Outcomes</a:t>
            </a:r>
            <a:endParaRPr lang="en-US" sz="3200" b="1" dirty="0">
              <a:solidFill>
                <a:srgbClr val="002060"/>
              </a:solidFill>
            </a:endParaRP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Consent Order</a:t>
            </a:r>
          </a:p>
          <a:p>
            <a:pPr lvl="1">
              <a:lnSpc>
                <a:spcPct val="100000"/>
              </a:lnSpc>
              <a:buClr>
                <a:srgbClr val="C00000"/>
              </a:buClr>
              <a:buSzPct val="80000"/>
              <a:buFont typeface="Wingdings" pitchFamily="2" charset="2"/>
              <a:buChar char="v"/>
            </a:pPr>
            <a:r>
              <a:rPr lang="en-US" b="1" dirty="0" smtClean="0">
                <a:solidFill>
                  <a:srgbClr val="002060"/>
                </a:solidFill>
              </a:rPr>
              <a:t> Formal Hearing / Action</a:t>
            </a:r>
          </a:p>
          <a:p>
            <a:pPr lvl="1">
              <a:lnSpc>
                <a:spcPct val="100000"/>
              </a:lnSpc>
              <a:buClr>
                <a:srgbClr val="C00000"/>
              </a:buClr>
              <a:buSzPct val="80000"/>
              <a:buFont typeface="Wingdings" pitchFamily="2" charset="2"/>
              <a:buChar char="v"/>
            </a:pPr>
            <a:r>
              <a:rPr lang="en-US" b="1" dirty="0" smtClean="0">
                <a:solidFill>
                  <a:srgbClr val="002060"/>
                </a:solidFill>
              </a:rPr>
              <a:t> Informal Hearing / Action</a:t>
            </a:r>
            <a:endParaRPr lang="en-US" b="1" dirty="0">
              <a:solidFill>
                <a:srgbClr val="002060"/>
              </a:solidFill>
            </a:endParaRPr>
          </a:p>
        </p:txBody>
      </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
        <p:nvSpPr>
          <p:cNvPr id="5" name="Content Placeholder 2"/>
          <p:cNvSpPr txBox="1">
            <a:spLocks/>
          </p:cNvSpPr>
          <p:nvPr/>
        </p:nvSpPr>
        <p:spPr>
          <a:xfrm>
            <a:off x="978587" y="3336594"/>
            <a:ext cx="4458735" cy="28645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a:lnSpc>
                <a:spcPct val="100000"/>
              </a:lnSpc>
              <a:buClr>
                <a:srgbClr val="C00000"/>
              </a:buClr>
              <a:buSzPct val="80000"/>
              <a:buFont typeface="Wingdings" pitchFamily="2" charset="2"/>
              <a:buChar char="v"/>
            </a:pPr>
            <a:r>
              <a:rPr lang="en-US" sz="3200" b="1" dirty="0" smtClean="0">
                <a:solidFill>
                  <a:srgbClr val="002060"/>
                </a:solidFill>
              </a:rPr>
              <a:t> Types of Investigations</a:t>
            </a:r>
          </a:p>
          <a:p>
            <a:pPr lvl="1">
              <a:lnSpc>
                <a:spcPct val="100000"/>
              </a:lnSpc>
              <a:buClr>
                <a:srgbClr val="C00000"/>
              </a:buClr>
              <a:buSzPct val="80000"/>
              <a:buFont typeface="Wingdings" pitchFamily="2" charset="2"/>
              <a:buChar char="v"/>
            </a:pPr>
            <a:r>
              <a:rPr lang="en-US" b="1" dirty="0" smtClean="0">
                <a:solidFill>
                  <a:srgbClr val="002060"/>
                </a:solidFill>
              </a:rPr>
              <a:t> Competence</a:t>
            </a:r>
          </a:p>
          <a:p>
            <a:pPr lvl="1">
              <a:lnSpc>
                <a:spcPct val="100000"/>
              </a:lnSpc>
              <a:buClr>
                <a:srgbClr val="C00000"/>
              </a:buClr>
              <a:buSzPct val="80000"/>
              <a:buFont typeface="Wingdings" pitchFamily="2" charset="2"/>
              <a:buChar char="v"/>
            </a:pPr>
            <a:r>
              <a:rPr lang="en-US" b="1" dirty="0" smtClean="0">
                <a:solidFill>
                  <a:srgbClr val="002060"/>
                </a:solidFill>
              </a:rPr>
              <a:t> Standards of Practice</a:t>
            </a:r>
          </a:p>
          <a:p>
            <a:pPr lvl="1">
              <a:lnSpc>
                <a:spcPct val="100000"/>
              </a:lnSpc>
              <a:buClr>
                <a:srgbClr val="C00000"/>
              </a:buClr>
              <a:buSzPct val="80000"/>
              <a:buFont typeface="Wingdings" pitchFamily="2" charset="2"/>
              <a:buChar char="v"/>
            </a:pPr>
            <a:r>
              <a:rPr lang="en-US" b="1" dirty="0" smtClean="0">
                <a:solidFill>
                  <a:srgbClr val="002060"/>
                </a:solidFill>
              </a:rPr>
              <a:t> Ethics</a:t>
            </a:r>
          </a:p>
          <a:p>
            <a:pPr lvl="1">
              <a:lnSpc>
                <a:spcPct val="100000"/>
              </a:lnSpc>
              <a:buClr>
                <a:srgbClr val="C00000"/>
              </a:buClr>
              <a:buSzPct val="80000"/>
              <a:buFont typeface="Wingdings" pitchFamily="2" charset="2"/>
              <a:buChar char="v"/>
            </a:pPr>
            <a:r>
              <a:rPr lang="en-US" b="1" dirty="0" smtClean="0">
                <a:solidFill>
                  <a:srgbClr val="002060"/>
                </a:solidFill>
              </a:rPr>
              <a:t> Unlicensed Practice</a:t>
            </a:r>
            <a:endParaRPr lang="en-US" b="1" dirty="0">
              <a:solidFill>
                <a:srgbClr val="002060"/>
              </a:solidFill>
            </a:endParaRPr>
          </a:p>
        </p:txBody>
      </p:sp>
    </p:spTree>
    <p:extLst>
      <p:ext uri="{BB962C8B-B14F-4D97-AF65-F5344CB8AC3E}">
        <p14:creationId xmlns:p14="http://schemas.microsoft.com/office/powerpoint/2010/main" val="3448305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40916"/>
            <a:ext cx="10515600" cy="1325562"/>
          </a:xfrm>
        </p:spPr>
        <p:txBody>
          <a:bodyPr>
            <a:normAutofit/>
          </a:bodyPr>
          <a:lstStyle/>
          <a:p>
            <a:r>
              <a:rPr lang="en-US" sz="4000" b="1" dirty="0" smtClean="0">
                <a:solidFill>
                  <a:srgbClr val="002060"/>
                </a:solidFill>
                <a:latin typeface="+mn-lt"/>
              </a:rPr>
              <a:t>Commodore Steel / Roddy Fitzgerald</a:t>
            </a:r>
            <a:endParaRPr lang="en-US" sz="4000" b="1" dirty="0">
              <a:solidFill>
                <a:srgbClr val="002060"/>
              </a:solidFill>
              <a:latin typeface="+mn-lt"/>
            </a:endParaRPr>
          </a:p>
        </p:txBody>
      </p:sp>
      <p:sp>
        <p:nvSpPr>
          <p:cNvPr id="3" name="Content Placeholder 2"/>
          <p:cNvSpPr>
            <a:spLocks noGrp="1"/>
          </p:cNvSpPr>
          <p:nvPr>
            <p:ph idx="1"/>
          </p:nvPr>
        </p:nvSpPr>
        <p:spPr>
          <a:xfrm>
            <a:off x="1285170" y="1703540"/>
            <a:ext cx="10058400" cy="5467611"/>
          </a:xfrm>
        </p:spPr>
        <p:txBody>
          <a:bodyPr>
            <a:normAutofit/>
          </a:bodyPr>
          <a:lstStyle/>
          <a:p>
            <a:pPr>
              <a:lnSpc>
                <a:spcPct val="100000"/>
              </a:lnSpc>
              <a:buClr>
                <a:srgbClr val="C00000"/>
              </a:buClr>
              <a:buSzPct val="80000"/>
              <a:buFont typeface="Wingdings" pitchFamily="2" charset="2"/>
              <a:buChar char="v"/>
            </a:pPr>
            <a:r>
              <a:rPr lang="en-US" sz="3200" b="1" dirty="0" smtClean="0">
                <a:solidFill>
                  <a:srgbClr val="002060"/>
                </a:solidFill>
              </a:rPr>
              <a:t> </a:t>
            </a:r>
            <a:r>
              <a:rPr lang="en-US" sz="3200" b="1" dirty="0" smtClean="0">
                <a:solidFill>
                  <a:srgbClr val="002060"/>
                </a:solidFill>
              </a:rPr>
              <a:t>BELS Complaint received Aug. 22, 2013 against Commodore Steel Buildings / Roddy Fitzgerald</a:t>
            </a:r>
            <a:endParaRPr lang="en-US" sz="3200" b="1" dirty="0" smtClean="0">
              <a:solidFill>
                <a:srgbClr val="002060"/>
              </a:solidFill>
            </a:endParaRPr>
          </a:p>
          <a:p>
            <a:pPr lvl="1">
              <a:lnSpc>
                <a:spcPct val="100000"/>
              </a:lnSpc>
              <a:buClr>
                <a:srgbClr val="C00000"/>
              </a:buClr>
              <a:buSzPct val="80000"/>
              <a:buFont typeface="Wingdings" pitchFamily="2" charset="2"/>
              <a:buChar char="v"/>
            </a:pPr>
            <a:endParaRPr lang="en-US" b="1" dirty="0">
              <a:solidFill>
                <a:srgbClr val="002060"/>
              </a:solidFill>
            </a:endParaRPr>
          </a:p>
          <a:p>
            <a:pPr lvl="1">
              <a:lnSpc>
                <a:spcPct val="100000"/>
              </a:lnSpc>
              <a:buClr>
                <a:srgbClr val="C00000"/>
              </a:buClr>
              <a:buSzPct val="80000"/>
              <a:buFont typeface="Wingdings" pitchFamily="2" charset="2"/>
              <a:buChar char="v"/>
            </a:pPr>
            <a:r>
              <a:rPr lang="en-US" b="1" dirty="0" smtClean="0">
                <a:solidFill>
                  <a:srgbClr val="002060"/>
                </a:solidFill>
              </a:rPr>
              <a:t> </a:t>
            </a:r>
            <a:r>
              <a:rPr lang="en-US" b="1" dirty="0" smtClean="0">
                <a:solidFill>
                  <a:srgbClr val="002060"/>
                </a:solidFill>
              </a:rPr>
              <a:t>PE review showed building provided does not meet with 2009 IBC and the 140 MPH wind load requirement</a:t>
            </a:r>
          </a:p>
          <a:p>
            <a:pPr lvl="1">
              <a:lnSpc>
                <a:spcPct val="100000"/>
              </a:lnSpc>
              <a:buClr>
                <a:srgbClr val="C00000"/>
              </a:buClr>
              <a:buSzPct val="80000"/>
              <a:buFont typeface="Wingdings" pitchFamily="2" charset="2"/>
              <a:buChar char="v"/>
            </a:pPr>
            <a:r>
              <a:rPr lang="en-US" sz="2400" b="1" dirty="0" smtClean="0">
                <a:solidFill>
                  <a:srgbClr val="002060"/>
                </a:solidFill>
              </a:rPr>
              <a:t> Investigation shows that he did not employ a PE for design</a:t>
            </a:r>
            <a:endParaRPr lang="en-US" b="1" dirty="0">
              <a:solidFill>
                <a:srgbClr val="002060"/>
              </a:solidFill>
            </a:endParaRP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Investigation also shows that building does not meet original design, nor does it comply with current building code.</a:t>
            </a:r>
          </a:p>
          <a:p>
            <a:pPr lvl="1">
              <a:lnSpc>
                <a:spcPct val="100000"/>
              </a:lnSpc>
              <a:buClr>
                <a:srgbClr val="C00000"/>
              </a:buClr>
              <a:buSzPct val="80000"/>
              <a:buFont typeface="Wingdings" pitchFamily="2" charset="2"/>
              <a:buChar char="v"/>
            </a:pPr>
            <a:r>
              <a:rPr lang="en-US" b="1" dirty="0" smtClean="0">
                <a:solidFill>
                  <a:srgbClr val="002060"/>
                </a:solidFill>
              </a:rPr>
              <a:t> Named an individual as PE (used individual’s initials) </a:t>
            </a:r>
          </a:p>
          <a:p>
            <a:pPr lvl="2">
              <a:lnSpc>
                <a:spcPct val="100000"/>
              </a:lnSpc>
              <a:buClr>
                <a:srgbClr val="C00000"/>
              </a:buClr>
              <a:buSzPct val="80000"/>
              <a:buFont typeface="Wingdings" pitchFamily="2" charset="2"/>
              <a:buChar char="v"/>
            </a:pPr>
            <a:r>
              <a:rPr lang="en-US" b="1" dirty="0" smtClean="0">
                <a:solidFill>
                  <a:srgbClr val="002060"/>
                </a:solidFill>
              </a:rPr>
              <a:t>PE had no knowledge of this </a:t>
            </a: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2920130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40916"/>
            <a:ext cx="10515600" cy="1325562"/>
          </a:xfrm>
        </p:spPr>
        <p:txBody>
          <a:bodyPr>
            <a:normAutofit/>
          </a:bodyPr>
          <a:lstStyle/>
          <a:p>
            <a:r>
              <a:rPr lang="en-US" sz="4000" b="1" dirty="0" smtClean="0">
                <a:solidFill>
                  <a:srgbClr val="002060"/>
                </a:solidFill>
                <a:latin typeface="+mn-lt"/>
              </a:rPr>
              <a:t>Commodore Steel / Roddy Fitzgerald</a:t>
            </a:r>
            <a:endParaRPr lang="en-US" sz="4000" b="1" dirty="0">
              <a:solidFill>
                <a:srgbClr val="002060"/>
              </a:solidFill>
              <a:latin typeface="+mn-lt"/>
            </a:endParaRPr>
          </a:p>
        </p:txBody>
      </p:sp>
      <p:sp>
        <p:nvSpPr>
          <p:cNvPr id="3" name="Content Placeholder 2"/>
          <p:cNvSpPr>
            <a:spLocks noGrp="1"/>
          </p:cNvSpPr>
          <p:nvPr>
            <p:ph idx="1"/>
          </p:nvPr>
        </p:nvSpPr>
        <p:spPr>
          <a:xfrm>
            <a:off x="1285170" y="1703540"/>
            <a:ext cx="10058400" cy="5467611"/>
          </a:xfrm>
        </p:spPr>
        <p:txBody>
          <a:bodyPr>
            <a:normAutofit/>
          </a:bodyPr>
          <a:lstStyle/>
          <a:p>
            <a:pPr>
              <a:lnSpc>
                <a:spcPct val="100000"/>
              </a:lnSpc>
              <a:buClr>
                <a:srgbClr val="C00000"/>
              </a:buClr>
              <a:buSzPct val="80000"/>
              <a:buFont typeface="Wingdings" pitchFamily="2" charset="2"/>
              <a:buChar char="v"/>
            </a:pPr>
            <a:r>
              <a:rPr lang="en-US" sz="3200" b="1" dirty="0" smtClean="0">
                <a:solidFill>
                  <a:srgbClr val="002060"/>
                </a:solidFill>
              </a:rPr>
              <a:t> </a:t>
            </a:r>
            <a:r>
              <a:rPr lang="en-US" sz="3200" b="1" dirty="0" smtClean="0">
                <a:solidFill>
                  <a:srgbClr val="002060"/>
                </a:solidFill>
              </a:rPr>
              <a:t>Initially found GUILTY</a:t>
            </a:r>
            <a:endParaRPr lang="en-US" sz="3200" b="1" dirty="0" smtClean="0">
              <a:solidFill>
                <a:srgbClr val="002060"/>
              </a:solidFill>
            </a:endParaRPr>
          </a:p>
          <a:p>
            <a:pPr lvl="1">
              <a:lnSpc>
                <a:spcPct val="100000"/>
              </a:lnSpc>
              <a:buClr>
                <a:srgbClr val="C00000"/>
              </a:buClr>
              <a:buSzPct val="80000"/>
              <a:buFont typeface="Wingdings" pitchFamily="2" charset="2"/>
              <a:buChar char="v"/>
            </a:pPr>
            <a:endParaRPr lang="en-US" b="1" dirty="0">
              <a:solidFill>
                <a:srgbClr val="002060"/>
              </a:solidFill>
            </a:endParaRPr>
          </a:p>
          <a:p>
            <a:pPr lvl="1">
              <a:lnSpc>
                <a:spcPct val="100000"/>
              </a:lnSpc>
              <a:buClr>
                <a:srgbClr val="C00000"/>
              </a:buClr>
              <a:buSzPct val="80000"/>
              <a:buFont typeface="Wingdings" pitchFamily="2" charset="2"/>
              <a:buChar char="v"/>
            </a:pPr>
            <a:r>
              <a:rPr lang="en-US" b="1" dirty="0" smtClean="0">
                <a:solidFill>
                  <a:srgbClr val="002060"/>
                </a:solidFill>
              </a:rPr>
              <a:t> </a:t>
            </a:r>
            <a:r>
              <a:rPr lang="en-US" b="1" dirty="0" smtClean="0">
                <a:solidFill>
                  <a:srgbClr val="002060"/>
                </a:solidFill>
              </a:rPr>
              <a:t>Cease and Desist all acts constituting the practice (or offer thereof) engineering in the State of Alabama</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Civil Penalty to BELS $2,500 within 30 days of Order</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Pay $1,925.55 for cost of the hearing within 30 days of Order</a:t>
            </a: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3043044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40916"/>
            <a:ext cx="10515600" cy="1325562"/>
          </a:xfrm>
        </p:spPr>
        <p:txBody>
          <a:bodyPr>
            <a:normAutofit/>
          </a:bodyPr>
          <a:lstStyle/>
          <a:p>
            <a:r>
              <a:rPr lang="en-US" sz="4000" b="1" dirty="0" smtClean="0">
                <a:solidFill>
                  <a:srgbClr val="002060"/>
                </a:solidFill>
                <a:latin typeface="+mn-lt"/>
              </a:rPr>
              <a:t>Commodore Steel / Roddy Fitzgerald</a:t>
            </a:r>
            <a:endParaRPr lang="en-US" sz="4000" b="1" dirty="0">
              <a:solidFill>
                <a:srgbClr val="002060"/>
              </a:solidFill>
              <a:latin typeface="+mn-lt"/>
            </a:endParaRPr>
          </a:p>
        </p:txBody>
      </p:sp>
      <p:sp>
        <p:nvSpPr>
          <p:cNvPr id="3" name="Content Placeholder 2"/>
          <p:cNvSpPr>
            <a:spLocks noGrp="1"/>
          </p:cNvSpPr>
          <p:nvPr>
            <p:ph idx="1"/>
          </p:nvPr>
        </p:nvSpPr>
        <p:spPr>
          <a:xfrm>
            <a:off x="1285170" y="1703540"/>
            <a:ext cx="10058400" cy="5467611"/>
          </a:xfrm>
        </p:spPr>
        <p:txBody>
          <a:bodyPr>
            <a:normAutofit/>
          </a:bodyPr>
          <a:lstStyle/>
          <a:p>
            <a:pPr>
              <a:lnSpc>
                <a:spcPct val="100000"/>
              </a:lnSpc>
              <a:buClr>
                <a:srgbClr val="C00000"/>
              </a:buClr>
              <a:buSzPct val="80000"/>
              <a:buFont typeface="Wingdings" pitchFamily="2" charset="2"/>
              <a:buChar char="v"/>
            </a:pPr>
            <a:r>
              <a:rPr lang="en-US" sz="3200" b="1" dirty="0" smtClean="0">
                <a:solidFill>
                  <a:srgbClr val="002060"/>
                </a:solidFill>
              </a:rPr>
              <a:t> </a:t>
            </a:r>
            <a:r>
              <a:rPr lang="en-US" sz="3200" b="1" dirty="0" smtClean="0">
                <a:solidFill>
                  <a:srgbClr val="002060"/>
                </a:solidFill>
              </a:rPr>
              <a:t>New Complaint received Jan. 28, 2015</a:t>
            </a:r>
            <a:endParaRPr lang="en-US" sz="3200" b="1" dirty="0" smtClean="0">
              <a:solidFill>
                <a:srgbClr val="002060"/>
              </a:solidFill>
            </a:endParaRPr>
          </a:p>
          <a:p>
            <a:pPr lvl="1">
              <a:lnSpc>
                <a:spcPct val="100000"/>
              </a:lnSpc>
              <a:buClr>
                <a:srgbClr val="C00000"/>
              </a:buClr>
              <a:buSzPct val="80000"/>
              <a:buFont typeface="Wingdings" pitchFamily="2" charset="2"/>
              <a:buChar char="v"/>
            </a:pPr>
            <a:endParaRPr lang="en-US" b="1" dirty="0">
              <a:solidFill>
                <a:srgbClr val="002060"/>
              </a:solidFill>
            </a:endParaRPr>
          </a:p>
          <a:p>
            <a:pPr lvl="1">
              <a:lnSpc>
                <a:spcPct val="100000"/>
              </a:lnSpc>
              <a:buClr>
                <a:srgbClr val="C00000"/>
              </a:buClr>
              <a:buSzPct val="80000"/>
              <a:buFont typeface="Wingdings" pitchFamily="2" charset="2"/>
              <a:buChar char="v"/>
            </a:pPr>
            <a:r>
              <a:rPr lang="en-US" b="1" dirty="0" smtClean="0">
                <a:solidFill>
                  <a:srgbClr val="002060"/>
                </a:solidFill>
              </a:rPr>
              <a:t> </a:t>
            </a:r>
            <a:r>
              <a:rPr lang="en-US" b="1" dirty="0" smtClean="0">
                <a:solidFill>
                  <a:srgbClr val="002060"/>
                </a:solidFill>
              </a:rPr>
              <a:t>Commodore Steel submitted design drawings for a pre-engineered building for two churches containing the seal of a PE without his knowledge. </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Building did not meet code / drawings contained numerous errors</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 Plans looked like a “cut and paste job”</a:t>
            </a:r>
            <a:endParaRPr lang="en-US" b="1" dirty="0">
              <a:solidFill>
                <a:srgbClr val="002060"/>
              </a:solidFill>
            </a:endParaRPr>
          </a:p>
          <a:p>
            <a:pPr lvl="1">
              <a:lnSpc>
                <a:spcPct val="100000"/>
              </a:lnSpc>
              <a:buClr>
                <a:srgbClr val="C00000"/>
              </a:buClr>
              <a:buSzPct val="80000"/>
              <a:buFont typeface="Wingdings" pitchFamily="2" charset="2"/>
              <a:buChar char="v"/>
            </a:pPr>
            <a:r>
              <a:rPr lang="en-US" b="1" dirty="0" smtClean="0">
                <a:solidFill>
                  <a:srgbClr val="002060"/>
                </a:solidFill>
              </a:rPr>
              <a:t> BELS also received another complaint of </a:t>
            </a:r>
            <a:r>
              <a:rPr lang="en-US" b="1" dirty="0" err="1" smtClean="0">
                <a:solidFill>
                  <a:srgbClr val="002060"/>
                </a:solidFill>
              </a:rPr>
              <a:t>Fitzgeraled</a:t>
            </a:r>
            <a:r>
              <a:rPr lang="en-US" b="1" dirty="0" smtClean="0">
                <a:solidFill>
                  <a:srgbClr val="002060"/>
                </a:solidFill>
              </a:rPr>
              <a:t> forging another seal and signature submitted to the City of Mobile</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Overall he used a total of five seals from five different PEs without their knowledge or permission</a:t>
            </a: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950771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40916"/>
            <a:ext cx="10515600" cy="1325562"/>
          </a:xfrm>
        </p:spPr>
        <p:txBody>
          <a:bodyPr>
            <a:normAutofit/>
          </a:bodyPr>
          <a:lstStyle/>
          <a:p>
            <a:r>
              <a:rPr lang="en-US" sz="4000" b="1" dirty="0" smtClean="0">
                <a:solidFill>
                  <a:srgbClr val="002060"/>
                </a:solidFill>
                <a:latin typeface="+mn-lt"/>
              </a:rPr>
              <a:t>Commodore Steel / Roddy Fitzgerald</a:t>
            </a:r>
            <a:endParaRPr lang="en-US" sz="4000" b="1" dirty="0">
              <a:solidFill>
                <a:srgbClr val="002060"/>
              </a:solidFill>
              <a:latin typeface="+mn-lt"/>
            </a:endParaRPr>
          </a:p>
        </p:txBody>
      </p:sp>
      <p:sp>
        <p:nvSpPr>
          <p:cNvPr id="3" name="Content Placeholder 2"/>
          <p:cNvSpPr>
            <a:spLocks noGrp="1"/>
          </p:cNvSpPr>
          <p:nvPr>
            <p:ph idx="1"/>
          </p:nvPr>
        </p:nvSpPr>
        <p:spPr>
          <a:xfrm>
            <a:off x="1285170" y="1703540"/>
            <a:ext cx="10058400" cy="5467611"/>
          </a:xfrm>
        </p:spPr>
        <p:txBody>
          <a:bodyPr>
            <a:normAutofit/>
          </a:bodyPr>
          <a:lstStyle/>
          <a:p>
            <a:pPr>
              <a:lnSpc>
                <a:spcPct val="100000"/>
              </a:lnSpc>
              <a:buClr>
                <a:srgbClr val="C00000"/>
              </a:buClr>
              <a:buSzPct val="80000"/>
              <a:buFont typeface="Wingdings" pitchFamily="2" charset="2"/>
              <a:buChar char="v"/>
            </a:pPr>
            <a:r>
              <a:rPr lang="en-US" sz="3200" b="1" dirty="0">
                <a:solidFill>
                  <a:srgbClr val="002060"/>
                </a:solidFill>
              </a:rPr>
              <a:t> </a:t>
            </a:r>
            <a:r>
              <a:rPr lang="en-US" sz="3200" b="1" dirty="0" smtClean="0">
                <a:solidFill>
                  <a:srgbClr val="002060"/>
                </a:solidFill>
              </a:rPr>
              <a:t>BELS issued a Hearing Order on June 1, 2016</a:t>
            </a:r>
            <a:endParaRPr lang="en-US" sz="3200" b="1" dirty="0" smtClean="0">
              <a:solidFill>
                <a:srgbClr val="002060"/>
              </a:solidFill>
            </a:endParaRPr>
          </a:p>
          <a:p>
            <a:pPr lvl="1">
              <a:lnSpc>
                <a:spcPct val="100000"/>
              </a:lnSpc>
              <a:buClr>
                <a:srgbClr val="C00000"/>
              </a:buClr>
              <a:buSzPct val="80000"/>
              <a:buFont typeface="Wingdings" pitchFamily="2" charset="2"/>
              <a:buChar char="v"/>
            </a:pPr>
            <a:endParaRPr lang="en-US" b="1" dirty="0">
              <a:solidFill>
                <a:srgbClr val="002060"/>
              </a:solidFill>
            </a:endParaRPr>
          </a:p>
          <a:p>
            <a:pPr lvl="1">
              <a:lnSpc>
                <a:spcPct val="100000"/>
              </a:lnSpc>
              <a:buClr>
                <a:srgbClr val="C00000"/>
              </a:buClr>
              <a:buSzPct val="80000"/>
              <a:buFont typeface="Wingdings" pitchFamily="2" charset="2"/>
              <a:buChar char="v"/>
            </a:pPr>
            <a:r>
              <a:rPr lang="en-US" b="1" dirty="0" smtClean="0">
                <a:solidFill>
                  <a:srgbClr val="002060"/>
                </a:solidFill>
              </a:rPr>
              <a:t> Cease and Desist practice or offer to practice in the State of Alabama</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Civil Penalty paid to the State of Alabama in the amount of $25,000</a:t>
            </a: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Must pay BELS $5,243.75 for hearing cost </a:t>
            </a:r>
          </a:p>
          <a:p>
            <a:pPr marL="457200" lvl="1" indent="0">
              <a:lnSpc>
                <a:spcPct val="100000"/>
              </a:lnSpc>
              <a:buClr>
                <a:srgbClr val="C00000"/>
              </a:buClr>
              <a:buSzPct val="80000"/>
              <a:buNone/>
            </a:pPr>
            <a:endParaRPr lang="en-US" b="1" dirty="0" smtClean="0">
              <a:solidFill>
                <a:srgbClr val="002060"/>
              </a:solidFill>
            </a:endParaRPr>
          </a:p>
          <a:p>
            <a:pPr lvl="1">
              <a:lnSpc>
                <a:spcPct val="100000"/>
              </a:lnSpc>
              <a:buClr>
                <a:srgbClr val="C00000"/>
              </a:buClr>
              <a:buSzPct val="80000"/>
              <a:buFont typeface="Wingdings" panose="05000000000000000000" pitchFamily="2" charset="2"/>
              <a:buChar char="v"/>
            </a:pPr>
            <a:r>
              <a:rPr lang="en-US" b="1" dirty="0">
                <a:solidFill>
                  <a:srgbClr val="002060"/>
                </a:solidFill>
              </a:rPr>
              <a:t> </a:t>
            </a:r>
            <a:r>
              <a:rPr lang="en-US" b="1" dirty="0" smtClean="0">
                <a:solidFill>
                  <a:srgbClr val="002060"/>
                </a:solidFill>
              </a:rPr>
              <a:t>Criminal Findings</a:t>
            </a:r>
          </a:p>
          <a:p>
            <a:pPr lvl="2">
              <a:lnSpc>
                <a:spcPct val="100000"/>
              </a:lnSpc>
              <a:buClr>
                <a:srgbClr val="C00000"/>
              </a:buClr>
              <a:buSzPct val="80000"/>
              <a:buFont typeface="Wingdings" panose="05000000000000000000" pitchFamily="2" charset="2"/>
              <a:buChar char="v"/>
            </a:pPr>
            <a:r>
              <a:rPr lang="en-US" b="1" dirty="0">
                <a:solidFill>
                  <a:srgbClr val="002060"/>
                </a:solidFill>
              </a:rPr>
              <a:t> </a:t>
            </a:r>
            <a:r>
              <a:rPr lang="en-US" b="1" dirty="0" smtClean="0">
                <a:solidFill>
                  <a:srgbClr val="002060"/>
                </a:solidFill>
              </a:rPr>
              <a:t>Fitzgerald (on July 27, 2017) plead guilty to theft and ID theft in Mobile County and was sentenced to five years but will serve 13 months and pay restitution.</a:t>
            </a:r>
          </a:p>
          <a:p>
            <a:pPr lvl="2">
              <a:lnSpc>
                <a:spcPct val="100000"/>
              </a:lnSpc>
              <a:buClr>
                <a:srgbClr val="C00000"/>
              </a:buClr>
              <a:buSzPct val="80000"/>
              <a:buFont typeface="Wingdings" panose="05000000000000000000" pitchFamily="2" charset="2"/>
              <a:buChar char="v"/>
            </a:pPr>
            <a:r>
              <a:rPr lang="en-US" b="1" dirty="0">
                <a:solidFill>
                  <a:srgbClr val="002060"/>
                </a:solidFill>
              </a:rPr>
              <a:t> </a:t>
            </a:r>
            <a:r>
              <a:rPr lang="en-US" b="1" dirty="0" smtClean="0">
                <a:solidFill>
                  <a:srgbClr val="002060"/>
                </a:solidFill>
              </a:rPr>
              <a:t>Additional cases in Baldwin County still pending</a:t>
            </a:r>
            <a:endParaRPr lang="en-US" b="1" dirty="0">
              <a:solidFill>
                <a:srgbClr val="002060"/>
              </a:solidFill>
            </a:endParaRPr>
          </a:p>
          <a:p>
            <a:pPr marL="457200" lvl="1" indent="0">
              <a:lnSpc>
                <a:spcPct val="100000"/>
              </a:lnSpc>
              <a:buClr>
                <a:srgbClr val="C00000"/>
              </a:buClr>
              <a:buSzPct val="80000"/>
              <a:buNone/>
            </a:pPr>
            <a:endParaRPr lang="en-US" b="1" dirty="0" smtClean="0">
              <a:solidFill>
                <a:srgbClr val="002060"/>
              </a:solidFill>
            </a:endParaRP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3775881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551" y="971271"/>
            <a:ext cx="10515600" cy="2503450"/>
          </a:xfrm>
        </p:spPr>
        <p:txBody>
          <a:bodyPr>
            <a:normAutofit/>
          </a:bodyPr>
          <a:lstStyle/>
          <a:p>
            <a:pPr algn="ctr"/>
            <a:r>
              <a:rPr lang="en-US" sz="7200" b="1" dirty="0" smtClean="0">
                <a:solidFill>
                  <a:srgbClr val="002060"/>
                </a:solidFill>
                <a:latin typeface="+mn-lt"/>
              </a:rPr>
              <a:t>Renewal Information</a:t>
            </a:r>
            <a:endParaRPr lang="en-US" sz="7200" b="1" dirty="0">
              <a:solidFill>
                <a:srgbClr val="002060"/>
              </a:solidFill>
              <a:latin typeface="+mn-lt"/>
            </a:endParaRPr>
          </a:p>
        </p:txBody>
      </p:sp>
      <p:sp>
        <p:nvSpPr>
          <p:cNvPr id="3" name="Content Placeholder 2"/>
          <p:cNvSpPr>
            <a:spLocks noGrp="1"/>
          </p:cNvSpPr>
          <p:nvPr>
            <p:ph idx="1"/>
          </p:nvPr>
        </p:nvSpPr>
        <p:spPr>
          <a:xfrm>
            <a:off x="469726" y="3071837"/>
            <a:ext cx="10515600" cy="2864505"/>
          </a:xfrm>
          <a:noFill/>
        </p:spPr>
        <p:txBody>
          <a:bodyPr>
            <a:normAutofit/>
          </a:bodyPr>
          <a:lstStyle/>
          <a:p>
            <a:pPr>
              <a:buFont typeface="Wingdings" panose="05000000000000000000" pitchFamily="2" charset="2"/>
              <a:buChar char="v"/>
            </a:pPr>
            <a:r>
              <a:rPr lang="en-US" sz="3600" b="1" dirty="0">
                <a:solidFill>
                  <a:srgbClr val="002060"/>
                </a:solidFill>
              </a:rPr>
              <a:t> </a:t>
            </a:r>
            <a:r>
              <a:rPr lang="en-US" sz="3600" b="1" dirty="0" smtClean="0">
                <a:solidFill>
                  <a:srgbClr val="002060"/>
                </a:solidFill>
              </a:rPr>
              <a:t>Biennial Renewal Period starts Oct. 3, 2017</a:t>
            </a:r>
            <a:endParaRPr lang="en-US" sz="3600" b="1" dirty="0" smtClean="0">
              <a:solidFill>
                <a:srgbClr val="002060"/>
              </a:solidFill>
            </a:endParaRPr>
          </a:p>
          <a:p>
            <a:pPr>
              <a:buFont typeface="Wingdings" panose="05000000000000000000" pitchFamily="2" charset="2"/>
              <a:buChar char="v"/>
            </a:pPr>
            <a:r>
              <a:rPr lang="en-US" sz="3600" b="1" dirty="0" smtClean="0">
                <a:solidFill>
                  <a:srgbClr val="002060"/>
                </a:solidFill>
              </a:rPr>
              <a:t> Reminders will be mailed Sept. 29, 2017</a:t>
            </a:r>
            <a:endParaRPr lang="en-US" sz="3600" b="1" dirty="0" smtClean="0">
              <a:solidFill>
                <a:srgbClr val="002060"/>
              </a:solidFill>
            </a:endParaRPr>
          </a:p>
          <a:p>
            <a:pPr>
              <a:buFont typeface="Wingdings" panose="05000000000000000000" pitchFamily="2" charset="2"/>
              <a:buChar char="v"/>
            </a:pPr>
            <a:r>
              <a:rPr lang="en-US" sz="3600" b="1" dirty="0" smtClean="0">
                <a:solidFill>
                  <a:srgbClr val="002060"/>
                </a:solidFill>
              </a:rPr>
              <a:t> Existing PEs / PLSs must have 30 PDH to renew</a:t>
            </a:r>
            <a:endParaRPr lang="en-US" sz="3600" b="1" dirty="0" smtClean="0">
              <a:solidFill>
                <a:srgbClr val="002060"/>
              </a:solidFill>
            </a:endParaRPr>
          </a:p>
          <a:p>
            <a:pPr>
              <a:buFont typeface="Wingdings" panose="05000000000000000000" pitchFamily="2" charset="2"/>
              <a:buChar char="v"/>
            </a:pPr>
            <a:r>
              <a:rPr lang="en-US" sz="3600" b="1" dirty="0" smtClean="0">
                <a:solidFill>
                  <a:srgbClr val="002060"/>
                </a:solidFill>
              </a:rPr>
              <a:t> New licensees are granted 30 PDH by BELS</a:t>
            </a:r>
            <a:endParaRPr lang="en-US" sz="3600" dirty="0"/>
          </a:p>
        </p:txBody>
      </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2175390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551" y="971271"/>
            <a:ext cx="10515600" cy="2503450"/>
          </a:xfrm>
        </p:spPr>
        <p:txBody>
          <a:bodyPr>
            <a:normAutofit/>
          </a:bodyPr>
          <a:lstStyle/>
          <a:p>
            <a:pPr algn="ctr"/>
            <a:r>
              <a:rPr lang="en-US" sz="7200" b="1" dirty="0" smtClean="0">
                <a:solidFill>
                  <a:srgbClr val="002060"/>
                </a:solidFill>
                <a:latin typeface="+mn-lt"/>
              </a:rPr>
              <a:t>Contact Information</a:t>
            </a:r>
            <a:endParaRPr lang="en-US" sz="7200" b="1" dirty="0">
              <a:solidFill>
                <a:srgbClr val="002060"/>
              </a:solidFill>
              <a:latin typeface="+mn-lt"/>
            </a:endParaRPr>
          </a:p>
        </p:txBody>
      </p:sp>
      <p:sp>
        <p:nvSpPr>
          <p:cNvPr id="3" name="Content Placeholder 2"/>
          <p:cNvSpPr>
            <a:spLocks noGrp="1"/>
          </p:cNvSpPr>
          <p:nvPr>
            <p:ph idx="1"/>
          </p:nvPr>
        </p:nvSpPr>
        <p:spPr>
          <a:xfrm>
            <a:off x="469726" y="3071837"/>
            <a:ext cx="10515600" cy="2864505"/>
          </a:xfrm>
        </p:spPr>
        <p:txBody>
          <a:bodyPr>
            <a:normAutofit lnSpcReduction="10000"/>
          </a:bodyPr>
          <a:lstStyle/>
          <a:p>
            <a:pPr algn="ctr"/>
            <a:r>
              <a:rPr lang="en-US" sz="3600" b="1" dirty="0" smtClean="0">
                <a:solidFill>
                  <a:srgbClr val="002060"/>
                </a:solidFill>
              </a:rPr>
              <a:t>334-242-5568</a:t>
            </a:r>
          </a:p>
          <a:p>
            <a:pPr algn="ctr"/>
            <a:r>
              <a:rPr lang="en-US" sz="3600" b="1" dirty="0" smtClean="0">
                <a:solidFill>
                  <a:srgbClr val="002060"/>
                </a:solidFill>
              </a:rPr>
              <a:t>P.O. Box 304451, Montgomery, Alabama 36130</a:t>
            </a:r>
          </a:p>
          <a:p>
            <a:pPr algn="ctr"/>
            <a:r>
              <a:rPr lang="en-US" sz="3600" b="1" dirty="0" smtClean="0">
                <a:solidFill>
                  <a:srgbClr val="002060"/>
                </a:solidFill>
              </a:rPr>
              <a:t>100 North Union St. (Suite 382)</a:t>
            </a:r>
          </a:p>
          <a:p>
            <a:pPr algn="ctr"/>
            <a:r>
              <a:rPr lang="en-US" sz="3600" b="1" dirty="0" smtClean="0">
                <a:solidFill>
                  <a:srgbClr val="002060"/>
                </a:solidFill>
              </a:rPr>
              <a:t>www.bels.Alabama.gov</a:t>
            </a:r>
          </a:p>
          <a:p>
            <a:pPr algn="ctr"/>
            <a:r>
              <a:rPr lang="en-US" sz="3600" b="1" dirty="0" smtClean="0">
                <a:solidFill>
                  <a:srgbClr val="002060"/>
                </a:solidFill>
              </a:rPr>
              <a:t>griffin.pritchard@bels.Alabama.gov</a:t>
            </a:r>
          </a:p>
        </p:txBody>
      </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3214185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491" y="2289708"/>
            <a:ext cx="10515600" cy="2503450"/>
          </a:xfrm>
        </p:spPr>
        <p:txBody>
          <a:bodyPr>
            <a:normAutofit/>
          </a:bodyPr>
          <a:lstStyle/>
          <a:p>
            <a:pPr algn="ctr"/>
            <a:r>
              <a:rPr lang="en-US" sz="7200" b="1" dirty="0" smtClean="0">
                <a:solidFill>
                  <a:srgbClr val="002060"/>
                </a:solidFill>
                <a:latin typeface="+mn-lt"/>
              </a:rPr>
              <a:t>ANY QUESTIONS?</a:t>
            </a:r>
            <a:endParaRPr lang="en-US" sz="7200" b="1" dirty="0">
              <a:solidFill>
                <a:srgbClr val="002060"/>
              </a:solidFill>
              <a:latin typeface="+mn-lt"/>
            </a:endParaRPr>
          </a:p>
        </p:txBody>
      </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2228865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rgbClr val="002060"/>
                </a:solidFill>
                <a:latin typeface="+mn-lt"/>
              </a:rPr>
              <a:t>Griffin Pritchard – Public Information Specialist</a:t>
            </a:r>
            <a:r>
              <a:rPr lang="en-US" b="1" dirty="0" smtClean="0"/>
              <a:t/>
            </a:r>
            <a:br>
              <a:rPr lang="en-US" b="1" dirty="0" smtClean="0"/>
            </a:br>
            <a:endParaRPr lang="en-US" b="1" dirty="0">
              <a:solidFill>
                <a:schemeClr val="tx1"/>
              </a:solidFill>
            </a:endParaRPr>
          </a:p>
        </p:txBody>
      </p:sp>
      <p:sp>
        <p:nvSpPr>
          <p:cNvPr id="3" name="Content Placeholder 2"/>
          <p:cNvSpPr>
            <a:spLocks noGrp="1"/>
          </p:cNvSpPr>
          <p:nvPr>
            <p:ph idx="1"/>
          </p:nvPr>
        </p:nvSpPr>
        <p:spPr>
          <a:xfrm>
            <a:off x="526093" y="1991638"/>
            <a:ext cx="11085534" cy="4351337"/>
          </a:xfrm>
        </p:spPr>
        <p:txBody>
          <a:bodyPr numCol="2">
            <a:noAutofit/>
          </a:bodyPr>
          <a:lstStyle/>
          <a:p>
            <a:pPr>
              <a:lnSpc>
                <a:spcPct val="100000"/>
              </a:lnSpc>
              <a:spcBef>
                <a:spcPts val="0"/>
              </a:spcBef>
              <a:buFont typeface="Wingdings" panose="05000000000000000000" pitchFamily="2" charset="2"/>
              <a:buChar char="v"/>
            </a:pPr>
            <a:r>
              <a:rPr lang="en-US" sz="3000" b="1" dirty="0" smtClean="0">
                <a:solidFill>
                  <a:srgbClr val="002060"/>
                </a:solidFill>
              </a:rPr>
              <a:t> Graduate of Troy University </a:t>
            </a:r>
          </a:p>
          <a:p>
            <a:pPr>
              <a:lnSpc>
                <a:spcPct val="100000"/>
              </a:lnSpc>
              <a:spcBef>
                <a:spcPts val="0"/>
              </a:spcBef>
              <a:buNone/>
            </a:pPr>
            <a:endParaRPr lang="en-US" sz="3000" b="1" dirty="0">
              <a:solidFill>
                <a:srgbClr val="002060"/>
              </a:solidFill>
            </a:endParaRPr>
          </a:p>
          <a:p>
            <a:pPr>
              <a:lnSpc>
                <a:spcPct val="100000"/>
              </a:lnSpc>
              <a:spcBef>
                <a:spcPts val="0"/>
              </a:spcBef>
              <a:buFont typeface="Wingdings" panose="05000000000000000000" pitchFamily="2" charset="2"/>
              <a:buChar char="v"/>
            </a:pPr>
            <a:r>
              <a:rPr lang="en-US" sz="3000" b="1" dirty="0" smtClean="0">
                <a:solidFill>
                  <a:srgbClr val="002060"/>
                </a:solidFill>
              </a:rPr>
              <a:t> 17-year award-winning career in the newspaper industry with stops in Greenville, Selma, Demopolis, Prattville, Wetumpka and finally Tallassee</a:t>
            </a:r>
          </a:p>
          <a:p>
            <a:pPr>
              <a:lnSpc>
                <a:spcPct val="100000"/>
              </a:lnSpc>
              <a:spcBef>
                <a:spcPts val="0"/>
              </a:spcBef>
              <a:buFont typeface="Wingdings" panose="05000000000000000000" pitchFamily="2" charset="2"/>
              <a:buChar char="v"/>
            </a:pPr>
            <a:endParaRPr lang="en-US" sz="3000" b="1" dirty="0">
              <a:solidFill>
                <a:srgbClr val="002060"/>
              </a:solidFill>
            </a:endParaRPr>
          </a:p>
          <a:p>
            <a:pPr>
              <a:lnSpc>
                <a:spcPct val="100000"/>
              </a:lnSpc>
              <a:spcBef>
                <a:spcPts val="0"/>
              </a:spcBef>
              <a:buFont typeface="Wingdings" panose="05000000000000000000" pitchFamily="2" charset="2"/>
              <a:buChar char="v"/>
            </a:pPr>
            <a:endParaRPr lang="en-US" sz="3000" b="1" dirty="0" smtClean="0">
              <a:solidFill>
                <a:srgbClr val="002060"/>
              </a:solidFill>
            </a:endParaRPr>
          </a:p>
          <a:p>
            <a:pPr>
              <a:lnSpc>
                <a:spcPct val="100000"/>
              </a:lnSpc>
              <a:spcBef>
                <a:spcPts val="0"/>
              </a:spcBef>
              <a:buFont typeface="Wingdings" panose="05000000000000000000" pitchFamily="2" charset="2"/>
              <a:buChar char="v"/>
            </a:pPr>
            <a:r>
              <a:rPr lang="en-US" sz="3000" b="1" dirty="0">
                <a:solidFill>
                  <a:srgbClr val="002060"/>
                </a:solidFill>
              </a:rPr>
              <a:t> </a:t>
            </a:r>
            <a:r>
              <a:rPr lang="en-US" sz="3000" b="1" dirty="0" smtClean="0">
                <a:solidFill>
                  <a:srgbClr val="002060"/>
                </a:solidFill>
              </a:rPr>
              <a:t>Hired by BELS in 2015 to create a marketing / public information program </a:t>
            </a:r>
          </a:p>
          <a:p>
            <a:pPr>
              <a:lnSpc>
                <a:spcPct val="100000"/>
              </a:lnSpc>
              <a:spcBef>
                <a:spcPts val="0"/>
              </a:spcBef>
              <a:buFont typeface="Wingdings" panose="05000000000000000000" pitchFamily="2" charset="2"/>
              <a:buChar char="v"/>
            </a:pPr>
            <a:endParaRPr lang="en-US" sz="3000" b="1" dirty="0">
              <a:solidFill>
                <a:srgbClr val="002060"/>
              </a:solidFill>
            </a:endParaRPr>
          </a:p>
          <a:p>
            <a:pPr>
              <a:lnSpc>
                <a:spcPct val="100000"/>
              </a:lnSpc>
              <a:spcBef>
                <a:spcPts val="0"/>
              </a:spcBef>
              <a:buFont typeface="Wingdings" panose="05000000000000000000" pitchFamily="2" charset="2"/>
              <a:buChar char="v"/>
            </a:pPr>
            <a:r>
              <a:rPr lang="en-US" sz="3000" b="1" dirty="0" smtClean="0">
                <a:solidFill>
                  <a:srgbClr val="002060"/>
                </a:solidFill>
              </a:rPr>
              <a:t> Newsletter designer / writer, social media manager, among other job responsibilities</a:t>
            </a:r>
            <a:r>
              <a:rPr lang="en-US" sz="3000" b="1" dirty="0" smtClean="0">
                <a:solidFill>
                  <a:srgbClr val="002060"/>
                </a:solidFill>
              </a:rPr>
              <a:t> </a:t>
            </a:r>
            <a:r>
              <a:rPr lang="en-US" sz="3000" b="1" dirty="0" smtClean="0">
                <a:solidFill>
                  <a:srgbClr val="002060"/>
                </a:solidFill>
              </a:rPr>
              <a:t> </a:t>
            </a:r>
            <a:endParaRPr lang="en-US" sz="3000" b="1" dirty="0" smtClean="0">
              <a:solidFill>
                <a:srgbClr val="002060"/>
              </a:solidFill>
            </a:endParaRPr>
          </a:p>
          <a:p>
            <a:pPr>
              <a:lnSpc>
                <a:spcPct val="100000"/>
              </a:lnSpc>
              <a:spcBef>
                <a:spcPts val="0"/>
              </a:spcBef>
              <a:buNone/>
            </a:pPr>
            <a:endParaRPr lang="en-US" sz="3000" b="1" dirty="0" smtClean="0">
              <a:solidFill>
                <a:srgbClr val="002060"/>
              </a:solidFill>
            </a:endParaRP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82467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solidFill>
                  <a:srgbClr val="002060"/>
                </a:solidFill>
                <a:latin typeface="+mn-lt"/>
              </a:rPr>
              <a:t>Alabama PE and LS Licensing Board Members</a:t>
            </a:r>
            <a:r>
              <a:rPr lang="en-US" b="1" dirty="0" smtClean="0"/>
              <a:t/>
            </a:r>
            <a:br>
              <a:rPr lang="en-US" b="1" dirty="0" smtClean="0"/>
            </a:br>
            <a:endParaRPr lang="en-US" b="1" dirty="0">
              <a:solidFill>
                <a:schemeClr val="tx1"/>
              </a:solidFill>
            </a:endParaRPr>
          </a:p>
        </p:txBody>
      </p:sp>
      <p:sp>
        <p:nvSpPr>
          <p:cNvPr id="3" name="Content Placeholder 2"/>
          <p:cNvSpPr>
            <a:spLocks noGrp="1"/>
          </p:cNvSpPr>
          <p:nvPr>
            <p:ph idx="1"/>
          </p:nvPr>
        </p:nvSpPr>
        <p:spPr>
          <a:xfrm>
            <a:off x="526093" y="1991638"/>
            <a:ext cx="11085534" cy="4351337"/>
          </a:xfrm>
        </p:spPr>
        <p:txBody>
          <a:bodyPr numCol="2">
            <a:noAutofit/>
          </a:bodyPr>
          <a:lstStyle/>
          <a:p>
            <a:pPr>
              <a:lnSpc>
                <a:spcPct val="100000"/>
              </a:lnSpc>
              <a:spcBef>
                <a:spcPts val="0"/>
              </a:spcBef>
              <a:buNone/>
            </a:pPr>
            <a:r>
              <a:rPr lang="en-US" sz="3000" b="1" dirty="0" smtClean="0">
                <a:solidFill>
                  <a:srgbClr val="002060"/>
                </a:solidFill>
              </a:rPr>
              <a:t>Arthur Frazier Christy, P.E., P.L.S.</a:t>
            </a:r>
          </a:p>
          <a:p>
            <a:pPr>
              <a:lnSpc>
                <a:spcPct val="100000"/>
              </a:lnSpc>
              <a:spcBef>
                <a:spcPts val="0"/>
              </a:spcBef>
              <a:buNone/>
            </a:pPr>
            <a:r>
              <a:rPr lang="en-US" sz="3000" b="1" dirty="0" smtClean="0">
                <a:solidFill>
                  <a:srgbClr val="002060"/>
                </a:solidFill>
              </a:rPr>
              <a:t>Chairman</a:t>
            </a:r>
          </a:p>
          <a:p>
            <a:pPr>
              <a:lnSpc>
                <a:spcPct val="100000"/>
              </a:lnSpc>
              <a:spcBef>
                <a:spcPts val="0"/>
              </a:spcBef>
              <a:buNone/>
            </a:pPr>
            <a:endParaRPr lang="en-US" sz="3000" b="1" dirty="0" smtClean="0">
              <a:solidFill>
                <a:srgbClr val="002060"/>
              </a:solidFill>
            </a:endParaRPr>
          </a:p>
          <a:p>
            <a:pPr>
              <a:lnSpc>
                <a:spcPct val="100000"/>
              </a:lnSpc>
              <a:spcBef>
                <a:spcPts val="0"/>
              </a:spcBef>
              <a:buNone/>
            </a:pPr>
            <a:r>
              <a:rPr lang="en-US" sz="3000" b="1" dirty="0" smtClean="0">
                <a:solidFill>
                  <a:srgbClr val="002060"/>
                </a:solidFill>
              </a:rPr>
              <a:t>Martha </a:t>
            </a:r>
            <a:r>
              <a:rPr lang="en-US" sz="3000" b="1" dirty="0">
                <a:solidFill>
                  <a:srgbClr val="002060"/>
                </a:solidFill>
              </a:rPr>
              <a:t>Elisabeth (Liz) Hyde, P.E</a:t>
            </a:r>
            <a:r>
              <a:rPr lang="en-US" sz="3000" b="1" dirty="0" smtClean="0">
                <a:solidFill>
                  <a:srgbClr val="002060"/>
                </a:solidFill>
              </a:rPr>
              <a:t>.</a:t>
            </a:r>
          </a:p>
          <a:p>
            <a:pPr>
              <a:lnSpc>
                <a:spcPct val="100000"/>
              </a:lnSpc>
              <a:spcBef>
                <a:spcPts val="0"/>
              </a:spcBef>
              <a:buNone/>
            </a:pPr>
            <a:r>
              <a:rPr lang="en-US" sz="3000" b="1" dirty="0" smtClean="0">
                <a:solidFill>
                  <a:srgbClr val="002060"/>
                </a:solidFill>
              </a:rPr>
              <a:t>Vice-chair</a:t>
            </a:r>
            <a:endParaRPr lang="en-US" sz="3000" b="1" dirty="0">
              <a:solidFill>
                <a:srgbClr val="002060"/>
              </a:solidFill>
            </a:endParaRPr>
          </a:p>
          <a:p>
            <a:pPr>
              <a:lnSpc>
                <a:spcPct val="100000"/>
              </a:lnSpc>
              <a:spcBef>
                <a:spcPts val="0"/>
              </a:spcBef>
              <a:buNone/>
            </a:pPr>
            <a:endParaRPr lang="en-US" sz="3000" b="1" dirty="0" smtClean="0">
              <a:solidFill>
                <a:srgbClr val="002060"/>
              </a:solidFill>
            </a:endParaRPr>
          </a:p>
          <a:p>
            <a:pPr>
              <a:lnSpc>
                <a:spcPct val="100000"/>
              </a:lnSpc>
              <a:spcBef>
                <a:spcPts val="0"/>
              </a:spcBef>
              <a:buNone/>
            </a:pPr>
            <a:r>
              <a:rPr lang="en-US" sz="3000" b="1" dirty="0" smtClean="0">
                <a:solidFill>
                  <a:srgbClr val="002060"/>
                </a:solidFill>
              </a:rPr>
              <a:t>Nathan </a:t>
            </a:r>
            <a:r>
              <a:rPr lang="en-US" sz="3000" b="1" dirty="0">
                <a:solidFill>
                  <a:srgbClr val="002060"/>
                </a:solidFill>
              </a:rPr>
              <a:t>Johnson, P.E., P.L.S</a:t>
            </a:r>
            <a:r>
              <a:rPr lang="en-US" sz="3000" b="1" dirty="0" smtClean="0">
                <a:solidFill>
                  <a:srgbClr val="002060"/>
                </a:solidFill>
              </a:rPr>
              <a:t>.</a:t>
            </a:r>
          </a:p>
          <a:p>
            <a:pPr>
              <a:lnSpc>
                <a:spcPct val="100000"/>
              </a:lnSpc>
              <a:spcBef>
                <a:spcPts val="0"/>
              </a:spcBef>
              <a:buNone/>
            </a:pPr>
            <a:r>
              <a:rPr lang="en-US" sz="3000" b="1" dirty="0" smtClean="0">
                <a:solidFill>
                  <a:srgbClr val="002060"/>
                </a:solidFill>
              </a:rPr>
              <a:t>Secretary</a:t>
            </a:r>
            <a:endParaRPr lang="en-US" sz="3000" b="1" dirty="0">
              <a:solidFill>
                <a:srgbClr val="002060"/>
              </a:solidFill>
            </a:endParaRPr>
          </a:p>
          <a:p>
            <a:pPr>
              <a:lnSpc>
                <a:spcPct val="110000"/>
              </a:lnSpc>
              <a:spcAft>
                <a:spcPts val="1200"/>
              </a:spcAft>
              <a:buNone/>
            </a:pPr>
            <a:endParaRPr lang="en-US" sz="3000" b="1" dirty="0" smtClean="0">
              <a:solidFill>
                <a:srgbClr val="002060"/>
              </a:solidFill>
            </a:endParaRPr>
          </a:p>
          <a:p>
            <a:pPr>
              <a:lnSpc>
                <a:spcPct val="150000"/>
              </a:lnSpc>
              <a:spcAft>
                <a:spcPts val="1200"/>
              </a:spcAft>
              <a:buNone/>
            </a:pPr>
            <a:r>
              <a:rPr lang="en-US" sz="3000" b="1" dirty="0" smtClean="0">
                <a:solidFill>
                  <a:srgbClr val="002060"/>
                </a:solidFill>
              </a:rPr>
              <a:t>Richard G. Grace, P.E., P.L.S.</a:t>
            </a:r>
          </a:p>
          <a:p>
            <a:pPr>
              <a:lnSpc>
                <a:spcPct val="150000"/>
              </a:lnSpc>
              <a:spcAft>
                <a:spcPts val="1200"/>
              </a:spcAft>
              <a:buNone/>
            </a:pPr>
            <a:r>
              <a:rPr lang="en-US" sz="3000" b="1" dirty="0" smtClean="0">
                <a:solidFill>
                  <a:srgbClr val="002060"/>
                </a:solidFill>
              </a:rPr>
              <a:t>Randall D. Whorton, P.E. </a:t>
            </a:r>
          </a:p>
          <a:p>
            <a:pPr>
              <a:lnSpc>
                <a:spcPct val="150000"/>
              </a:lnSpc>
              <a:spcAft>
                <a:spcPts val="1200"/>
              </a:spcAft>
              <a:buNone/>
            </a:pPr>
            <a:r>
              <a:rPr lang="en-US" sz="3000" b="1" dirty="0">
                <a:solidFill>
                  <a:srgbClr val="002060"/>
                </a:solidFill>
              </a:rPr>
              <a:t>Marc S. Barter, P.E</a:t>
            </a:r>
            <a:r>
              <a:rPr lang="en-US" sz="3000" b="1" dirty="0" smtClean="0">
                <a:solidFill>
                  <a:srgbClr val="002060"/>
                </a:solidFill>
              </a:rPr>
              <a:t>.</a:t>
            </a:r>
          </a:p>
          <a:p>
            <a:pPr>
              <a:lnSpc>
                <a:spcPct val="150000"/>
              </a:lnSpc>
              <a:spcAft>
                <a:spcPts val="1200"/>
              </a:spcAft>
              <a:buNone/>
            </a:pPr>
            <a:r>
              <a:rPr lang="en-US" sz="3000" b="1" dirty="0" smtClean="0">
                <a:solidFill>
                  <a:srgbClr val="002060"/>
                </a:solidFill>
              </a:rPr>
              <a:t>Helen Adams-Morales, P.E.</a:t>
            </a:r>
            <a:endParaRPr lang="en-US" sz="3000" b="1" dirty="0">
              <a:solidFill>
                <a:srgbClr val="002060"/>
              </a:solidFill>
            </a:endParaRPr>
          </a:p>
          <a:p>
            <a:pPr>
              <a:lnSpc>
                <a:spcPct val="110000"/>
              </a:lnSpc>
              <a:spcAft>
                <a:spcPts val="1200"/>
              </a:spcAft>
              <a:buNone/>
            </a:pPr>
            <a:endParaRPr lang="en-US" sz="3000" b="1" dirty="0" smtClean="0">
              <a:solidFill>
                <a:srgbClr val="002060"/>
              </a:solidFill>
            </a:endParaRP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3639170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65968"/>
            <a:ext cx="10515600" cy="1325562"/>
          </a:xfrm>
        </p:spPr>
        <p:txBody>
          <a:bodyPr>
            <a:normAutofit/>
          </a:bodyPr>
          <a:lstStyle/>
          <a:p>
            <a:pPr algn="ctr"/>
            <a:r>
              <a:rPr lang="en-US" sz="4000" b="1" dirty="0" smtClean="0">
                <a:solidFill>
                  <a:srgbClr val="002060"/>
                </a:solidFill>
                <a:latin typeface="+mn-lt"/>
              </a:rPr>
              <a:t>     Presentation Overview</a:t>
            </a:r>
            <a:endParaRPr lang="en-US" sz="4000" b="1" dirty="0">
              <a:solidFill>
                <a:srgbClr val="002060"/>
              </a:solidFill>
              <a:latin typeface="+mn-lt"/>
            </a:endParaRPr>
          </a:p>
        </p:txBody>
      </p:sp>
      <p:sp>
        <p:nvSpPr>
          <p:cNvPr id="3" name="Content Placeholder 2"/>
          <p:cNvSpPr>
            <a:spLocks noGrp="1"/>
          </p:cNvSpPr>
          <p:nvPr>
            <p:ph idx="1"/>
          </p:nvPr>
        </p:nvSpPr>
        <p:spPr>
          <a:xfrm>
            <a:off x="1271012" y="1803748"/>
            <a:ext cx="10515600" cy="4351337"/>
          </a:xfrm>
        </p:spPr>
        <p:txBody>
          <a:bodyPr>
            <a:normAutofit fontScale="92500" lnSpcReduction="20000"/>
          </a:bodyPr>
          <a:lstStyle/>
          <a:p>
            <a:pPr algn="ctr">
              <a:buClr>
                <a:srgbClr val="C00000"/>
              </a:buClr>
              <a:buSzPct val="80000"/>
              <a:buFont typeface="Wingdings" pitchFamily="2" charset="2"/>
              <a:buChar char="v"/>
            </a:pPr>
            <a:r>
              <a:rPr lang="en-US" sz="3200" b="1" dirty="0" smtClean="0">
                <a:solidFill>
                  <a:srgbClr val="002060"/>
                </a:solidFill>
              </a:rPr>
              <a:t>Function of BELS</a:t>
            </a:r>
          </a:p>
          <a:p>
            <a:pPr marL="0" indent="0">
              <a:buClr>
                <a:srgbClr val="C00000"/>
              </a:buClr>
              <a:buSzPct val="80000"/>
              <a:buNone/>
            </a:pPr>
            <a:endParaRPr lang="en-US" sz="3200" b="1" dirty="0" smtClean="0">
              <a:solidFill>
                <a:srgbClr val="002060"/>
              </a:solidFill>
            </a:endParaRPr>
          </a:p>
          <a:p>
            <a:pPr algn="ctr">
              <a:buClr>
                <a:srgbClr val="C00000"/>
              </a:buClr>
              <a:buSzPct val="80000"/>
              <a:buFont typeface="Wingdings" pitchFamily="2" charset="2"/>
              <a:buChar char="v"/>
            </a:pPr>
            <a:r>
              <a:rPr lang="en-US" sz="3200" b="1" dirty="0" smtClean="0">
                <a:solidFill>
                  <a:srgbClr val="002060"/>
                </a:solidFill>
              </a:rPr>
              <a:t>The Investigative Process</a:t>
            </a:r>
          </a:p>
          <a:p>
            <a:pPr>
              <a:buClr>
                <a:srgbClr val="C00000"/>
              </a:buClr>
              <a:buSzPct val="80000"/>
              <a:buFont typeface="Wingdings" pitchFamily="2" charset="2"/>
              <a:buChar char="v"/>
            </a:pPr>
            <a:endParaRPr lang="en-US" sz="3200" b="1" dirty="0" smtClean="0">
              <a:solidFill>
                <a:srgbClr val="002060"/>
              </a:solidFill>
            </a:endParaRPr>
          </a:p>
          <a:p>
            <a:pPr algn="ctr">
              <a:buClr>
                <a:srgbClr val="C00000"/>
              </a:buClr>
              <a:buSzPct val="80000"/>
              <a:buFont typeface="Wingdings" pitchFamily="2" charset="2"/>
              <a:buChar char="v"/>
            </a:pPr>
            <a:r>
              <a:rPr lang="en-US" sz="3200" b="1" dirty="0" smtClean="0">
                <a:solidFill>
                  <a:srgbClr val="002060"/>
                </a:solidFill>
              </a:rPr>
              <a:t>Roddy Fitzgerald</a:t>
            </a:r>
          </a:p>
          <a:p>
            <a:pPr algn="ctr">
              <a:buClr>
                <a:srgbClr val="C00000"/>
              </a:buClr>
              <a:buSzPct val="80000"/>
              <a:buFont typeface="Wingdings" pitchFamily="2" charset="2"/>
              <a:buChar char="v"/>
            </a:pPr>
            <a:endParaRPr lang="en-US" sz="3200" b="1" dirty="0">
              <a:solidFill>
                <a:srgbClr val="002060"/>
              </a:solidFill>
            </a:endParaRPr>
          </a:p>
          <a:p>
            <a:pPr algn="ctr">
              <a:buClr>
                <a:srgbClr val="C00000"/>
              </a:buClr>
              <a:buSzPct val="80000"/>
              <a:buFont typeface="Wingdings" pitchFamily="2" charset="2"/>
              <a:buChar char="v"/>
            </a:pPr>
            <a:r>
              <a:rPr lang="en-US" sz="3200" b="1" dirty="0" smtClean="0">
                <a:solidFill>
                  <a:srgbClr val="002060"/>
                </a:solidFill>
              </a:rPr>
              <a:t>Law and Rule Change</a:t>
            </a:r>
          </a:p>
          <a:p>
            <a:pPr algn="ctr">
              <a:buClr>
                <a:srgbClr val="C00000"/>
              </a:buClr>
              <a:buSzPct val="80000"/>
              <a:buFont typeface="Wingdings" pitchFamily="2" charset="2"/>
              <a:buChar char="v"/>
            </a:pPr>
            <a:endParaRPr lang="en-US" sz="3200" b="1" dirty="0">
              <a:solidFill>
                <a:srgbClr val="002060"/>
              </a:solidFill>
            </a:endParaRPr>
          </a:p>
          <a:p>
            <a:pPr algn="ctr">
              <a:buClr>
                <a:srgbClr val="C00000"/>
              </a:buClr>
              <a:buSzPct val="80000"/>
              <a:buFont typeface="Wingdings" pitchFamily="2" charset="2"/>
              <a:buChar char="v"/>
            </a:pPr>
            <a:r>
              <a:rPr lang="en-US" sz="3200" b="1" smtClean="0">
                <a:solidFill>
                  <a:srgbClr val="002060"/>
                </a:solidFill>
              </a:rPr>
              <a:t>Questions</a:t>
            </a:r>
            <a:endParaRPr lang="en-US" sz="3200" b="1" dirty="0" smtClean="0">
              <a:solidFill>
                <a:srgbClr val="002060"/>
              </a:solidFill>
            </a:endParaRPr>
          </a:p>
          <a:p>
            <a:endParaRPr lang="en-US" dirty="0"/>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65968"/>
            <a:ext cx="10515600" cy="1325562"/>
          </a:xfrm>
        </p:spPr>
        <p:txBody>
          <a:bodyPr>
            <a:normAutofit/>
          </a:bodyPr>
          <a:lstStyle/>
          <a:p>
            <a:pPr algn="ctr"/>
            <a:r>
              <a:rPr lang="en-US" sz="4000" b="1" dirty="0" smtClean="0">
                <a:solidFill>
                  <a:srgbClr val="002060"/>
                </a:solidFill>
                <a:latin typeface="+mn-lt"/>
              </a:rPr>
              <a:t>BELS Function</a:t>
            </a:r>
            <a:endParaRPr lang="en-US" sz="4000" b="1" dirty="0">
              <a:solidFill>
                <a:srgbClr val="002060"/>
              </a:solidFill>
              <a:latin typeface="+mn-lt"/>
            </a:endParaRPr>
          </a:p>
        </p:txBody>
      </p:sp>
      <p:sp>
        <p:nvSpPr>
          <p:cNvPr id="3" name="Content Placeholder 2"/>
          <p:cNvSpPr>
            <a:spLocks noGrp="1"/>
          </p:cNvSpPr>
          <p:nvPr>
            <p:ph idx="1"/>
          </p:nvPr>
        </p:nvSpPr>
        <p:spPr>
          <a:xfrm>
            <a:off x="1271012" y="1803748"/>
            <a:ext cx="10515600" cy="4351337"/>
          </a:xfrm>
        </p:spPr>
        <p:txBody>
          <a:bodyPr>
            <a:normAutofit/>
          </a:bodyPr>
          <a:lstStyle/>
          <a:p>
            <a:pPr algn="ctr">
              <a:buClr>
                <a:srgbClr val="C00000"/>
              </a:buClr>
              <a:buSzPct val="80000"/>
              <a:buFont typeface="Wingdings" pitchFamily="2" charset="2"/>
              <a:buChar char="v"/>
            </a:pPr>
            <a:endParaRPr lang="en-US" sz="3200" b="1" dirty="0" smtClean="0">
              <a:solidFill>
                <a:srgbClr val="002060"/>
              </a:solidFill>
            </a:endParaRPr>
          </a:p>
          <a:p>
            <a:pPr algn="ctr">
              <a:buClr>
                <a:srgbClr val="C00000"/>
              </a:buClr>
              <a:buSzPct val="80000"/>
              <a:buFont typeface="Wingdings" pitchFamily="2" charset="2"/>
              <a:buChar char="v"/>
            </a:pPr>
            <a:r>
              <a:rPr lang="en-US" sz="3200" b="1" dirty="0" smtClean="0">
                <a:solidFill>
                  <a:srgbClr val="002060"/>
                </a:solidFill>
              </a:rPr>
              <a:t>Tasked with protecting the public through the licensing of Professional Engineers and Land Surveyors </a:t>
            </a:r>
          </a:p>
          <a:p>
            <a:pPr algn="ctr">
              <a:buClr>
                <a:srgbClr val="C00000"/>
              </a:buClr>
              <a:buSzPct val="80000"/>
              <a:buFont typeface="Wingdings" pitchFamily="2" charset="2"/>
              <a:buChar char="v"/>
            </a:pPr>
            <a:endParaRPr lang="en-US" sz="3200" b="1" dirty="0">
              <a:solidFill>
                <a:srgbClr val="002060"/>
              </a:solidFill>
            </a:endParaRPr>
          </a:p>
          <a:p>
            <a:pPr algn="ctr">
              <a:buClr>
                <a:srgbClr val="C00000"/>
              </a:buClr>
              <a:buSzPct val="80000"/>
              <a:buFont typeface="Wingdings" pitchFamily="2" charset="2"/>
              <a:buChar char="v"/>
            </a:pPr>
            <a:r>
              <a:rPr lang="en-US" sz="3200" b="1" dirty="0" smtClean="0">
                <a:solidFill>
                  <a:srgbClr val="002060"/>
                </a:solidFill>
              </a:rPr>
              <a:t>Currently have more than 18,000 individual PE &amp; PLS licensees as we approach the renewal period </a:t>
            </a:r>
            <a:endParaRPr lang="en-US" dirty="0"/>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182773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551" y="971271"/>
            <a:ext cx="10515600" cy="2503450"/>
          </a:xfrm>
        </p:spPr>
        <p:txBody>
          <a:bodyPr>
            <a:normAutofit/>
          </a:bodyPr>
          <a:lstStyle/>
          <a:p>
            <a:pPr algn="ctr"/>
            <a:r>
              <a:rPr lang="en-US" sz="7200" b="1" dirty="0" smtClean="0">
                <a:solidFill>
                  <a:srgbClr val="002060"/>
                </a:solidFill>
                <a:latin typeface="+mn-lt"/>
              </a:rPr>
              <a:t>In the Beginning</a:t>
            </a:r>
            <a:endParaRPr lang="en-US" sz="7200" b="1" dirty="0">
              <a:solidFill>
                <a:srgbClr val="002060"/>
              </a:solidFill>
              <a:latin typeface="+mn-lt"/>
            </a:endParaRPr>
          </a:p>
        </p:txBody>
      </p:sp>
      <p:sp>
        <p:nvSpPr>
          <p:cNvPr id="3" name="Content Placeholder 2"/>
          <p:cNvSpPr>
            <a:spLocks noGrp="1"/>
          </p:cNvSpPr>
          <p:nvPr>
            <p:ph idx="1"/>
          </p:nvPr>
        </p:nvSpPr>
        <p:spPr>
          <a:xfrm>
            <a:off x="469726" y="3071838"/>
            <a:ext cx="10515600" cy="1279445"/>
          </a:xfrm>
        </p:spPr>
        <p:txBody>
          <a:bodyPr>
            <a:normAutofit/>
          </a:bodyPr>
          <a:lstStyle/>
          <a:p>
            <a:pPr marL="0" indent="0" algn="ctr">
              <a:buNone/>
            </a:pPr>
            <a:r>
              <a:rPr lang="en-US" sz="3600" b="1" dirty="0" smtClean="0">
                <a:solidFill>
                  <a:srgbClr val="002060"/>
                </a:solidFill>
              </a:rPr>
              <a:t>Created in 1935 by legislative action and comprised of five members from throughout the state.</a:t>
            </a:r>
            <a:endParaRPr lang="en-US" sz="3600" dirty="0"/>
          </a:p>
        </p:txBody>
      </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520259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551" y="971271"/>
            <a:ext cx="10515600" cy="2503450"/>
          </a:xfrm>
        </p:spPr>
        <p:txBody>
          <a:bodyPr>
            <a:normAutofit/>
          </a:bodyPr>
          <a:lstStyle/>
          <a:p>
            <a:pPr algn="ctr"/>
            <a:r>
              <a:rPr lang="en-US" sz="7200" b="1" dirty="0" smtClean="0">
                <a:solidFill>
                  <a:srgbClr val="002060"/>
                </a:solidFill>
                <a:latin typeface="+mn-lt"/>
              </a:rPr>
              <a:t>BELS Mission</a:t>
            </a:r>
            <a:endParaRPr lang="en-US" sz="7200" b="1" dirty="0">
              <a:solidFill>
                <a:srgbClr val="002060"/>
              </a:solidFill>
              <a:latin typeface="+mn-lt"/>
            </a:endParaRPr>
          </a:p>
        </p:txBody>
      </p:sp>
      <p:sp>
        <p:nvSpPr>
          <p:cNvPr id="3" name="Content Placeholder 2"/>
          <p:cNvSpPr>
            <a:spLocks noGrp="1"/>
          </p:cNvSpPr>
          <p:nvPr>
            <p:ph idx="1"/>
          </p:nvPr>
        </p:nvSpPr>
        <p:spPr>
          <a:xfrm>
            <a:off x="469726" y="3071838"/>
            <a:ext cx="10515600" cy="1630791"/>
          </a:xfrm>
        </p:spPr>
        <p:txBody>
          <a:bodyPr>
            <a:normAutofit/>
          </a:bodyPr>
          <a:lstStyle/>
          <a:p>
            <a:pPr marL="0" indent="0" algn="ctr">
              <a:buNone/>
            </a:pPr>
            <a:r>
              <a:rPr lang="en-US" sz="3600" b="1" dirty="0" smtClean="0">
                <a:solidFill>
                  <a:srgbClr val="002060"/>
                </a:solidFill>
              </a:rPr>
              <a:t>“…to protect the public by helping to safeguard life, health and property, and to promote the public welfare…”</a:t>
            </a:r>
            <a:endParaRPr lang="en-US" sz="3600" dirty="0"/>
          </a:p>
        </p:txBody>
      </p:sp>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457548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40916"/>
            <a:ext cx="10515600" cy="1325562"/>
          </a:xfrm>
        </p:spPr>
        <p:txBody>
          <a:bodyPr>
            <a:normAutofit/>
          </a:bodyPr>
          <a:lstStyle/>
          <a:p>
            <a:r>
              <a:rPr lang="en-US" sz="4000" b="1" dirty="0" smtClean="0">
                <a:solidFill>
                  <a:srgbClr val="002060"/>
                </a:solidFill>
                <a:latin typeface="+mn-lt"/>
              </a:rPr>
              <a:t>     New Board Member: Helen Adams-Morales</a:t>
            </a:r>
            <a:endParaRPr lang="en-US" sz="4000" b="1" dirty="0">
              <a:solidFill>
                <a:srgbClr val="002060"/>
              </a:solidFill>
              <a:latin typeface="+mn-lt"/>
            </a:endParaRPr>
          </a:p>
        </p:txBody>
      </p:sp>
      <p:sp>
        <p:nvSpPr>
          <p:cNvPr id="3" name="Content Placeholder 2"/>
          <p:cNvSpPr>
            <a:spLocks noGrp="1"/>
          </p:cNvSpPr>
          <p:nvPr>
            <p:ph idx="1"/>
          </p:nvPr>
        </p:nvSpPr>
        <p:spPr>
          <a:xfrm>
            <a:off x="1285170" y="1703540"/>
            <a:ext cx="10058400" cy="5467611"/>
          </a:xfrm>
        </p:spPr>
        <p:txBody>
          <a:bodyPr>
            <a:normAutofit/>
          </a:bodyPr>
          <a:lstStyle/>
          <a:p>
            <a:pPr>
              <a:lnSpc>
                <a:spcPct val="100000"/>
              </a:lnSpc>
              <a:buClr>
                <a:srgbClr val="C00000"/>
              </a:buClr>
              <a:buSzPct val="80000"/>
              <a:buFont typeface="Wingdings" pitchFamily="2" charset="2"/>
              <a:buChar char="v"/>
            </a:pPr>
            <a:r>
              <a:rPr lang="en-US" sz="3200" b="1" dirty="0" smtClean="0">
                <a:solidFill>
                  <a:srgbClr val="002060"/>
                </a:solidFill>
              </a:rPr>
              <a:t>Appointed end of July by Gov. Ivey</a:t>
            </a:r>
          </a:p>
          <a:p>
            <a:pPr lvl="1">
              <a:lnSpc>
                <a:spcPct val="100000"/>
              </a:lnSpc>
              <a:buClr>
                <a:srgbClr val="C00000"/>
              </a:buClr>
              <a:buSzPct val="80000"/>
              <a:buFont typeface="Wingdings" pitchFamily="2" charset="2"/>
              <a:buChar char="v"/>
            </a:pPr>
            <a:r>
              <a:rPr lang="en-US" b="1" dirty="0" smtClean="0">
                <a:solidFill>
                  <a:srgbClr val="002060"/>
                </a:solidFill>
              </a:rPr>
              <a:t>Replaced Charles Willis</a:t>
            </a:r>
          </a:p>
          <a:p>
            <a:pPr lvl="1">
              <a:lnSpc>
                <a:spcPct val="100000"/>
              </a:lnSpc>
              <a:buClr>
                <a:srgbClr val="C00000"/>
              </a:buClr>
              <a:buSzPct val="80000"/>
              <a:buFont typeface="Wingdings" pitchFamily="2" charset="2"/>
              <a:buChar char="v"/>
            </a:pPr>
            <a:r>
              <a:rPr lang="en-US" b="1" dirty="0" smtClean="0">
                <a:solidFill>
                  <a:srgbClr val="002060"/>
                </a:solidFill>
              </a:rPr>
              <a:t>Retired after lengthy career with Thompson Engineering</a:t>
            </a:r>
          </a:p>
          <a:p>
            <a:pPr lvl="1">
              <a:lnSpc>
                <a:spcPct val="100000"/>
              </a:lnSpc>
              <a:buClr>
                <a:srgbClr val="C00000"/>
              </a:buClr>
              <a:buSzPct val="80000"/>
              <a:buFont typeface="Wingdings" pitchFamily="2" charset="2"/>
              <a:buChar char="v"/>
            </a:pPr>
            <a:r>
              <a:rPr lang="en-US" sz="2400" b="1" dirty="0" err="1" smtClean="0">
                <a:solidFill>
                  <a:srgbClr val="002060"/>
                </a:solidFill>
              </a:rPr>
              <a:t>Opp</a:t>
            </a:r>
            <a:r>
              <a:rPr lang="en-US" sz="2400" b="1" dirty="0" smtClean="0">
                <a:solidFill>
                  <a:srgbClr val="002060"/>
                </a:solidFill>
              </a:rPr>
              <a:t> High / Auburn University graduate</a:t>
            </a:r>
          </a:p>
          <a:p>
            <a:pPr lvl="1">
              <a:lnSpc>
                <a:spcPct val="100000"/>
              </a:lnSpc>
              <a:buClr>
                <a:srgbClr val="C00000"/>
              </a:buClr>
              <a:buSzPct val="80000"/>
              <a:buFont typeface="Wingdings" pitchFamily="2" charset="2"/>
              <a:buChar char="v"/>
            </a:pPr>
            <a:r>
              <a:rPr lang="en-US" sz="2400" b="1" dirty="0" smtClean="0">
                <a:solidFill>
                  <a:srgbClr val="002060"/>
                </a:solidFill>
              </a:rPr>
              <a:t> Actively licensed in multiple states</a:t>
            </a:r>
            <a:endParaRPr lang="en-US" b="1" dirty="0">
              <a:solidFill>
                <a:srgbClr val="002060"/>
              </a:solidFill>
            </a:endParaRPr>
          </a:p>
          <a:p>
            <a:pPr lvl="1">
              <a:lnSpc>
                <a:spcPct val="100000"/>
              </a:lnSpc>
              <a:buClr>
                <a:srgbClr val="C00000"/>
              </a:buClr>
              <a:buSzPct val="80000"/>
              <a:buFont typeface="Wingdings" pitchFamily="2" charset="2"/>
              <a:buChar char="v"/>
            </a:pPr>
            <a:r>
              <a:rPr lang="en-US" sz="2400" b="1" dirty="0" smtClean="0">
                <a:solidFill>
                  <a:srgbClr val="002060"/>
                </a:solidFill>
              </a:rPr>
              <a:t> Multiple awards and honors. </a:t>
            </a: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374876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440916"/>
            <a:ext cx="10515600" cy="1325562"/>
          </a:xfrm>
        </p:spPr>
        <p:txBody>
          <a:bodyPr>
            <a:normAutofit/>
          </a:bodyPr>
          <a:lstStyle/>
          <a:p>
            <a:r>
              <a:rPr lang="en-US" sz="4000" b="1" dirty="0" smtClean="0">
                <a:solidFill>
                  <a:srgbClr val="002060"/>
                </a:solidFill>
                <a:latin typeface="+mn-lt"/>
              </a:rPr>
              <a:t>     New Director: Rick Huett</a:t>
            </a:r>
            <a:endParaRPr lang="en-US" sz="4000" b="1" dirty="0">
              <a:solidFill>
                <a:srgbClr val="002060"/>
              </a:solidFill>
              <a:latin typeface="+mn-lt"/>
            </a:endParaRPr>
          </a:p>
        </p:txBody>
      </p:sp>
      <p:sp>
        <p:nvSpPr>
          <p:cNvPr id="3" name="Content Placeholder 2"/>
          <p:cNvSpPr>
            <a:spLocks noGrp="1"/>
          </p:cNvSpPr>
          <p:nvPr>
            <p:ph idx="1"/>
          </p:nvPr>
        </p:nvSpPr>
        <p:spPr>
          <a:xfrm>
            <a:off x="1285170" y="1703540"/>
            <a:ext cx="10058400" cy="5467611"/>
          </a:xfrm>
        </p:spPr>
        <p:txBody>
          <a:bodyPr>
            <a:normAutofit/>
          </a:bodyPr>
          <a:lstStyle/>
          <a:p>
            <a:pPr>
              <a:lnSpc>
                <a:spcPct val="100000"/>
              </a:lnSpc>
              <a:buClr>
                <a:srgbClr val="C00000"/>
              </a:buClr>
              <a:buSzPct val="80000"/>
              <a:buFont typeface="Wingdings" pitchFamily="2" charset="2"/>
              <a:buChar char="v"/>
            </a:pPr>
            <a:r>
              <a:rPr lang="en-US" sz="3200" b="1" dirty="0" smtClean="0">
                <a:solidFill>
                  <a:srgbClr val="002060"/>
                </a:solidFill>
              </a:rPr>
              <a:t>Replaced Regina Dinger</a:t>
            </a:r>
          </a:p>
          <a:p>
            <a:pPr lvl="1">
              <a:lnSpc>
                <a:spcPct val="100000"/>
              </a:lnSpc>
              <a:buClr>
                <a:srgbClr val="C00000"/>
              </a:buClr>
              <a:buSzPct val="80000"/>
              <a:buFont typeface="Wingdings" pitchFamily="2" charset="2"/>
              <a:buChar char="v"/>
            </a:pPr>
            <a:r>
              <a:rPr lang="en-US" b="1" dirty="0" smtClean="0">
                <a:solidFill>
                  <a:srgbClr val="002060"/>
                </a:solidFill>
              </a:rPr>
              <a:t> Officially appointed June 21</a:t>
            </a:r>
          </a:p>
          <a:p>
            <a:pPr lvl="1">
              <a:lnSpc>
                <a:spcPct val="100000"/>
              </a:lnSpc>
              <a:buClr>
                <a:srgbClr val="C00000"/>
              </a:buClr>
              <a:buSzPct val="80000"/>
              <a:buFont typeface="Wingdings" pitchFamily="2" charset="2"/>
              <a:buChar char="v"/>
            </a:pPr>
            <a:r>
              <a:rPr lang="en-US" b="1" dirty="0" smtClean="0">
                <a:solidFill>
                  <a:srgbClr val="002060"/>
                </a:solidFill>
              </a:rPr>
              <a:t> Spent 15 years as the Assistant Executive Director / Investigator</a:t>
            </a:r>
          </a:p>
          <a:p>
            <a:pPr lvl="1">
              <a:lnSpc>
                <a:spcPct val="100000"/>
              </a:lnSpc>
              <a:buClr>
                <a:srgbClr val="C00000"/>
              </a:buClr>
              <a:buSzPct val="80000"/>
              <a:buFont typeface="Wingdings" pitchFamily="2" charset="2"/>
              <a:buChar char="v"/>
            </a:pPr>
            <a:r>
              <a:rPr lang="en-US" sz="2400" b="1" dirty="0" smtClean="0">
                <a:solidFill>
                  <a:srgbClr val="002060"/>
                </a:solidFill>
              </a:rPr>
              <a:t> Served two months before official appointment</a:t>
            </a:r>
          </a:p>
          <a:p>
            <a:pPr lvl="1">
              <a:lnSpc>
                <a:spcPct val="100000"/>
              </a:lnSpc>
              <a:buClr>
                <a:srgbClr val="C00000"/>
              </a:buClr>
              <a:buSzPct val="80000"/>
              <a:buFont typeface="Wingdings" pitchFamily="2" charset="2"/>
              <a:buChar char="v"/>
            </a:pPr>
            <a:r>
              <a:rPr lang="en-US" sz="2400" b="1" dirty="0" smtClean="0">
                <a:solidFill>
                  <a:srgbClr val="002060"/>
                </a:solidFill>
              </a:rPr>
              <a:t> Actively serves on NCEES Law Enforcement Committee since 2003</a:t>
            </a:r>
            <a:endParaRPr lang="en-US" b="1" dirty="0">
              <a:solidFill>
                <a:srgbClr val="002060"/>
              </a:solidFill>
            </a:endParaRPr>
          </a:p>
          <a:p>
            <a:pPr lvl="1">
              <a:lnSpc>
                <a:spcPct val="100000"/>
              </a:lnSpc>
              <a:buClr>
                <a:srgbClr val="C00000"/>
              </a:buClr>
              <a:buSzPct val="80000"/>
              <a:buFont typeface="Wingdings" pitchFamily="2" charset="2"/>
              <a:buChar char="v"/>
            </a:pPr>
            <a:r>
              <a:rPr lang="en-US" b="1" dirty="0">
                <a:solidFill>
                  <a:srgbClr val="002060"/>
                </a:solidFill>
              </a:rPr>
              <a:t> </a:t>
            </a:r>
            <a:r>
              <a:rPr lang="en-US" b="1" dirty="0" smtClean="0">
                <a:solidFill>
                  <a:srgbClr val="002060"/>
                </a:solidFill>
              </a:rPr>
              <a:t>Veteran of the USAF and the Montgomery Police Department</a:t>
            </a:r>
            <a:endParaRPr lang="en-US" sz="2400" b="1" dirty="0" smtClean="0">
              <a:solidFill>
                <a:srgbClr val="002060"/>
              </a:solidFill>
            </a:endParaRPr>
          </a:p>
        </p:txBody>
      </p:sp>
      <p:pic>
        <p:nvPicPr>
          <p:cNvPr id="7" name="Picture 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985326" y="6062972"/>
            <a:ext cx="1206674" cy="795028"/>
          </a:xfrm>
          <a:prstGeom prst="rect">
            <a:avLst/>
          </a:prstGeom>
          <a:solidFill>
            <a:schemeClr val="accent4">
              <a:lumMod val="40000"/>
              <a:lumOff val="60000"/>
            </a:schemeClr>
          </a:solidFill>
        </p:spPr>
      </p:pic>
    </p:spTree>
    <p:extLst>
      <p:ext uri="{BB962C8B-B14F-4D97-AF65-F5344CB8AC3E}">
        <p14:creationId xmlns:p14="http://schemas.microsoft.com/office/powerpoint/2010/main" val="1999561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2334</TotalTime>
  <Words>2006</Words>
  <Application>Microsoft Office PowerPoint</Application>
  <PresentationFormat>Widescreen</PresentationFormat>
  <Paragraphs>200</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Calibri Light</vt:lpstr>
      <vt:lpstr>Wingdings</vt:lpstr>
      <vt:lpstr>Wingdings 2</vt:lpstr>
      <vt:lpstr>HDOfficeLightV0</vt:lpstr>
      <vt:lpstr>Alabama Board of Licensure for PE and LS</vt:lpstr>
      <vt:lpstr> Griffin Pritchard – Public Information Specialist </vt:lpstr>
      <vt:lpstr> Alabama PE and LS Licensing Board Members </vt:lpstr>
      <vt:lpstr>     Presentation Overview</vt:lpstr>
      <vt:lpstr>BELS Function</vt:lpstr>
      <vt:lpstr>In the Beginning</vt:lpstr>
      <vt:lpstr>BELS Mission</vt:lpstr>
      <vt:lpstr>     New Board Member: Helen Adams-Morales</vt:lpstr>
      <vt:lpstr>     New Director: Rick Huett</vt:lpstr>
      <vt:lpstr>The Investigative Process</vt:lpstr>
      <vt:lpstr>Commodore Steel / Roddy Fitzgerald</vt:lpstr>
      <vt:lpstr>Commodore Steel / Roddy Fitzgerald</vt:lpstr>
      <vt:lpstr>Commodore Steel / Roddy Fitzgerald</vt:lpstr>
      <vt:lpstr>Commodore Steel / Roddy Fitzgerald</vt:lpstr>
      <vt:lpstr>Renewal Information</vt:lpstr>
      <vt:lpstr>Contact Information</vt:lpstr>
      <vt:lpstr>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Alabama Board of Licensure for PE and PLS</dc:title>
  <dc:creator>Dinger, Regina</dc:creator>
  <cp:lastModifiedBy>Pritchard, Griffin</cp:lastModifiedBy>
  <cp:revision>164</cp:revision>
  <dcterms:created xsi:type="dcterms:W3CDTF">2015-05-29T00:22:17Z</dcterms:created>
  <dcterms:modified xsi:type="dcterms:W3CDTF">2017-08-11T20:35:23Z</dcterms:modified>
</cp:coreProperties>
</file>