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6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1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3210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52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4962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98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21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520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0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74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43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7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38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2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8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6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FE67D-01DA-4CCC-A3DA-98E2AD3AB458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40FCD58-BF16-4AAD-A519-7C1CE17AF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8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Tax Exemption Reform Act of 2017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2017 United Way Legislation</a:t>
            </a:r>
          </a:p>
          <a:p>
            <a:r>
              <a:rPr lang="en-US" dirty="0" smtClean="0"/>
              <a:t>Act No. 2017-149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232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United Appeal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 to the enactment of this legislation, </a:t>
            </a:r>
            <a:r>
              <a:rPr lang="en-US" dirty="0" smtClean="0"/>
              <a:t>Alabama law </a:t>
            </a:r>
            <a:r>
              <a:rPr lang="en-US" dirty="0" smtClean="0"/>
              <a:t>did not define</a:t>
            </a:r>
          </a:p>
          <a:p>
            <a:pPr lvl="1"/>
            <a:r>
              <a:rPr lang="en-US" dirty="0" smtClean="0"/>
              <a:t>Act -261     </a:t>
            </a:r>
            <a:r>
              <a:rPr lang="en-US" dirty="0"/>
              <a:t>Community Chest, All and United Appeal Funds and all charitable, civic, and eleemosynary organizations and institutions for whom they solicit funds September 7, 1966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purposes of Section 40-9-12, the Act defines the terms united appeal fund and supported charities. </a:t>
            </a:r>
            <a:endParaRPr lang="en-US" dirty="0" smtClean="0"/>
          </a:p>
          <a:p>
            <a:r>
              <a:rPr lang="en-US" dirty="0" smtClean="0"/>
              <a:t>Bottom Line:</a:t>
            </a:r>
          </a:p>
          <a:p>
            <a:pPr lvl="1"/>
            <a:r>
              <a:rPr lang="en-US" dirty="0"/>
              <a:t>There will be no new united appeal funds </a:t>
            </a:r>
            <a:r>
              <a:rPr lang="en-US" dirty="0" smtClean="0"/>
              <a:t>(UAF) approved </a:t>
            </a:r>
            <a:r>
              <a:rPr lang="en-US" dirty="0"/>
              <a:t>for a Certificate of  Exemption after July 1, 2017</a:t>
            </a:r>
          </a:p>
          <a:p>
            <a:pPr lvl="1"/>
            <a:r>
              <a:rPr lang="en-US" dirty="0" smtClean="0"/>
              <a:t>To grandfather, UAF and </a:t>
            </a:r>
            <a:r>
              <a:rPr lang="en-US" dirty="0" smtClean="0"/>
              <a:t>supported </a:t>
            </a:r>
            <a:r>
              <a:rPr lang="en-US" dirty="0" smtClean="0"/>
              <a:t>charities must have been in compliance as of July 1, 2017 and/or the date of renewal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408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A qualifying </a:t>
            </a:r>
            <a:r>
              <a:rPr lang="en-US" dirty="0" smtClean="0"/>
              <a:t>UAF, </a:t>
            </a:r>
            <a:r>
              <a:rPr lang="en-US" dirty="0"/>
              <a:t>as defined in Section 40-9-12(d), is any non- profit entity that demonstrates to the reasonable satisfaction of the Department of Revenue that it has all of the following characteristics: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lvl="1"/>
            <a:r>
              <a:rPr lang="en-US" dirty="0" smtClean="0"/>
              <a:t>Is an Alabama nonprofit corporation, or another type of legal entity, whether formed in Alabama or in another jurisdiction, which is required by its principal governing documents to be operated as a charity.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dirty="0"/>
              <a:t>Is one of a class, donations to which are deductible for federal and Alabama income tax purposes under Section 170(c) of the Internal Revenue Code.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dirty="0"/>
              <a:t>Has as its principal purpose, as stated by its principal governing documents, the raising of funds or the aggregation or consolidation of fund-raising efforts, to support other charities which are not themselves united appeal funds, known as supported charities.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28396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</a:t>
            </a:r>
            <a:r>
              <a:rPr lang="en-US" dirty="0" smtClean="0"/>
              <a:t>UAF has </a:t>
            </a:r>
            <a:r>
              <a:rPr lang="en-US" dirty="0"/>
              <a:t>been issued a Certificate of Exemption from Alabama sales, use and lodging tax prior to July 1, 2017 and has continually maintained the Certificate of Exemption as required by Section 40-9-60.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With respect to the distribution of funds raised by the </a:t>
            </a:r>
            <a:r>
              <a:rPr lang="en-US" dirty="0" smtClean="0"/>
              <a:t>UAF</a:t>
            </a:r>
            <a:r>
              <a:rPr lang="en-US" b="1" dirty="0" smtClean="0"/>
              <a:t>, </a:t>
            </a:r>
            <a:r>
              <a:rPr lang="en-US" b="1" dirty="0"/>
              <a:t>the entity’s principal governing documents must require that no supported charity, as defined in this subsection, will receive de </a:t>
            </a:r>
            <a:r>
              <a:rPr lang="en-US" b="1" dirty="0" err="1"/>
              <a:t>minimus</a:t>
            </a:r>
            <a:r>
              <a:rPr lang="en-US" b="1" dirty="0"/>
              <a:t> support. </a:t>
            </a:r>
            <a:r>
              <a:rPr lang="en-US" dirty="0"/>
              <a:t>(Section 40-9-12(c)(2a-e))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70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Qualifies as a Supported Charity?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supported charity is any charitable, civic or eleemosynary institution for which a united appeal fund solicits funds. (Section 40-9-12(c)(1)).</a:t>
            </a:r>
          </a:p>
          <a:p>
            <a:pPr lvl="1"/>
            <a:r>
              <a:rPr lang="en-US" dirty="0"/>
              <a:t>Each supported charity must be separately identified by name in the principal governing documents of the </a:t>
            </a:r>
            <a:r>
              <a:rPr lang="en-US" dirty="0" smtClean="0"/>
              <a:t>UAF entity</a:t>
            </a:r>
            <a:r>
              <a:rPr lang="en-US" dirty="0"/>
              <a:t>.  </a:t>
            </a:r>
            <a:endParaRPr lang="en-US" dirty="0" smtClean="0"/>
          </a:p>
          <a:p>
            <a:pPr lvl="1"/>
            <a:r>
              <a:rPr lang="en-US" dirty="0" smtClean="0"/>
              <a:t>Each supported charity must agree, </a:t>
            </a:r>
            <a:r>
              <a:rPr lang="en-US" b="1" dirty="0" smtClean="0"/>
              <a:t>in its own principal governing documents</a:t>
            </a:r>
            <a:r>
              <a:rPr lang="en-US" dirty="0" smtClean="0"/>
              <a:t>, to become or remain a member of the UAF that funded the supported charity. (Section 40-9-12(d)(1)).</a:t>
            </a:r>
          </a:p>
          <a:p>
            <a:pPr lvl="1"/>
            <a:r>
              <a:rPr lang="en-US" u="sng" dirty="0" smtClean="0"/>
              <a:t>New </a:t>
            </a:r>
            <a:r>
              <a:rPr lang="en-US" u="sng" dirty="0"/>
              <a:t>supported charities </a:t>
            </a:r>
            <a:r>
              <a:rPr lang="en-US" dirty="0"/>
              <a:t>will </a:t>
            </a:r>
            <a:r>
              <a:rPr lang="en-US" dirty="0" smtClean="0"/>
              <a:t>be allowed </a:t>
            </a:r>
            <a:r>
              <a:rPr lang="en-US" dirty="0"/>
              <a:t>to apply for a Certificate of Exemption with required documents.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521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Effective July 1, 2017, </a:t>
            </a:r>
            <a:r>
              <a:rPr lang="en-US" b="1" u="sng" dirty="0"/>
              <a:t>all </a:t>
            </a:r>
            <a:r>
              <a:rPr lang="en-US" b="1" u="sng" dirty="0" smtClean="0"/>
              <a:t>UAF’s and </a:t>
            </a:r>
            <a:r>
              <a:rPr lang="en-US" b="1" u="sng" dirty="0"/>
              <a:t>supported charities </a:t>
            </a:r>
            <a:r>
              <a:rPr lang="en-US" dirty="0"/>
              <a:t>will be required to attach their respective governing documents to requests for a Certificate of Exemption  </a:t>
            </a:r>
            <a:r>
              <a:rPr lang="en-US" dirty="0" smtClean="0"/>
              <a:t>renewal.</a:t>
            </a:r>
          </a:p>
          <a:p>
            <a:endParaRPr lang="en-US" dirty="0"/>
          </a:p>
          <a:p>
            <a:r>
              <a:rPr lang="en-US" dirty="0"/>
              <a:t>The term </a:t>
            </a:r>
            <a:r>
              <a:rPr lang="en-US" b="1" u="sng" dirty="0"/>
              <a:t>“governing documents”</a:t>
            </a:r>
            <a:r>
              <a:rPr lang="en-US" dirty="0"/>
              <a:t> as used in this rule shall mean </a:t>
            </a:r>
            <a:r>
              <a:rPr lang="en-US" dirty="0" smtClean="0"/>
              <a:t>the </a:t>
            </a:r>
            <a:r>
              <a:rPr lang="en-US" dirty="0"/>
              <a:t>incorporation documents, by-laws, or other documents adopted by the </a:t>
            </a:r>
            <a:r>
              <a:rPr lang="en-US" dirty="0" smtClean="0"/>
              <a:t>UAF or </a:t>
            </a:r>
            <a:r>
              <a:rPr lang="en-US" dirty="0"/>
              <a:t>supported charity which govern the activities of the fund or the supported charity.</a:t>
            </a:r>
          </a:p>
        </p:txBody>
      </p:sp>
    </p:spTree>
    <p:extLst>
      <p:ext uri="{BB962C8B-B14F-4D97-AF65-F5344CB8AC3E}">
        <p14:creationId xmlns:p14="http://schemas.microsoft.com/office/powerpoint/2010/main" val="389784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a Current United Appeal Fund Lose their Tax Exempt Status?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a </a:t>
            </a:r>
            <a:r>
              <a:rPr lang="en-US" dirty="0" smtClean="0"/>
              <a:t>UAF or </a:t>
            </a:r>
            <a:r>
              <a:rPr lang="en-US" dirty="0"/>
              <a:t>supported charity allows their Certificate of Exemption to expire, </a:t>
            </a:r>
            <a:r>
              <a:rPr lang="en-US" b="1" dirty="0"/>
              <a:t>it will not be renewed and the united appeal fund or supported charity loses the exemption</a:t>
            </a:r>
            <a:r>
              <a:rPr lang="en-US" b="1" dirty="0" smtClean="0"/>
              <a:t>.</a:t>
            </a:r>
          </a:p>
          <a:p>
            <a:pPr lvl="0"/>
            <a:r>
              <a:rPr lang="en-US" b="1" dirty="0" smtClean="0"/>
              <a:t>If a UAF loses their tax exempt status, the supported charities are no longer exempt unless they are supported by a UAF in good standing as of July 1, 2017.</a:t>
            </a:r>
            <a:endParaRPr lang="en-US" b="1" dirty="0"/>
          </a:p>
          <a:p>
            <a:r>
              <a:rPr lang="en-US" dirty="0" smtClean="0"/>
              <a:t>If a UAF fails to provide documentation on </a:t>
            </a:r>
            <a:r>
              <a:rPr lang="en-US" dirty="0" smtClean="0"/>
              <a:t>an annual </a:t>
            </a:r>
            <a:r>
              <a:rPr lang="en-US" dirty="0" smtClean="0"/>
              <a:t>basis that they are in compliance with all currently enacted rules </a:t>
            </a:r>
            <a:r>
              <a:rPr lang="en-US" dirty="0" smtClean="0"/>
              <a:t>as well as show evidence that </a:t>
            </a:r>
            <a:r>
              <a:rPr lang="en-US" dirty="0" smtClean="0"/>
              <a:t>the supported </a:t>
            </a:r>
            <a:r>
              <a:rPr lang="en-US" smtClean="0"/>
              <a:t>charities </a:t>
            </a:r>
            <a:r>
              <a:rPr lang="en-US" smtClean="0"/>
              <a:t>receive </a:t>
            </a:r>
            <a:r>
              <a:rPr lang="en-US" dirty="0" smtClean="0"/>
              <a:t>more than de </a:t>
            </a:r>
            <a:r>
              <a:rPr lang="en-US" dirty="0" err="1" smtClean="0"/>
              <a:t>minimis</a:t>
            </a:r>
            <a:r>
              <a:rPr lang="en-US" dirty="0" smtClean="0"/>
              <a:t> support.</a:t>
            </a:r>
            <a:r>
              <a:rPr lang="en-US" dirty="0"/>
              <a:t> </a:t>
            </a:r>
          </a:p>
          <a:p>
            <a:r>
              <a:rPr lang="en-US" dirty="0"/>
              <a:t>All </a:t>
            </a:r>
            <a:r>
              <a:rPr lang="en-US" dirty="0" smtClean="0"/>
              <a:t>UAF’s and </a:t>
            </a:r>
            <a:r>
              <a:rPr lang="en-US" dirty="0"/>
              <a:t>supported charities must comply with requirements to file informational reports </a:t>
            </a:r>
          </a:p>
        </p:txBody>
      </p:sp>
    </p:spTree>
    <p:extLst>
      <p:ext uri="{BB962C8B-B14F-4D97-AF65-F5344CB8AC3E}">
        <p14:creationId xmlns:p14="http://schemas.microsoft.com/office/powerpoint/2010/main" val="288300986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224</TotalTime>
  <Words>479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Tax Exemption Reform Act of 2017</vt:lpstr>
      <vt:lpstr>Defining United Appeal Fund</vt:lpstr>
      <vt:lpstr>PowerPoint Presentation</vt:lpstr>
      <vt:lpstr>PowerPoint Presentation</vt:lpstr>
      <vt:lpstr>Who Qualifies as a Supported Charity?</vt:lpstr>
      <vt:lpstr>New Requirements</vt:lpstr>
      <vt:lpstr>Can a Current United Appeal Fund Lose their Tax Exempt Status?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Exemption Reform Act of 2017</dc:title>
  <dc:creator>Reynolds, Rouen</dc:creator>
  <cp:lastModifiedBy>Reynolds, Rouen</cp:lastModifiedBy>
  <cp:revision>5</cp:revision>
  <dcterms:created xsi:type="dcterms:W3CDTF">2017-07-12T16:14:37Z</dcterms:created>
  <dcterms:modified xsi:type="dcterms:W3CDTF">2017-07-12T20:15:32Z</dcterms:modified>
</cp:coreProperties>
</file>