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57" r:id="rId4"/>
    <p:sldId id="258" r:id="rId5"/>
    <p:sldId id="259" r:id="rId6"/>
    <p:sldId id="262" r:id="rId7"/>
    <p:sldId id="260" r:id="rId8"/>
    <p:sldId id="263" r:id="rId9"/>
    <p:sldId id="279" r:id="rId10"/>
    <p:sldId id="264" r:id="rId11"/>
    <p:sldId id="261" r:id="rId12"/>
    <p:sldId id="268" r:id="rId13"/>
    <p:sldId id="275" r:id="rId14"/>
    <p:sldId id="272" r:id="rId15"/>
    <p:sldId id="274" r:id="rId16"/>
    <p:sldId id="280" r:id="rId17"/>
    <p:sldId id="278" r:id="rId18"/>
    <p:sldId id="281" r:id="rId1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90" y="9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8/15/2018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wrap@revenue.alabama.gov" TargetMode="External"/><Relationship Id="rId2" Type="http://schemas.openxmlformats.org/officeDocument/2006/relationships/hyperlink" Target="https://revenue.alabama.gov/sales-use/wra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Randall.winkler@revenue.alabama.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9" name="Rectangle 9">
            <a:extLst>
              <a:ext uri="{FF2B5EF4-FFF2-40B4-BE49-F238E27FC236}">
                <a16:creationId xmlns:a16="http://schemas.microsoft.com/office/drawing/2014/main" xmlns="" id="{637214A4-997B-4C95-951E-08E1B51B5AF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8A7EE7E6-6B4A-44F1-B9A5-97B03FFB34F2}"/>
              </a:ext>
            </a:extLst>
          </p:cNvPr>
          <p:cNvSpPr>
            <a:spLocks noGrp="1"/>
          </p:cNvSpPr>
          <p:nvPr>
            <p:ph type="ctrTitle"/>
          </p:nvPr>
        </p:nvSpPr>
        <p:spPr>
          <a:xfrm>
            <a:off x="684212" y="685799"/>
            <a:ext cx="6965285" cy="2971801"/>
          </a:xfrm>
        </p:spPr>
        <p:txBody>
          <a:bodyPr>
            <a:normAutofit/>
          </a:bodyPr>
          <a:lstStyle/>
          <a:p>
            <a:r>
              <a:rPr lang="en-US"/>
              <a:t>Alabama Department of Revenue</a:t>
            </a:r>
          </a:p>
        </p:txBody>
      </p:sp>
      <p:sp>
        <p:nvSpPr>
          <p:cNvPr id="3" name="Subtitle 2">
            <a:extLst>
              <a:ext uri="{FF2B5EF4-FFF2-40B4-BE49-F238E27FC236}">
                <a16:creationId xmlns:a16="http://schemas.microsoft.com/office/drawing/2014/main" xmlns="" id="{5042B0F2-2DC1-4B6E-965A-6ED771F86F11}"/>
              </a:ext>
            </a:extLst>
          </p:cNvPr>
          <p:cNvSpPr>
            <a:spLocks noGrp="1"/>
          </p:cNvSpPr>
          <p:nvPr>
            <p:ph type="subTitle" idx="1"/>
          </p:nvPr>
        </p:nvSpPr>
        <p:spPr>
          <a:xfrm>
            <a:off x="684212" y="3843867"/>
            <a:ext cx="4668838" cy="1947333"/>
          </a:xfrm>
        </p:spPr>
        <p:txBody>
          <a:bodyPr>
            <a:normAutofit/>
          </a:bodyPr>
          <a:lstStyle/>
          <a:p>
            <a:pPr algn="ctr"/>
            <a:r>
              <a:rPr lang="en-US" dirty="0"/>
              <a:t>Wholesale Retail Accountability Program</a:t>
            </a:r>
          </a:p>
          <a:p>
            <a:pPr algn="ctr"/>
            <a:r>
              <a:rPr lang="en-US" dirty="0"/>
              <a:t>(WRAP)</a:t>
            </a:r>
          </a:p>
        </p:txBody>
      </p:sp>
      <p:pic>
        <p:nvPicPr>
          <p:cNvPr id="5" name="Picture 4">
            <a:extLst>
              <a:ext uri="{FF2B5EF4-FFF2-40B4-BE49-F238E27FC236}">
                <a16:creationId xmlns:a16="http://schemas.microsoft.com/office/drawing/2014/main" xmlns="" id="{D90DDCB6-41F1-405F-A233-E9392E47D8D6}"/>
              </a:ext>
            </a:extLst>
          </p:cNvPr>
          <p:cNvPicPr>
            <a:picLocks noChangeAspect="1"/>
          </p:cNvPicPr>
          <p:nvPr/>
        </p:nvPicPr>
        <p:blipFill>
          <a:blip r:embed="rId2"/>
          <a:stretch>
            <a:fillRect/>
          </a:stretch>
        </p:blipFill>
        <p:spPr>
          <a:xfrm>
            <a:off x="8228012" y="1752954"/>
            <a:ext cx="3152439" cy="3352093"/>
          </a:xfrm>
          <a:prstGeom prst="rect">
            <a:avLst/>
          </a:prstGeom>
          <a:ln w="15875">
            <a:solidFill>
              <a:srgbClr val="FFFFFF">
                <a:alpha val="40000"/>
              </a:srgbClr>
            </a:solidFill>
          </a:ln>
          <a:effectLst>
            <a:innerShdw blurRad="57150" dist="38100" dir="14460000">
              <a:prstClr val="black">
                <a:alpha val="70000"/>
              </a:prstClr>
            </a:innerShdw>
          </a:effectLst>
        </p:spPr>
      </p:pic>
      <p:grpSp>
        <p:nvGrpSpPr>
          <p:cNvPr id="20" name="Group 11">
            <a:extLst>
              <a:ext uri="{FF2B5EF4-FFF2-40B4-BE49-F238E27FC236}">
                <a16:creationId xmlns:a16="http://schemas.microsoft.com/office/drawing/2014/main" xmlns="" id="{307A8868-805D-4C18-8A8B-4817BA9FF9B5}"/>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206969" y="2963333"/>
            <a:ext cx="2981858" cy="3208867"/>
            <a:chOff x="9206969" y="2963333"/>
            <a:chExt cx="2981858" cy="3208867"/>
          </a:xfrm>
        </p:grpSpPr>
        <p:cxnSp>
          <p:nvCxnSpPr>
            <p:cNvPr id="13" name="Straight Connector 12">
              <a:extLst>
                <a:ext uri="{FF2B5EF4-FFF2-40B4-BE49-F238E27FC236}">
                  <a16:creationId xmlns:a16="http://schemas.microsoft.com/office/drawing/2014/main" xmlns="" id="{0CF59EB9-1EAB-47CE-AC8B-8EFD96929F0D}"/>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xmlns="" id="{B8786ADE-071C-435B-81E3-54A82DD5D5A9}"/>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xmlns="" id="{0F46AF6B-37AC-410E-9A0A-2F70B937A39C}"/>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xmlns="" id="{FAEF4DD0-8A5B-40F1-88BA-ABE5ADE4D290}"/>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xmlns="" id="{3BA5EA8C-8F33-4994-A748-233E839E4A23}"/>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495837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E0EC2-7111-4303-BDF4-BFF42A0B3F3A}"/>
              </a:ext>
            </a:extLst>
          </p:cNvPr>
          <p:cNvSpPr>
            <a:spLocks noGrp="1"/>
          </p:cNvSpPr>
          <p:nvPr>
            <p:ph type="title"/>
          </p:nvPr>
        </p:nvSpPr>
        <p:spPr>
          <a:xfrm>
            <a:off x="604313" y="305950"/>
            <a:ext cx="8534400" cy="1507067"/>
          </a:xfrm>
        </p:spPr>
        <p:txBody>
          <a:bodyPr>
            <a:normAutofit fontScale="90000"/>
          </a:bodyPr>
          <a:lstStyle/>
          <a:p>
            <a:r>
              <a:rPr lang="en-US" dirty="0"/>
              <a:t>WRAP Reporting Format requirements (tobacco Products):</a:t>
            </a:r>
          </a:p>
        </p:txBody>
      </p:sp>
      <p:sp>
        <p:nvSpPr>
          <p:cNvPr id="3" name="Content Placeholder 2">
            <a:extLst>
              <a:ext uri="{FF2B5EF4-FFF2-40B4-BE49-F238E27FC236}">
                <a16:creationId xmlns:a16="http://schemas.microsoft.com/office/drawing/2014/main" xmlns="" id="{9252F93E-B612-4190-8CB0-E11F601B0A79}"/>
              </a:ext>
            </a:extLst>
          </p:cNvPr>
          <p:cNvSpPr>
            <a:spLocks noGrp="1"/>
          </p:cNvSpPr>
          <p:nvPr>
            <p:ph idx="1"/>
          </p:nvPr>
        </p:nvSpPr>
        <p:spPr>
          <a:xfrm>
            <a:off x="462269" y="1813017"/>
            <a:ext cx="9889093" cy="4481251"/>
          </a:xfrm>
        </p:spPr>
        <p:txBody>
          <a:bodyPr>
            <a:normAutofit fontScale="55000" lnSpcReduction="20000"/>
          </a:bodyPr>
          <a:lstStyle/>
          <a:p>
            <a:r>
              <a:rPr lang="en-US" dirty="0">
                <a:solidFill>
                  <a:schemeClr val="bg1"/>
                </a:solidFill>
              </a:rPr>
              <a:t>The WRAP reporting format requirements for the sales of any tobacco products are shown below : </a:t>
            </a:r>
          </a:p>
          <a:p>
            <a:pPr marL="800100" lvl="1" indent="-342900">
              <a:buFont typeface="+mj-lt"/>
              <a:buAutoNum type="alphaLcParenR"/>
            </a:pPr>
            <a:r>
              <a:rPr lang="en-US" dirty="0">
                <a:solidFill>
                  <a:schemeClr val="bg1"/>
                </a:solidFill>
              </a:rPr>
              <a:t>invoice date</a:t>
            </a:r>
          </a:p>
          <a:p>
            <a:pPr marL="800100" lvl="1" indent="-342900">
              <a:buFont typeface="+mj-lt"/>
              <a:buAutoNum type="alphaLcParenR"/>
            </a:pPr>
            <a:r>
              <a:rPr lang="en-US" dirty="0">
                <a:solidFill>
                  <a:schemeClr val="bg1"/>
                </a:solidFill>
              </a:rPr>
              <a:t>invoice number</a:t>
            </a:r>
          </a:p>
          <a:p>
            <a:pPr marL="800100" lvl="1" indent="-342900">
              <a:buFont typeface="+mj-lt"/>
              <a:buAutoNum type="alphaLcParenR"/>
            </a:pPr>
            <a:r>
              <a:rPr lang="en-US" dirty="0">
                <a:solidFill>
                  <a:schemeClr val="bg1"/>
                </a:solidFill>
              </a:rPr>
              <a:t>customer’s full name</a:t>
            </a:r>
          </a:p>
          <a:p>
            <a:pPr marL="800100" lvl="1" indent="-342900">
              <a:buFont typeface="+mj-lt"/>
              <a:buAutoNum type="alphaLcParenR"/>
            </a:pPr>
            <a:r>
              <a:rPr lang="en-US" dirty="0">
                <a:solidFill>
                  <a:schemeClr val="bg1"/>
                </a:solidFill>
              </a:rPr>
              <a:t>customer’s address</a:t>
            </a:r>
          </a:p>
          <a:p>
            <a:pPr marL="800100" lvl="1" indent="-342900">
              <a:buFont typeface="+mj-lt"/>
              <a:buAutoNum type="alphaLcParenR"/>
            </a:pPr>
            <a:r>
              <a:rPr lang="en-US" dirty="0">
                <a:solidFill>
                  <a:schemeClr val="bg1"/>
                </a:solidFill>
              </a:rPr>
              <a:t>customer’s city</a:t>
            </a:r>
          </a:p>
          <a:p>
            <a:pPr marL="800100" lvl="1" indent="-342900">
              <a:buFont typeface="+mj-lt"/>
              <a:buAutoNum type="alphaLcParenR"/>
            </a:pPr>
            <a:r>
              <a:rPr lang="en-US" dirty="0">
                <a:solidFill>
                  <a:schemeClr val="bg1"/>
                </a:solidFill>
              </a:rPr>
              <a:t>customer’s state</a:t>
            </a:r>
          </a:p>
          <a:p>
            <a:pPr marL="800100" lvl="1" indent="-342900">
              <a:buFont typeface="+mj-lt"/>
              <a:buAutoNum type="alphaLcParenR"/>
            </a:pPr>
            <a:r>
              <a:rPr lang="en-US" dirty="0">
                <a:solidFill>
                  <a:schemeClr val="bg1"/>
                </a:solidFill>
              </a:rPr>
              <a:t>customer’s zip</a:t>
            </a:r>
          </a:p>
          <a:p>
            <a:pPr marL="800100" lvl="1" indent="-342900">
              <a:buFont typeface="+mj-lt"/>
              <a:buAutoNum type="alphaLcParenR"/>
            </a:pPr>
            <a:r>
              <a:rPr lang="en-US" b="1" dirty="0">
                <a:solidFill>
                  <a:schemeClr val="bg1"/>
                </a:solidFill>
              </a:rPr>
              <a:t>customer’s sales tax number</a:t>
            </a:r>
          </a:p>
          <a:p>
            <a:pPr marL="800100" lvl="1" indent="-342900">
              <a:buFont typeface="+mj-lt"/>
              <a:buAutoNum type="alphaLcParenR"/>
            </a:pPr>
            <a:r>
              <a:rPr lang="en-US" dirty="0">
                <a:solidFill>
                  <a:schemeClr val="bg1"/>
                </a:solidFill>
              </a:rPr>
              <a:t>description of tobacco products</a:t>
            </a:r>
          </a:p>
          <a:p>
            <a:pPr marL="800100" lvl="1" indent="-342900">
              <a:buFont typeface="+mj-lt"/>
              <a:buAutoNum type="alphaLcParenR"/>
            </a:pPr>
            <a:r>
              <a:rPr lang="en-US" b="1" dirty="0">
                <a:solidFill>
                  <a:schemeClr val="bg1"/>
                </a:solidFill>
              </a:rPr>
              <a:t>Product type</a:t>
            </a:r>
          </a:p>
          <a:p>
            <a:pPr marL="1257300" lvl="2" indent="-342900">
              <a:buFont typeface="+mj-lt"/>
              <a:buAutoNum type="alphaLcParenR"/>
            </a:pPr>
            <a:r>
              <a:rPr lang="en-US" b="1" dirty="0">
                <a:solidFill>
                  <a:schemeClr val="bg1"/>
                </a:solidFill>
              </a:rPr>
              <a:t>Cigarettes, cigars, little cigars, filtered cigars, smoking tobacco, cigar wrappers, chewing tobacco, or snuff</a:t>
            </a:r>
          </a:p>
          <a:p>
            <a:pPr marL="800100" lvl="1" indent="-342900">
              <a:buFont typeface="+mj-lt"/>
              <a:buAutoNum type="alphaLcParenR"/>
            </a:pPr>
            <a:r>
              <a:rPr lang="en-US" b="1" dirty="0">
                <a:solidFill>
                  <a:schemeClr val="bg1"/>
                </a:solidFill>
              </a:rPr>
              <a:t> quantity sold</a:t>
            </a:r>
          </a:p>
          <a:p>
            <a:pPr marL="800100" lvl="1" indent="-342900">
              <a:buFont typeface="+mj-lt"/>
              <a:buAutoNum type="alphaLcParenR"/>
            </a:pPr>
            <a:r>
              <a:rPr lang="en-US" b="1" dirty="0">
                <a:solidFill>
                  <a:schemeClr val="bg1"/>
                </a:solidFill>
              </a:rPr>
              <a:t>Total sales price</a:t>
            </a:r>
          </a:p>
          <a:p>
            <a:pPr marL="800100" lvl="1" indent="-342900">
              <a:buFont typeface="+mj-lt"/>
              <a:buAutoNum type="alphaLcParenR"/>
            </a:pPr>
            <a:r>
              <a:rPr lang="en-US" dirty="0">
                <a:solidFill>
                  <a:schemeClr val="bg1"/>
                </a:solidFill>
              </a:rPr>
              <a:t>The itemized Alabama state tobacco tax paid</a:t>
            </a:r>
          </a:p>
          <a:p>
            <a:pPr marL="800100" lvl="1" indent="-342900">
              <a:buFont typeface="+mj-lt"/>
              <a:buAutoNum type="alphaLcParenR"/>
            </a:pPr>
            <a:r>
              <a:rPr lang="en-US" b="1" dirty="0">
                <a:solidFill>
                  <a:schemeClr val="bg1"/>
                </a:solidFill>
              </a:rPr>
              <a:t>The itemized County tobacco tax paid</a:t>
            </a:r>
          </a:p>
          <a:p>
            <a:pPr marL="800100" lvl="1" indent="-342900">
              <a:buFont typeface="+mj-lt"/>
              <a:buAutoNum type="alphaLcParenR"/>
            </a:pPr>
            <a:r>
              <a:rPr lang="en-US" b="1" dirty="0">
                <a:solidFill>
                  <a:schemeClr val="bg1"/>
                </a:solidFill>
              </a:rPr>
              <a:t>The itemized City tobacco tax paid.</a:t>
            </a:r>
          </a:p>
          <a:p>
            <a:pPr lvl="1"/>
            <a:endParaRPr lang="en-US" dirty="0">
              <a:solidFill>
                <a:schemeClr val="bg1"/>
              </a:solidFill>
            </a:endParaRPr>
          </a:p>
          <a:p>
            <a:pPr marL="0" indent="0">
              <a:buNone/>
            </a:pPr>
            <a:r>
              <a:rPr lang="en-US" dirty="0">
                <a:solidFill>
                  <a:schemeClr val="bg1"/>
                </a:solidFill>
              </a:rPr>
              <a:t>* Items in bold are additional requirements</a:t>
            </a:r>
          </a:p>
        </p:txBody>
      </p:sp>
    </p:spTree>
    <p:extLst>
      <p:ext uri="{BB962C8B-B14F-4D97-AF65-F5344CB8AC3E}">
        <p14:creationId xmlns:p14="http://schemas.microsoft.com/office/powerpoint/2010/main" val="295127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E0EC2-7111-4303-BDF4-BFF42A0B3F3A}"/>
              </a:ext>
            </a:extLst>
          </p:cNvPr>
          <p:cNvSpPr>
            <a:spLocks noGrp="1"/>
          </p:cNvSpPr>
          <p:nvPr>
            <p:ph type="title"/>
          </p:nvPr>
        </p:nvSpPr>
        <p:spPr>
          <a:xfrm>
            <a:off x="604313" y="305950"/>
            <a:ext cx="8534400" cy="1507067"/>
          </a:xfrm>
        </p:spPr>
        <p:txBody>
          <a:bodyPr>
            <a:normAutofit fontScale="90000"/>
          </a:bodyPr>
          <a:lstStyle/>
          <a:p>
            <a:r>
              <a:rPr lang="en-US" dirty="0"/>
              <a:t>Municipal Business Privilege Licenses</a:t>
            </a:r>
            <a:br>
              <a:rPr lang="en-US" dirty="0"/>
            </a:br>
            <a:endParaRPr lang="en-US" dirty="0"/>
          </a:p>
        </p:txBody>
      </p:sp>
      <p:sp>
        <p:nvSpPr>
          <p:cNvPr id="3" name="Content Placeholder 2">
            <a:extLst>
              <a:ext uri="{FF2B5EF4-FFF2-40B4-BE49-F238E27FC236}">
                <a16:creationId xmlns:a16="http://schemas.microsoft.com/office/drawing/2014/main" xmlns="" id="{9252F93E-B612-4190-8CB0-E11F601B0A79}"/>
              </a:ext>
            </a:extLst>
          </p:cNvPr>
          <p:cNvSpPr>
            <a:spLocks noGrp="1"/>
          </p:cNvSpPr>
          <p:nvPr>
            <p:ph idx="1"/>
          </p:nvPr>
        </p:nvSpPr>
        <p:spPr>
          <a:xfrm>
            <a:off x="604313" y="1946429"/>
            <a:ext cx="8534400" cy="3615267"/>
          </a:xfrm>
        </p:spPr>
        <p:txBody>
          <a:bodyPr/>
          <a:lstStyle/>
          <a:p>
            <a:r>
              <a:rPr lang="en-US" dirty="0">
                <a:solidFill>
                  <a:schemeClr val="bg1"/>
                </a:solidFill>
              </a:rPr>
              <a:t>Beginning October 1, 2019, information on municipal business privilege license applications is to be submitted to the Department of Revenue electronically. </a:t>
            </a:r>
          </a:p>
          <a:p>
            <a:endParaRPr lang="en-US" dirty="0">
              <a:solidFill>
                <a:schemeClr val="bg1"/>
              </a:solidFill>
            </a:endParaRPr>
          </a:p>
          <a:p>
            <a:r>
              <a:rPr lang="en-US" dirty="0">
                <a:solidFill>
                  <a:schemeClr val="bg1"/>
                </a:solidFill>
              </a:rPr>
              <a:t>Currently the counties are transmitting this information electronically. </a:t>
            </a:r>
          </a:p>
          <a:p>
            <a:endParaRPr lang="en-US" dirty="0">
              <a:solidFill>
                <a:schemeClr val="bg1"/>
              </a:solidFill>
            </a:endParaRPr>
          </a:p>
        </p:txBody>
      </p:sp>
    </p:spTree>
    <p:extLst>
      <p:ext uri="{BB962C8B-B14F-4D97-AF65-F5344CB8AC3E}">
        <p14:creationId xmlns:p14="http://schemas.microsoft.com/office/powerpoint/2010/main" val="1307733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8E986B-1C0A-4919-98C8-088F4E9F1D1C}"/>
              </a:ext>
            </a:extLst>
          </p:cNvPr>
          <p:cNvSpPr>
            <a:spLocks noGrp="1"/>
          </p:cNvSpPr>
          <p:nvPr>
            <p:ph type="title"/>
          </p:nvPr>
        </p:nvSpPr>
        <p:spPr>
          <a:xfrm>
            <a:off x="639824" y="510136"/>
            <a:ext cx="8534400" cy="1507067"/>
          </a:xfrm>
        </p:spPr>
        <p:txBody>
          <a:bodyPr/>
          <a:lstStyle/>
          <a:p>
            <a:r>
              <a:rPr lang="en-US" dirty="0"/>
              <a:t>how has the department prepared for this information?</a:t>
            </a:r>
          </a:p>
        </p:txBody>
      </p:sp>
      <p:sp>
        <p:nvSpPr>
          <p:cNvPr id="3" name="Content Placeholder 2">
            <a:extLst>
              <a:ext uri="{FF2B5EF4-FFF2-40B4-BE49-F238E27FC236}">
                <a16:creationId xmlns:a16="http://schemas.microsoft.com/office/drawing/2014/main" xmlns="" id="{BB099D23-E0AF-4FBE-99D4-B8479F203CC5}"/>
              </a:ext>
            </a:extLst>
          </p:cNvPr>
          <p:cNvSpPr>
            <a:spLocks noGrp="1"/>
          </p:cNvSpPr>
          <p:nvPr>
            <p:ph idx="1"/>
          </p:nvPr>
        </p:nvSpPr>
        <p:spPr>
          <a:xfrm>
            <a:off x="275839" y="2372310"/>
            <a:ext cx="10137667" cy="4143900"/>
          </a:xfrm>
        </p:spPr>
        <p:txBody>
          <a:bodyPr>
            <a:normAutofit/>
          </a:bodyPr>
          <a:lstStyle/>
          <a:p>
            <a:r>
              <a:rPr lang="en-US" dirty="0">
                <a:solidFill>
                  <a:schemeClr val="bg1"/>
                </a:solidFill>
              </a:rPr>
              <a:t>The </a:t>
            </a:r>
            <a:r>
              <a:rPr lang="en-US" dirty="0" err="1">
                <a:solidFill>
                  <a:schemeClr val="bg1"/>
                </a:solidFill>
              </a:rPr>
              <a:t>MyAlabamaTaxes</a:t>
            </a:r>
            <a:r>
              <a:rPr lang="en-US" dirty="0">
                <a:solidFill>
                  <a:schemeClr val="bg1"/>
                </a:solidFill>
              </a:rPr>
              <a:t> filing system has been upgraded to include a separate return for the monthly informational report</a:t>
            </a:r>
          </a:p>
          <a:p>
            <a:pPr marL="0" indent="0">
              <a:buNone/>
            </a:pPr>
            <a:endParaRPr lang="en-US" dirty="0">
              <a:solidFill>
                <a:schemeClr val="bg1"/>
              </a:solidFill>
            </a:endParaRPr>
          </a:p>
          <a:p>
            <a:r>
              <a:rPr lang="en-US" dirty="0">
                <a:solidFill>
                  <a:schemeClr val="bg1"/>
                </a:solidFill>
              </a:rPr>
              <a:t>WRAP training will be conducted for all Revenue Examiner’s (Field Auditors)</a:t>
            </a:r>
          </a:p>
          <a:p>
            <a:pPr marL="0" indent="0">
              <a:buNone/>
            </a:pPr>
            <a:endParaRPr lang="en-US" dirty="0">
              <a:solidFill>
                <a:schemeClr val="bg1"/>
              </a:solidFill>
            </a:endParaRPr>
          </a:p>
          <a:p>
            <a:r>
              <a:rPr lang="en-US" dirty="0">
                <a:solidFill>
                  <a:schemeClr val="bg1"/>
                </a:solidFill>
              </a:rPr>
              <a:t>ABC Licenses and Alabama Sales Tax Account numbers have been cross referenced</a:t>
            </a:r>
          </a:p>
        </p:txBody>
      </p:sp>
    </p:spTree>
    <p:extLst>
      <p:ext uri="{BB962C8B-B14F-4D97-AF65-F5344CB8AC3E}">
        <p14:creationId xmlns:p14="http://schemas.microsoft.com/office/powerpoint/2010/main" val="31921008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8E986B-1C0A-4919-98C8-088F4E9F1D1C}"/>
              </a:ext>
            </a:extLst>
          </p:cNvPr>
          <p:cNvSpPr>
            <a:spLocks noGrp="1"/>
          </p:cNvSpPr>
          <p:nvPr>
            <p:ph type="title"/>
          </p:nvPr>
        </p:nvSpPr>
        <p:spPr>
          <a:xfrm>
            <a:off x="639824" y="510136"/>
            <a:ext cx="8534400" cy="1507067"/>
          </a:xfrm>
        </p:spPr>
        <p:txBody>
          <a:bodyPr>
            <a:normAutofit/>
          </a:bodyPr>
          <a:lstStyle/>
          <a:p>
            <a:r>
              <a:rPr lang="en-US" dirty="0"/>
              <a:t>how has the department prepared for this information? </a:t>
            </a:r>
            <a:r>
              <a:rPr lang="en-US" sz="1800" dirty="0"/>
              <a:t>(</a:t>
            </a:r>
            <a:r>
              <a:rPr lang="en-US" sz="1800" dirty="0" err="1"/>
              <a:t>con’t</a:t>
            </a:r>
            <a:r>
              <a:rPr lang="en-US" sz="1800" dirty="0"/>
              <a:t>)</a:t>
            </a:r>
            <a:endParaRPr lang="en-US" dirty="0"/>
          </a:p>
        </p:txBody>
      </p:sp>
      <p:sp>
        <p:nvSpPr>
          <p:cNvPr id="3" name="Content Placeholder 2">
            <a:extLst>
              <a:ext uri="{FF2B5EF4-FFF2-40B4-BE49-F238E27FC236}">
                <a16:creationId xmlns:a16="http://schemas.microsoft.com/office/drawing/2014/main" xmlns="" id="{BB099D23-E0AF-4FBE-99D4-B8479F203CC5}"/>
              </a:ext>
            </a:extLst>
          </p:cNvPr>
          <p:cNvSpPr>
            <a:spLocks noGrp="1"/>
          </p:cNvSpPr>
          <p:nvPr>
            <p:ph idx="1"/>
          </p:nvPr>
        </p:nvSpPr>
        <p:spPr>
          <a:xfrm>
            <a:off x="275839" y="2372310"/>
            <a:ext cx="10137667" cy="4143900"/>
          </a:xfrm>
        </p:spPr>
        <p:txBody>
          <a:bodyPr>
            <a:normAutofit/>
          </a:bodyPr>
          <a:lstStyle/>
          <a:p>
            <a:r>
              <a:rPr lang="en-US" dirty="0">
                <a:solidFill>
                  <a:schemeClr val="bg1"/>
                </a:solidFill>
              </a:rPr>
              <a:t>Vendor information and Alabama Sales Tax Account numbers have been worked and cross referenced</a:t>
            </a:r>
          </a:p>
          <a:p>
            <a:pPr marL="0" indent="0">
              <a:buNone/>
            </a:pPr>
            <a:endParaRPr lang="en-US" dirty="0">
              <a:solidFill>
                <a:schemeClr val="bg1"/>
              </a:solidFill>
            </a:endParaRPr>
          </a:p>
          <a:p>
            <a:r>
              <a:rPr lang="en-US" dirty="0">
                <a:solidFill>
                  <a:schemeClr val="bg1"/>
                </a:solidFill>
              </a:rPr>
              <a:t>In addition to training for Field agents, a special WRAP unit has been created</a:t>
            </a:r>
          </a:p>
          <a:p>
            <a:pPr marL="0" indent="0">
              <a:buNone/>
            </a:pPr>
            <a:endParaRPr lang="en-US" dirty="0">
              <a:solidFill>
                <a:schemeClr val="bg1"/>
              </a:solidFill>
            </a:endParaRPr>
          </a:p>
          <a:p>
            <a:pPr lvl="1"/>
            <a:r>
              <a:rPr lang="en-US" dirty="0">
                <a:solidFill>
                  <a:schemeClr val="bg1"/>
                </a:solidFill>
              </a:rPr>
              <a:t>Consisting of a Manager, three Revenue Examiners and two Accounting Technicians</a:t>
            </a:r>
          </a:p>
          <a:p>
            <a:endParaRPr lang="en-US" dirty="0">
              <a:solidFill>
                <a:schemeClr val="bg1"/>
              </a:solidFill>
            </a:endParaRPr>
          </a:p>
        </p:txBody>
      </p:sp>
    </p:spTree>
    <p:extLst>
      <p:ext uri="{BB962C8B-B14F-4D97-AF65-F5344CB8AC3E}">
        <p14:creationId xmlns:p14="http://schemas.microsoft.com/office/powerpoint/2010/main" val="265300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8E986B-1C0A-4919-98C8-088F4E9F1D1C}"/>
              </a:ext>
            </a:extLst>
          </p:cNvPr>
          <p:cNvSpPr>
            <a:spLocks noGrp="1"/>
          </p:cNvSpPr>
          <p:nvPr>
            <p:ph type="title"/>
          </p:nvPr>
        </p:nvSpPr>
        <p:spPr>
          <a:xfrm>
            <a:off x="639824" y="510136"/>
            <a:ext cx="8534400" cy="1507067"/>
          </a:xfrm>
        </p:spPr>
        <p:txBody>
          <a:bodyPr/>
          <a:lstStyle/>
          <a:p>
            <a:r>
              <a:rPr lang="en-US" dirty="0"/>
              <a:t>How will the department use this information?</a:t>
            </a:r>
          </a:p>
        </p:txBody>
      </p:sp>
      <p:sp>
        <p:nvSpPr>
          <p:cNvPr id="3" name="Content Placeholder 2">
            <a:extLst>
              <a:ext uri="{FF2B5EF4-FFF2-40B4-BE49-F238E27FC236}">
                <a16:creationId xmlns:a16="http://schemas.microsoft.com/office/drawing/2014/main" xmlns="" id="{BB099D23-E0AF-4FBE-99D4-B8479F203CC5}"/>
              </a:ext>
            </a:extLst>
          </p:cNvPr>
          <p:cNvSpPr>
            <a:spLocks noGrp="1"/>
          </p:cNvSpPr>
          <p:nvPr>
            <p:ph idx="1"/>
          </p:nvPr>
        </p:nvSpPr>
        <p:spPr>
          <a:xfrm>
            <a:off x="639824" y="2017203"/>
            <a:ext cx="9132826" cy="4535997"/>
          </a:xfrm>
        </p:spPr>
        <p:txBody>
          <a:bodyPr>
            <a:normAutofit/>
          </a:bodyPr>
          <a:lstStyle/>
          <a:p>
            <a:r>
              <a:rPr lang="en-US" dirty="0">
                <a:solidFill>
                  <a:schemeClr val="bg1"/>
                </a:solidFill>
              </a:rPr>
              <a:t>Once received, a comparison of the monthly reported purchases and monthly reported sales will be made. </a:t>
            </a:r>
          </a:p>
          <a:p>
            <a:pPr marL="0" indent="0">
              <a:buNone/>
            </a:pPr>
            <a:endParaRPr lang="en-US" dirty="0">
              <a:solidFill>
                <a:schemeClr val="bg1"/>
              </a:solidFill>
            </a:endParaRPr>
          </a:p>
          <a:p>
            <a:r>
              <a:rPr lang="en-US" dirty="0">
                <a:solidFill>
                  <a:schemeClr val="bg1"/>
                </a:solidFill>
              </a:rPr>
              <a:t>Those underreporting will be either be sent an inquiry letter or referred to the field. </a:t>
            </a:r>
          </a:p>
          <a:p>
            <a:pPr lvl="1"/>
            <a:r>
              <a:rPr lang="en-US" dirty="0">
                <a:solidFill>
                  <a:schemeClr val="bg1"/>
                </a:solidFill>
              </a:rPr>
              <a:t>Those referred to the field will be sent to both Sales Tax for audit and Tobacco Tax for inspection. </a:t>
            </a:r>
          </a:p>
          <a:p>
            <a:pPr marL="457200" lvl="1" indent="0">
              <a:buNone/>
            </a:pPr>
            <a:endParaRPr lang="en-US" dirty="0">
              <a:solidFill>
                <a:schemeClr val="bg1"/>
              </a:solidFill>
            </a:endParaRPr>
          </a:p>
          <a:p>
            <a:r>
              <a:rPr lang="en-US" dirty="0">
                <a:solidFill>
                  <a:schemeClr val="bg1"/>
                </a:solidFill>
              </a:rPr>
              <a:t>The ultimate end goal is to correct taxpayer behavior</a:t>
            </a:r>
          </a:p>
        </p:txBody>
      </p:sp>
    </p:spTree>
    <p:extLst>
      <p:ext uri="{BB962C8B-B14F-4D97-AF65-F5344CB8AC3E}">
        <p14:creationId xmlns:p14="http://schemas.microsoft.com/office/powerpoint/2010/main" val="6155307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xmlns="" id="{0512F9CB-A1A0-4043-A103-F6A4B94B695A}"/>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xmlns="" id="{ADBE6588-EE16-4389-857C-86A156D49E5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xmlns="" id="{17FD48D2-B0A7-413D-B947-AA55AC1296D5}"/>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xmlns="" id="{2BE668D0-D906-4EEE-B32F-8C028624B83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xmlns="" id="{D1DE67A3-B8F6-4CFD-A8E0-D15200F23152}"/>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19" name="Rectangle 18">
            <a:extLst>
              <a:ext uri="{FF2B5EF4-FFF2-40B4-BE49-F238E27FC236}">
                <a16:creationId xmlns:a16="http://schemas.microsoft.com/office/drawing/2014/main" xmlns="" id="{637214A4-997B-4C95-951E-08E1B51B5AF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FA8DD34-CA7D-4C21-AE81-B14957AE786A}"/>
              </a:ext>
            </a:extLst>
          </p:cNvPr>
          <p:cNvSpPr>
            <a:spLocks noGrp="1"/>
          </p:cNvSpPr>
          <p:nvPr>
            <p:ph type="title"/>
          </p:nvPr>
        </p:nvSpPr>
        <p:spPr>
          <a:xfrm>
            <a:off x="325960" y="384254"/>
            <a:ext cx="6474336" cy="2660788"/>
          </a:xfrm>
        </p:spPr>
        <p:txBody>
          <a:bodyPr vert="horz" lIns="91440" tIns="45720" rIns="91440" bIns="45720" rtlCol="0" anchor="b">
            <a:normAutofit/>
          </a:bodyPr>
          <a:lstStyle/>
          <a:p>
            <a:r>
              <a:rPr lang="en-US" sz="4800" dirty="0"/>
              <a:t>How can I get more information on wrap?</a:t>
            </a:r>
          </a:p>
        </p:txBody>
      </p:sp>
      <p:sp>
        <p:nvSpPr>
          <p:cNvPr id="3" name="Content Placeholder 2">
            <a:extLst>
              <a:ext uri="{FF2B5EF4-FFF2-40B4-BE49-F238E27FC236}">
                <a16:creationId xmlns:a16="http://schemas.microsoft.com/office/drawing/2014/main" xmlns="" id="{7FD22D58-6146-40F1-BA6E-1BA5AE88CF87}"/>
              </a:ext>
            </a:extLst>
          </p:cNvPr>
          <p:cNvSpPr>
            <a:spLocks noGrp="1"/>
          </p:cNvSpPr>
          <p:nvPr>
            <p:ph idx="1"/>
          </p:nvPr>
        </p:nvSpPr>
        <p:spPr>
          <a:xfrm>
            <a:off x="2316690" y="3395875"/>
            <a:ext cx="7697321" cy="3069034"/>
          </a:xfrm>
        </p:spPr>
        <p:txBody>
          <a:bodyPr vert="horz" lIns="91440" tIns="45720" rIns="91440" bIns="45720" rtlCol="0" anchor="t">
            <a:normAutofit/>
          </a:bodyPr>
          <a:lstStyle/>
          <a:p>
            <a:pPr marL="0" indent="0">
              <a:buNone/>
            </a:pPr>
            <a:r>
              <a:rPr lang="en-US" sz="1900" dirty="0"/>
              <a:t>Additional information can be found by following the link below:</a:t>
            </a:r>
            <a:r>
              <a:rPr lang="en-US" sz="1600" i="1" dirty="0"/>
              <a:t> (please note this information will be updated periodically)</a:t>
            </a:r>
            <a:endParaRPr lang="en-US" sz="1900" i="1" dirty="0"/>
          </a:p>
          <a:p>
            <a:pPr marL="0" indent="0">
              <a:buNone/>
            </a:pPr>
            <a:endParaRPr lang="en-US" sz="1900" dirty="0"/>
          </a:p>
          <a:p>
            <a:pPr marL="0" indent="0">
              <a:buNone/>
            </a:pPr>
            <a:r>
              <a:rPr lang="en-US" sz="1900" dirty="0">
                <a:hlinkClick r:id="rId2"/>
              </a:rPr>
              <a:t>https://revenue.alabama.gov/sales-use/wrap/</a:t>
            </a:r>
            <a:r>
              <a:rPr lang="en-US" sz="1900" dirty="0"/>
              <a:t> </a:t>
            </a:r>
          </a:p>
          <a:p>
            <a:pPr marL="0" indent="0">
              <a:buNone/>
            </a:pPr>
            <a:endParaRPr lang="en-US" sz="1900" dirty="0"/>
          </a:p>
          <a:p>
            <a:pPr marL="0" indent="0">
              <a:buNone/>
            </a:pPr>
            <a:r>
              <a:rPr lang="en-US" sz="1900" dirty="0"/>
              <a:t>You can also email questions to:</a:t>
            </a:r>
          </a:p>
          <a:p>
            <a:pPr marL="0" indent="0">
              <a:buNone/>
            </a:pPr>
            <a:r>
              <a:rPr lang="en-US" sz="1900" dirty="0">
                <a:hlinkClick r:id="rId3"/>
              </a:rPr>
              <a:t>wrap@revenue.alabama.gov</a:t>
            </a:r>
            <a:r>
              <a:rPr lang="en-US" sz="1900" dirty="0"/>
              <a:t> </a:t>
            </a:r>
          </a:p>
          <a:p>
            <a:pPr marL="0" indent="0">
              <a:buNone/>
            </a:pPr>
            <a:endParaRPr lang="en-US" sz="1900" dirty="0"/>
          </a:p>
        </p:txBody>
      </p:sp>
      <p:grpSp>
        <p:nvGrpSpPr>
          <p:cNvPr id="21" name="Group 20">
            <a:extLst>
              <a:ext uri="{FF2B5EF4-FFF2-40B4-BE49-F238E27FC236}">
                <a16:creationId xmlns:a16="http://schemas.microsoft.com/office/drawing/2014/main" xmlns="" id="{307A8868-805D-4C18-8A8B-4817BA9FF9B5}"/>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206969" y="2963333"/>
            <a:ext cx="2981858" cy="3208867"/>
            <a:chOff x="9206969" y="2963333"/>
            <a:chExt cx="2981858" cy="3208867"/>
          </a:xfrm>
        </p:grpSpPr>
        <p:cxnSp>
          <p:nvCxnSpPr>
            <p:cNvPr id="22" name="Straight Connector 21">
              <a:extLst>
                <a:ext uri="{FF2B5EF4-FFF2-40B4-BE49-F238E27FC236}">
                  <a16:creationId xmlns:a16="http://schemas.microsoft.com/office/drawing/2014/main" xmlns="" id="{0CF59EB9-1EAB-47CE-AC8B-8EFD96929F0D}"/>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xmlns="" id="{B8786ADE-071C-435B-81E3-54A82DD5D5A9}"/>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xmlns="" id="{0F46AF6B-37AC-410E-9A0A-2F70B937A39C}"/>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xmlns="" id="{FAEF4DD0-8A5B-40F1-88BA-ABE5ADE4D290}"/>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xmlns="" id="{3BA5EA8C-8F33-4994-A748-233E839E4A23}"/>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941788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xmlns="" id="{0512F9CB-A1A0-4043-A103-F6A4B94B695A}"/>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xmlns="" id="{ADBE6588-EE16-4389-857C-86A156D49E5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xmlns="" id="{17FD48D2-B0A7-413D-B947-AA55AC1296D5}"/>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xmlns="" id="{2BE668D0-D906-4EEE-B32F-8C028624B837}"/>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xmlns="" id="{D1DE67A3-B8F6-4CFD-A8E0-D15200F23152}"/>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19" name="Rectangle 18">
            <a:extLst>
              <a:ext uri="{FF2B5EF4-FFF2-40B4-BE49-F238E27FC236}">
                <a16:creationId xmlns:a16="http://schemas.microsoft.com/office/drawing/2014/main" xmlns="" id="{637214A4-997B-4C95-951E-08E1B51B5AF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6FA8DD34-CA7D-4C21-AE81-B14957AE786A}"/>
              </a:ext>
            </a:extLst>
          </p:cNvPr>
          <p:cNvSpPr>
            <a:spLocks noGrp="1"/>
          </p:cNvSpPr>
          <p:nvPr>
            <p:ph type="title"/>
          </p:nvPr>
        </p:nvSpPr>
        <p:spPr>
          <a:xfrm>
            <a:off x="325960" y="384254"/>
            <a:ext cx="6474336" cy="2660788"/>
          </a:xfrm>
        </p:spPr>
        <p:txBody>
          <a:bodyPr vert="horz" lIns="91440" tIns="45720" rIns="91440" bIns="45720" rtlCol="0" anchor="b">
            <a:normAutofit fontScale="90000"/>
          </a:bodyPr>
          <a:lstStyle/>
          <a:p>
            <a:r>
              <a:rPr lang="en-US" sz="4800" dirty="0"/>
              <a:t>As a local official, how can I access wholesaler data?</a:t>
            </a:r>
          </a:p>
        </p:txBody>
      </p:sp>
      <p:sp>
        <p:nvSpPr>
          <p:cNvPr id="3" name="Content Placeholder 2">
            <a:extLst>
              <a:ext uri="{FF2B5EF4-FFF2-40B4-BE49-F238E27FC236}">
                <a16:creationId xmlns:a16="http://schemas.microsoft.com/office/drawing/2014/main" xmlns="" id="{7FD22D58-6146-40F1-BA6E-1BA5AE88CF87}"/>
              </a:ext>
            </a:extLst>
          </p:cNvPr>
          <p:cNvSpPr>
            <a:spLocks noGrp="1"/>
          </p:cNvSpPr>
          <p:nvPr>
            <p:ph idx="1"/>
          </p:nvPr>
        </p:nvSpPr>
        <p:spPr>
          <a:xfrm>
            <a:off x="399496" y="3321065"/>
            <a:ext cx="6400800" cy="1947333"/>
          </a:xfrm>
        </p:spPr>
        <p:txBody>
          <a:bodyPr vert="horz" lIns="91440" tIns="45720" rIns="91440" bIns="45720" rtlCol="0" anchor="t">
            <a:normAutofit fontScale="77500" lnSpcReduction="20000"/>
          </a:bodyPr>
          <a:lstStyle/>
          <a:p>
            <a:pPr marL="0" indent="0">
              <a:buNone/>
            </a:pPr>
            <a:r>
              <a:rPr lang="en-US" sz="2100" dirty="0"/>
              <a:t>Using the Local Governments’ link  on the ADOR’s website: </a:t>
            </a:r>
          </a:p>
          <a:p>
            <a:pPr>
              <a:buFont typeface="Wingdings" panose="05000000000000000000" pitchFamily="2" charset="2"/>
              <a:buChar char="Ø"/>
            </a:pPr>
            <a:r>
              <a:rPr lang="en-US" sz="2100" dirty="0"/>
              <a:t>Log in </a:t>
            </a:r>
          </a:p>
          <a:p>
            <a:pPr>
              <a:buFont typeface="Wingdings" panose="05000000000000000000" pitchFamily="2" charset="2"/>
              <a:buChar char="Ø"/>
            </a:pPr>
            <a:r>
              <a:rPr lang="en-US" sz="2100" dirty="0"/>
              <a:t>Click on “online reports”</a:t>
            </a:r>
          </a:p>
          <a:p>
            <a:pPr>
              <a:buFont typeface="Wingdings" panose="05000000000000000000" pitchFamily="2" charset="2"/>
              <a:buChar char="Ø"/>
            </a:pPr>
            <a:r>
              <a:rPr lang="en-US" sz="2100" dirty="0"/>
              <a:t>Click on “WRAP Reports”</a:t>
            </a:r>
          </a:p>
          <a:p>
            <a:pPr lvl="1">
              <a:buFont typeface="Wingdings" panose="05000000000000000000" pitchFamily="2" charset="2"/>
              <a:buChar char="Ø"/>
            </a:pPr>
            <a:r>
              <a:rPr lang="en-US" sz="1900" dirty="0"/>
              <a:t>WRAP Beer and Wine Sales Resale Report</a:t>
            </a:r>
          </a:p>
          <a:p>
            <a:pPr lvl="1">
              <a:buFont typeface="Wingdings" panose="05000000000000000000" pitchFamily="2" charset="2"/>
              <a:buChar char="Ø"/>
            </a:pPr>
            <a:r>
              <a:rPr lang="en-US" sz="1900" dirty="0"/>
              <a:t>WRAP Tobacco Sales for Resale Report</a:t>
            </a:r>
          </a:p>
        </p:txBody>
      </p:sp>
      <p:pic>
        <p:nvPicPr>
          <p:cNvPr id="4" name="Picture 3">
            <a:extLst>
              <a:ext uri="{FF2B5EF4-FFF2-40B4-BE49-F238E27FC236}">
                <a16:creationId xmlns:a16="http://schemas.microsoft.com/office/drawing/2014/main" xmlns="" id="{95A9C2FA-48D5-4619-B4AF-58BD6933DB95}"/>
              </a:ext>
            </a:extLst>
          </p:cNvPr>
          <p:cNvPicPr>
            <a:picLocks noChangeAspect="1"/>
          </p:cNvPicPr>
          <p:nvPr/>
        </p:nvPicPr>
        <p:blipFill>
          <a:blip r:embed="rId2"/>
          <a:stretch>
            <a:fillRect/>
          </a:stretch>
        </p:blipFill>
        <p:spPr>
          <a:xfrm>
            <a:off x="5245998" y="4318000"/>
            <a:ext cx="5455063" cy="2468415"/>
          </a:xfrm>
          <a:prstGeom prst="rect">
            <a:avLst/>
          </a:prstGeom>
          <a:ln w="15875">
            <a:solidFill>
              <a:srgbClr val="FFFFFF">
                <a:alpha val="40000"/>
              </a:srgbClr>
            </a:solidFill>
          </a:ln>
          <a:effectLst>
            <a:innerShdw blurRad="57150" dist="38100" dir="14460000">
              <a:prstClr val="black">
                <a:alpha val="70000"/>
              </a:prstClr>
            </a:innerShdw>
          </a:effectLst>
        </p:spPr>
      </p:pic>
      <p:grpSp>
        <p:nvGrpSpPr>
          <p:cNvPr id="21" name="Group 20">
            <a:extLst>
              <a:ext uri="{FF2B5EF4-FFF2-40B4-BE49-F238E27FC236}">
                <a16:creationId xmlns:a16="http://schemas.microsoft.com/office/drawing/2014/main" xmlns="" id="{307A8868-805D-4C18-8A8B-4817BA9FF9B5}"/>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9206969" y="2963333"/>
            <a:ext cx="2981858" cy="3208867"/>
            <a:chOff x="9206969" y="2963333"/>
            <a:chExt cx="2981858" cy="3208867"/>
          </a:xfrm>
        </p:grpSpPr>
        <p:cxnSp>
          <p:nvCxnSpPr>
            <p:cNvPr id="22" name="Straight Connector 21">
              <a:extLst>
                <a:ext uri="{FF2B5EF4-FFF2-40B4-BE49-F238E27FC236}">
                  <a16:creationId xmlns:a16="http://schemas.microsoft.com/office/drawing/2014/main" xmlns="" id="{0CF59EB9-1EAB-47CE-AC8B-8EFD96929F0D}"/>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xmlns="" id="{B8786ADE-071C-435B-81E3-54A82DD5D5A9}"/>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xmlns="" id="{0F46AF6B-37AC-410E-9A0A-2F70B937A39C}"/>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xmlns="" id="{FAEF4DD0-8A5B-40F1-88BA-ABE5ADE4D290}"/>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xmlns="" id="{3BA5EA8C-8F33-4994-A748-233E839E4A23}"/>
                </a:ext>
                <a:ext uri="{C183D7F6-B498-43B3-948B-1728B52AA6E4}">
                  <adec:decorative xmlns="" xmlns:adec="http://schemas.microsoft.com/office/drawing/2017/decorative" val="1"/>
                </a:ext>
              </a:extLst>
            </p:cNvPr>
            <p:cNvCxnSpPr/>
            <p:nvPr>
              <p:extLst>
                <p:ext uri="{386F3935-93C4-4BCD-93E2-E3B085C9AB24}">
                  <p16:designElem xmlns:p16="http://schemas.microsoft.com/office/powerpoint/2015/main" xmlns=""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1113997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44D214-0A01-409F-B79E-2C1C345A5752}"/>
              </a:ext>
            </a:extLst>
          </p:cNvPr>
          <p:cNvSpPr>
            <a:spLocks noGrp="1"/>
          </p:cNvSpPr>
          <p:nvPr>
            <p:ph type="title"/>
          </p:nvPr>
        </p:nvSpPr>
        <p:spPr>
          <a:xfrm>
            <a:off x="684211" y="878890"/>
            <a:ext cx="10261955" cy="5115510"/>
          </a:xfrm>
        </p:spPr>
        <p:txBody>
          <a:bodyPr>
            <a:normAutofit/>
          </a:bodyPr>
          <a:lstStyle/>
          <a:p>
            <a:r>
              <a:rPr lang="en-US" dirty="0"/>
              <a:t>How will you, the </a:t>
            </a:r>
            <a:r>
              <a:rPr lang="en-US"/>
              <a:t>local governments,  </a:t>
            </a:r>
            <a:r>
              <a:rPr lang="en-US" dirty="0"/>
              <a:t>use this information?</a:t>
            </a:r>
          </a:p>
        </p:txBody>
      </p:sp>
    </p:spTree>
    <p:extLst>
      <p:ext uri="{BB962C8B-B14F-4D97-AF65-F5344CB8AC3E}">
        <p14:creationId xmlns:p14="http://schemas.microsoft.com/office/powerpoint/2010/main" val="1053793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44D214-0A01-409F-B79E-2C1C345A5752}"/>
              </a:ext>
            </a:extLst>
          </p:cNvPr>
          <p:cNvSpPr>
            <a:spLocks noGrp="1"/>
          </p:cNvSpPr>
          <p:nvPr>
            <p:ph type="title"/>
          </p:nvPr>
        </p:nvSpPr>
        <p:spPr>
          <a:xfrm>
            <a:off x="462269" y="417250"/>
            <a:ext cx="11229622" cy="5648171"/>
          </a:xfrm>
        </p:spPr>
        <p:txBody>
          <a:bodyPr>
            <a:normAutofit/>
          </a:bodyPr>
          <a:lstStyle/>
          <a:p>
            <a:r>
              <a:rPr lang="en-US" sz="1800" dirty="0"/>
              <a:t>Contact:</a:t>
            </a:r>
            <a:br>
              <a:rPr lang="en-US" sz="1800" dirty="0"/>
            </a:br>
            <a:r>
              <a:rPr lang="en-US" sz="1800" dirty="0"/>
              <a:t/>
            </a:r>
            <a:br>
              <a:rPr lang="en-US" sz="1800" dirty="0"/>
            </a:br>
            <a:r>
              <a:rPr lang="en-US" sz="1800" dirty="0"/>
              <a:t>Randy Winkler</a:t>
            </a:r>
            <a:br>
              <a:rPr lang="en-US" sz="1800" dirty="0"/>
            </a:br>
            <a:r>
              <a:rPr lang="en-US" sz="1800" dirty="0"/>
              <a:t>Director</a:t>
            </a:r>
            <a:br>
              <a:rPr lang="en-US" sz="1800" dirty="0"/>
            </a:br>
            <a:r>
              <a:rPr lang="en-US" sz="1800" dirty="0"/>
              <a:t>Sales &amp; Use Tax division</a:t>
            </a:r>
            <a:br>
              <a:rPr lang="en-US" sz="1800" dirty="0"/>
            </a:br>
            <a:r>
              <a:rPr lang="en-US" sz="1800" dirty="0"/>
              <a:t>Alabama Department of Revenue</a:t>
            </a:r>
            <a:br>
              <a:rPr lang="en-US" sz="1800" dirty="0"/>
            </a:br>
            <a:r>
              <a:rPr lang="en-US" sz="1800" dirty="0"/>
              <a:t/>
            </a:r>
            <a:br>
              <a:rPr lang="en-US" sz="1800" dirty="0"/>
            </a:br>
            <a:r>
              <a:rPr lang="en-US" sz="1800" dirty="0"/>
              <a:t>334-242-1575</a:t>
            </a:r>
            <a:br>
              <a:rPr lang="en-US" sz="1800" dirty="0"/>
            </a:br>
            <a:r>
              <a:rPr lang="en-US" sz="1800" dirty="0"/>
              <a:t/>
            </a:r>
            <a:br>
              <a:rPr lang="en-US" sz="1800" dirty="0"/>
            </a:br>
            <a:r>
              <a:rPr lang="en-US" sz="1800" dirty="0" err="1">
                <a:hlinkClick r:id="rId2"/>
              </a:rPr>
              <a:t>Randall.winkler@</a:t>
            </a:r>
            <a:r>
              <a:rPr lang="en-US" sz="1800" err="1">
                <a:hlinkClick r:id="rId2"/>
              </a:rPr>
              <a:t>revenue</a:t>
            </a:r>
            <a:r>
              <a:rPr lang="en-US" sz="1800">
                <a:hlinkClick r:id="rId2"/>
              </a:rPr>
              <a:t>.alabama.gov</a:t>
            </a:r>
            <a:r>
              <a:rPr lang="en-US" sz="1800"/>
              <a:t> </a:t>
            </a:r>
            <a:endParaRPr lang="en-US" sz="1800" dirty="0"/>
          </a:p>
        </p:txBody>
      </p:sp>
    </p:spTree>
    <p:extLst>
      <p:ext uri="{BB962C8B-B14F-4D97-AF65-F5344CB8AC3E}">
        <p14:creationId xmlns:p14="http://schemas.microsoft.com/office/powerpoint/2010/main" val="154745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A073EC-3396-4862-848D-8C6455A7568B}"/>
              </a:ext>
            </a:extLst>
          </p:cNvPr>
          <p:cNvSpPr>
            <a:spLocks noGrp="1"/>
          </p:cNvSpPr>
          <p:nvPr>
            <p:ph type="title"/>
          </p:nvPr>
        </p:nvSpPr>
        <p:spPr>
          <a:xfrm>
            <a:off x="497781" y="359215"/>
            <a:ext cx="8534400" cy="1507067"/>
          </a:xfrm>
        </p:spPr>
        <p:txBody>
          <a:bodyPr/>
          <a:lstStyle/>
          <a:p>
            <a:r>
              <a:rPr lang="en-US" dirty="0"/>
              <a:t>What is WRAP?</a:t>
            </a:r>
          </a:p>
        </p:txBody>
      </p:sp>
      <p:sp>
        <p:nvSpPr>
          <p:cNvPr id="3" name="Content Placeholder 2">
            <a:extLst>
              <a:ext uri="{FF2B5EF4-FFF2-40B4-BE49-F238E27FC236}">
                <a16:creationId xmlns:a16="http://schemas.microsoft.com/office/drawing/2014/main" xmlns="" id="{70C55066-5BD4-41DC-9DBD-5C4350C5FFD8}"/>
              </a:ext>
            </a:extLst>
          </p:cNvPr>
          <p:cNvSpPr>
            <a:spLocks noGrp="1"/>
          </p:cNvSpPr>
          <p:nvPr>
            <p:ph idx="1"/>
          </p:nvPr>
        </p:nvSpPr>
        <p:spPr>
          <a:xfrm>
            <a:off x="497781" y="1706733"/>
            <a:ext cx="9951236" cy="3615267"/>
          </a:xfrm>
        </p:spPr>
        <p:txBody>
          <a:bodyPr/>
          <a:lstStyle/>
          <a:p>
            <a:r>
              <a:rPr lang="en-US" dirty="0">
                <a:solidFill>
                  <a:schemeClr val="bg1"/>
                </a:solidFill>
              </a:rPr>
              <a:t>The purpose of the Wholesale Retail Accountability Program is to ensure sales tax collected by retailers is submitted to the state of Alabama to finance the services provided to Alabamians.</a:t>
            </a:r>
          </a:p>
          <a:p>
            <a:pPr marL="0" indent="0">
              <a:buNone/>
            </a:pPr>
            <a:endParaRPr lang="en-US" dirty="0">
              <a:solidFill>
                <a:schemeClr val="bg1"/>
              </a:solidFill>
            </a:endParaRPr>
          </a:p>
          <a:p>
            <a:r>
              <a:rPr lang="en-US" dirty="0">
                <a:solidFill>
                  <a:schemeClr val="bg1"/>
                </a:solidFill>
              </a:rPr>
              <a:t>To ensure a level playing field for all businesses, the Department of Revenue is constantly monitoring and auditing sales tax collected and remitted.</a:t>
            </a:r>
          </a:p>
        </p:txBody>
      </p:sp>
    </p:spTree>
    <p:extLst>
      <p:ext uri="{BB962C8B-B14F-4D97-AF65-F5344CB8AC3E}">
        <p14:creationId xmlns:p14="http://schemas.microsoft.com/office/powerpoint/2010/main" val="2043118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CEECE2-289E-456A-91A0-248E4173A5CE}"/>
              </a:ext>
            </a:extLst>
          </p:cNvPr>
          <p:cNvSpPr>
            <a:spLocks noGrp="1"/>
          </p:cNvSpPr>
          <p:nvPr>
            <p:ph type="title"/>
          </p:nvPr>
        </p:nvSpPr>
        <p:spPr>
          <a:xfrm>
            <a:off x="417881" y="137274"/>
            <a:ext cx="11602483" cy="1507067"/>
          </a:xfrm>
        </p:spPr>
        <p:txBody>
          <a:bodyPr/>
          <a:lstStyle/>
          <a:p>
            <a:pPr algn="ctr"/>
            <a:r>
              <a:rPr lang="en-US" dirty="0"/>
              <a:t>Why Wholesale Retail Accountability Program?</a:t>
            </a:r>
          </a:p>
        </p:txBody>
      </p:sp>
      <p:sp>
        <p:nvSpPr>
          <p:cNvPr id="6" name="TextBox 5">
            <a:extLst>
              <a:ext uri="{FF2B5EF4-FFF2-40B4-BE49-F238E27FC236}">
                <a16:creationId xmlns:a16="http://schemas.microsoft.com/office/drawing/2014/main" xmlns="" id="{EA09ED6F-36D2-43A9-BB86-EDA47B85883D}"/>
              </a:ext>
            </a:extLst>
          </p:cNvPr>
          <p:cNvSpPr txBox="1"/>
          <p:nvPr/>
        </p:nvSpPr>
        <p:spPr>
          <a:xfrm>
            <a:off x="699008" y="1899821"/>
            <a:ext cx="10602266" cy="3970318"/>
          </a:xfrm>
          <a:prstGeom prst="rect">
            <a:avLst/>
          </a:prstGeom>
          <a:noFill/>
        </p:spPr>
        <p:txBody>
          <a:bodyPr wrap="square" rtlCol="0">
            <a:spAutoFit/>
          </a:bodyPr>
          <a:lstStyle/>
          <a:p>
            <a:r>
              <a:rPr lang="en-US" dirty="0">
                <a:solidFill>
                  <a:schemeClr val="bg1"/>
                </a:solidFill>
              </a:rPr>
              <a:t>Act 2017-294 established the Wholesale Retail Accountability Program, requires new information be provided to the Alabama Department of Revenue in five areas:</a:t>
            </a:r>
          </a:p>
          <a:p>
            <a:endParaRPr lang="en-US" dirty="0">
              <a:solidFill>
                <a:schemeClr val="bg1"/>
              </a:solidFill>
            </a:endParaRPr>
          </a:p>
          <a:p>
            <a:pPr marL="342900" indent="-342900">
              <a:buFont typeface="+mj-lt"/>
              <a:buAutoNum type="arabicPeriod"/>
            </a:pPr>
            <a:r>
              <a:rPr lang="en-US" dirty="0">
                <a:solidFill>
                  <a:schemeClr val="bg1"/>
                </a:solidFill>
              </a:rPr>
              <a:t>April 30, 2018 - 1099K information</a:t>
            </a:r>
          </a:p>
          <a:p>
            <a:pPr marL="342900" indent="-342900">
              <a:buFont typeface="+mj-lt"/>
              <a:buAutoNum type="arabicPeriod"/>
            </a:pPr>
            <a:r>
              <a:rPr lang="en-US" dirty="0">
                <a:solidFill>
                  <a:schemeClr val="bg1"/>
                </a:solidFill>
              </a:rPr>
              <a:t>July 1, 2018 - distributors of beer and wine – report sales</a:t>
            </a:r>
          </a:p>
          <a:p>
            <a:pPr marL="342900" indent="-342900">
              <a:buFont typeface="+mj-lt"/>
              <a:buAutoNum type="arabicPeriod"/>
            </a:pPr>
            <a:r>
              <a:rPr lang="en-US" dirty="0">
                <a:solidFill>
                  <a:schemeClr val="bg1"/>
                </a:solidFill>
              </a:rPr>
              <a:t>July 1, 2018 – sellers of tobacco products – report sales</a:t>
            </a:r>
          </a:p>
          <a:p>
            <a:pPr marL="342900" indent="-342900">
              <a:buFont typeface="+mj-lt"/>
              <a:buAutoNum type="arabicPeriod"/>
            </a:pPr>
            <a:r>
              <a:rPr lang="en-US" dirty="0">
                <a:solidFill>
                  <a:schemeClr val="bg1"/>
                </a:solidFill>
              </a:rPr>
              <a:t>October 1, 2019 – municipal business privilege license applications</a:t>
            </a:r>
          </a:p>
          <a:p>
            <a:pPr marL="342900" indent="-342900">
              <a:buFont typeface="+mj-lt"/>
              <a:buAutoNum type="arabicPeriod"/>
            </a:pPr>
            <a:r>
              <a:rPr lang="en-US" dirty="0">
                <a:solidFill>
                  <a:schemeClr val="bg1"/>
                </a:solidFill>
              </a:rPr>
              <a:t>Make reports available to local governments</a:t>
            </a:r>
          </a:p>
          <a:p>
            <a:pPr marL="342900" indent="-342900">
              <a:buFont typeface="+mj-lt"/>
              <a:buAutoNum type="arabicPeriod"/>
            </a:pPr>
            <a:endParaRPr lang="en-US" dirty="0">
              <a:solidFill>
                <a:schemeClr val="bg1"/>
              </a:solidFill>
            </a:endParaRPr>
          </a:p>
          <a:p>
            <a:r>
              <a:rPr lang="en-US" dirty="0">
                <a:solidFill>
                  <a:schemeClr val="bg1"/>
                </a:solidFill>
              </a:rPr>
              <a:t>An Industry advisory group was created to implement the legislative action and provide guidance to the Department of Revenue. </a:t>
            </a:r>
          </a:p>
          <a:p>
            <a:endParaRPr lang="en-US" dirty="0">
              <a:solidFill>
                <a:schemeClr val="bg1"/>
              </a:solidFill>
            </a:endParaRPr>
          </a:p>
          <a:p>
            <a:r>
              <a:rPr lang="en-US" dirty="0">
                <a:solidFill>
                  <a:schemeClr val="bg1"/>
                </a:solidFill>
              </a:rPr>
              <a:t>The group was made up of representatives from industry and local government who all worked together to ensure all concerns were discussed and considered. </a:t>
            </a:r>
          </a:p>
        </p:txBody>
      </p:sp>
    </p:spTree>
    <p:extLst>
      <p:ext uri="{BB962C8B-B14F-4D97-AF65-F5344CB8AC3E}">
        <p14:creationId xmlns:p14="http://schemas.microsoft.com/office/powerpoint/2010/main" val="1779848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E0EC2-7111-4303-BDF4-BFF42A0B3F3A}"/>
              </a:ext>
            </a:extLst>
          </p:cNvPr>
          <p:cNvSpPr>
            <a:spLocks noGrp="1"/>
          </p:cNvSpPr>
          <p:nvPr>
            <p:ph type="title"/>
          </p:nvPr>
        </p:nvSpPr>
        <p:spPr>
          <a:xfrm>
            <a:off x="604313" y="305950"/>
            <a:ext cx="8534400" cy="1507067"/>
          </a:xfrm>
        </p:spPr>
        <p:txBody>
          <a:bodyPr/>
          <a:lstStyle/>
          <a:p>
            <a:r>
              <a:rPr lang="en-US" dirty="0"/>
              <a:t>1099K information</a:t>
            </a:r>
          </a:p>
        </p:txBody>
      </p:sp>
      <p:sp>
        <p:nvSpPr>
          <p:cNvPr id="3" name="Content Placeholder 2">
            <a:extLst>
              <a:ext uri="{FF2B5EF4-FFF2-40B4-BE49-F238E27FC236}">
                <a16:creationId xmlns:a16="http://schemas.microsoft.com/office/drawing/2014/main" xmlns="" id="{9252F93E-B612-4190-8CB0-E11F601B0A79}"/>
              </a:ext>
            </a:extLst>
          </p:cNvPr>
          <p:cNvSpPr>
            <a:spLocks noGrp="1"/>
          </p:cNvSpPr>
          <p:nvPr>
            <p:ph idx="1"/>
          </p:nvPr>
        </p:nvSpPr>
        <p:spPr>
          <a:xfrm>
            <a:off x="604313" y="1955307"/>
            <a:ext cx="8534400" cy="3615267"/>
          </a:xfrm>
        </p:spPr>
        <p:txBody>
          <a:bodyPr/>
          <a:lstStyle/>
          <a:p>
            <a:pPr>
              <a:buFont typeface="Wingdings" panose="05000000000000000000" pitchFamily="2" charset="2"/>
              <a:buChar char="Ø"/>
            </a:pPr>
            <a:r>
              <a:rPr lang="en-US" dirty="0">
                <a:solidFill>
                  <a:schemeClr val="bg1"/>
                </a:solidFill>
              </a:rPr>
              <a:t>Requires payment settlement entities, third-party settlement organizations, electronic payment facilitators, and third parties acting on behalf of payment settlement entities to file duplicate federal form 1099-K information returns with the Alabama Department of Revenue.</a:t>
            </a:r>
          </a:p>
          <a:p>
            <a:pPr>
              <a:buFont typeface="Wingdings" panose="05000000000000000000" pitchFamily="2" charset="2"/>
              <a:buChar char="Ø"/>
            </a:pPr>
            <a:r>
              <a:rPr lang="en-US" dirty="0">
                <a:solidFill>
                  <a:schemeClr val="bg1"/>
                </a:solidFill>
              </a:rPr>
              <a:t>1099-K information returns are due within 30 days of the filing due date required by the IRS. The 2017 1099-K information returns will be due on or before April 30, 2018.</a:t>
            </a:r>
          </a:p>
          <a:p>
            <a:endParaRPr lang="en-US" dirty="0">
              <a:solidFill>
                <a:schemeClr val="bg1"/>
              </a:solidFill>
            </a:endParaRPr>
          </a:p>
        </p:txBody>
      </p:sp>
    </p:spTree>
    <p:extLst>
      <p:ext uri="{BB962C8B-B14F-4D97-AF65-F5344CB8AC3E}">
        <p14:creationId xmlns:p14="http://schemas.microsoft.com/office/powerpoint/2010/main" val="103737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E0EC2-7111-4303-BDF4-BFF42A0B3F3A}"/>
              </a:ext>
            </a:extLst>
          </p:cNvPr>
          <p:cNvSpPr>
            <a:spLocks noGrp="1"/>
          </p:cNvSpPr>
          <p:nvPr>
            <p:ph type="title"/>
          </p:nvPr>
        </p:nvSpPr>
        <p:spPr>
          <a:xfrm>
            <a:off x="604313" y="305950"/>
            <a:ext cx="8534400" cy="1507067"/>
          </a:xfrm>
        </p:spPr>
        <p:txBody>
          <a:bodyPr/>
          <a:lstStyle/>
          <a:p>
            <a:r>
              <a:rPr lang="en-US" dirty="0"/>
              <a:t>Distributors of Beer and Wine</a:t>
            </a:r>
          </a:p>
        </p:txBody>
      </p:sp>
      <p:sp>
        <p:nvSpPr>
          <p:cNvPr id="4" name="Rectangle 3">
            <a:extLst>
              <a:ext uri="{FF2B5EF4-FFF2-40B4-BE49-F238E27FC236}">
                <a16:creationId xmlns:a16="http://schemas.microsoft.com/office/drawing/2014/main" xmlns="" id="{7C3FC538-DE1B-4F9F-90AA-7A5B42FB80CB}"/>
              </a:ext>
            </a:extLst>
          </p:cNvPr>
          <p:cNvSpPr/>
          <p:nvPr/>
        </p:nvSpPr>
        <p:spPr>
          <a:xfrm>
            <a:off x="526741" y="2281963"/>
            <a:ext cx="9505025" cy="3693319"/>
          </a:xfrm>
          <a:prstGeom prst="rect">
            <a:avLst/>
          </a:prstGeom>
        </p:spPr>
        <p:txBody>
          <a:bodyPr wrap="square">
            <a:spAutoFit/>
          </a:bodyPr>
          <a:lstStyle/>
          <a:p>
            <a:pPr marL="285750" indent="-285750">
              <a:buFont typeface="Wingdings" panose="05000000000000000000" pitchFamily="2" charset="2"/>
              <a:buChar char="Ø"/>
            </a:pPr>
            <a:r>
              <a:rPr lang="en-US" dirty="0">
                <a:solidFill>
                  <a:schemeClr val="bg1"/>
                </a:solidFill>
              </a:rPr>
              <a:t>Requires each licensed beer or wine distributor (seller) to file an informational monthly report of any beer or wine sales made to retail licensees for which an exemption from sales or use tax collection was claimed at the time of the sale.</a:t>
            </a:r>
          </a:p>
          <a:p>
            <a:endParaRPr lang="en-US" dirty="0">
              <a:solidFill>
                <a:schemeClr val="bg1"/>
              </a:solidFill>
            </a:endParaRPr>
          </a:p>
          <a:p>
            <a:pPr marL="285750" indent="-285750">
              <a:buFont typeface="Wingdings" panose="05000000000000000000" pitchFamily="2" charset="2"/>
              <a:buChar char="Ø"/>
            </a:pPr>
            <a:r>
              <a:rPr lang="en-US" dirty="0">
                <a:solidFill>
                  <a:schemeClr val="bg1"/>
                </a:solidFill>
              </a:rPr>
              <a:t>A “seller” is a manufacturer, wholesaler, or distributor of beer, or wine who sells to a retailer (licensee) in this state. </a:t>
            </a:r>
          </a:p>
          <a:p>
            <a:pPr marL="742950" lvl="1" indent="-285750">
              <a:buFont typeface="Wingdings" panose="05000000000000000000" pitchFamily="2" charset="2"/>
              <a:buChar char="Ø"/>
            </a:pPr>
            <a:r>
              <a:rPr lang="en-US" dirty="0">
                <a:solidFill>
                  <a:schemeClr val="bg1"/>
                </a:solidFill>
              </a:rPr>
              <a:t>The term also includes a wholesale club or warehouse club that under a membership. </a:t>
            </a:r>
          </a:p>
          <a:p>
            <a:pPr lvl="1"/>
            <a:endParaRPr lang="en-US" dirty="0">
              <a:solidFill>
                <a:schemeClr val="bg1"/>
              </a:solidFill>
            </a:endParaRPr>
          </a:p>
          <a:p>
            <a:pPr marL="285750" indent="-285750">
              <a:buFont typeface="Wingdings" panose="05000000000000000000" pitchFamily="2" charset="2"/>
              <a:buChar char="Ø"/>
            </a:pPr>
            <a:r>
              <a:rPr lang="en-US" dirty="0">
                <a:solidFill>
                  <a:schemeClr val="bg1"/>
                </a:solidFill>
              </a:rPr>
              <a:t>The first informational monthly report will cover sales occurring on or after July 1, 2018 through July 31, 2018 and is due on or before August 20, 2018.</a:t>
            </a:r>
          </a:p>
          <a:p>
            <a:pPr marL="742950" lvl="1" indent="-285750">
              <a:buFont typeface="Wingdings" panose="05000000000000000000" pitchFamily="2" charset="2"/>
              <a:buChar char="Ø"/>
            </a:pPr>
            <a:r>
              <a:rPr lang="en-US" dirty="0">
                <a:solidFill>
                  <a:schemeClr val="bg1"/>
                </a:solidFill>
              </a:rPr>
              <a:t>For each month after, the informational report will be due on or before the 20th day of the month next succeeding the month in which sales occur.</a:t>
            </a:r>
          </a:p>
        </p:txBody>
      </p:sp>
    </p:spTree>
    <p:extLst>
      <p:ext uri="{BB962C8B-B14F-4D97-AF65-F5344CB8AC3E}">
        <p14:creationId xmlns:p14="http://schemas.microsoft.com/office/powerpoint/2010/main" val="4146125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E0EC2-7111-4303-BDF4-BFF42A0B3F3A}"/>
              </a:ext>
            </a:extLst>
          </p:cNvPr>
          <p:cNvSpPr>
            <a:spLocks noGrp="1"/>
          </p:cNvSpPr>
          <p:nvPr>
            <p:ph type="title"/>
          </p:nvPr>
        </p:nvSpPr>
        <p:spPr>
          <a:xfrm>
            <a:off x="604313" y="305950"/>
            <a:ext cx="8534400" cy="1507067"/>
          </a:xfrm>
        </p:spPr>
        <p:txBody>
          <a:bodyPr/>
          <a:lstStyle/>
          <a:p>
            <a:r>
              <a:rPr lang="en-US" dirty="0"/>
              <a:t>WRAP Reporting Format requirements (beer and wine):</a:t>
            </a:r>
          </a:p>
        </p:txBody>
      </p:sp>
      <p:sp>
        <p:nvSpPr>
          <p:cNvPr id="3" name="Content Placeholder 2">
            <a:extLst>
              <a:ext uri="{FF2B5EF4-FFF2-40B4-BE49-F238E27FC236}">
                <a16:creationId xmlns:a16="http://schemas.microsoft.com/office/drawing/2014/main" xmlns="" id="{9252F93E-B612-4190-8CB0-E11F601B0A79}"/>
              </a:ext>
            </a:extLst>
          </p:cNvPr>
          <p:cNvSpPr>
            <a:spLocks noGrp="1"/>
          </p:cNvSpPr>
          <p:nvPr>
            <p:ph idx="1"/>
          </p:nvPr>
        </p:nvSpPr>
        <p:spPr>
          <a:xfrm>
            <a:off x="604312" y="1688976"/>
            <a:ext cx="9951237" cy="4924888"/>
          </a:xfrm>
        </p:spPr>
        <p:txBody>
          <a:bodyPr>
            <a:normAutofit/>
          </a:bodyPr>
          <a:lstStyle/>
          <a:p>
            <a:r>
              <a:rPr lang="en-US" dirty="0">
                <a:solidFill>
                  <a:schemeClr val="bg1"/>
                </a:solidFill>
              </a:rPr>
              <a:t>The WRAP reporting format requirements for the sales of any beer or wine are shown below : </a:t>
            </a:r>
          </a:p>
          <a:p>
            <a:pPr lvl="1"/>
            <a:r>
              <a:rPr lang="en-US" dirty="0">
                <a:solidFill>
                  <a:schemeClr val="bg1"/>
                </a:solidFill>
              </a:rPr>
              <a:t>(1) Invoice date </a:t>
            </a:r>
          </a:p>
          <a:p>
            <a:pPr lvl="1"/>
            <a:r>
              <a:rPr lang="en-US" dirty="0">
                <a:solidFill>
                  <a:schemeClr val="bg1"/>
                </a:solidFill>
              </a:rPr>
              <a:t>(2) Invoice number </a:t>
            </a:r>
          </a:p>
          <a:p>
            <a:pPr lvl="1"/>
            <a:r>
              <a:rPr lang="en-US" dirty="0">
                <a:solidFill>
                  <a:schemeClr val="bg1"/>
                </a:solidFill>
              </a:rPr>
              <a:t>(3) Retailer’s (licensee’s) ABC Board beverage license number </a:t>
            </a:r>
          </a:p>
          <a:p>
            <a:pPr lvl="1"/>
            <a:r>
              <a:rPr lang="en-US" dirty="0">
                <a:solidFill>
                  <a:schemeClr val="bg1"/>
                </a:solidFill>
              </a:rPr>
              <a:t>(4) Retailer’s (licensee’s) sales tax account number (optional) </a:t>
            </a:r>
          </a:p>
          <a:p>
            <a:pPr lvl="1"/>
            <a:r>
              <a:rPr lang="en-US" dirty="0">
                <a:solidFill>
                  <a:schemeClr val="bg1"/>
                </a:solidFill>
              </a:rPr>
              <a:t>(5) Retailer’s (licensee’s) name </a:t>
            </a:r>
          </a:p>
          <a:p>
            <a:pPr lvl="1"/>
            <a:r>
              <a:rPr lang="en-US" dirty="0">
                <a:solidFill>
                  <a:schemeClr val="bg1"/>
                </a:solidFill>
              </a:rPr>
              <a:t>(6) Retailer’s (licensee’s) street address </a:t>
            </a:r>
          </a:p>
          <a:p>
            <a:pPr lvl="1"/>
            <a:r>
              <a:rPr lang="en-US" dirty="0">
                <a:solidFill>
                  <a:schemeClr val="bg1"/>
                </a:solidFill>
              </a:rPr>
              <a:t>(7) Retailer’s (licensee’s) city </a:t>
            </a:r>
          </a:p>
          <a:p>
            <a:pPr lvl="1"/>
            <a:r>
              <a:rPr lang="en-US" dirty="0">
                <a:solidFill>
                  <a:schemeClr val="bg1"/>
                </a:solidFill>
              </a:rPr>
              <a:t>(8) Retailer’s (licensee’s) state </a:t>
            </a:r>
          </a:p>
          <a:p>
            <a:pPr lvl="1"/>
            <a:r>
              <a:rPr lang="en-US" dirty="0">
                <a:solidFill>
                  <a:schemeClr val="bg1"/>
                </a:solidFill>
              </a:rPr>
              <a:t>(9) Retailer’s (licensee’s) zip code </a:t>
            </a:r>
          </a:p>
          <a:p>
            <a:pPr lvl="1"/>
            <a:r>
              <a:rPr lang="en-US" dirty="0">
                <a:solidFill>
                  <a:schemeClr val="bg1"/>
                </a:solidFill>
              </a:rPr>
              <a:t>(10) Total invoice dollar amount. </a:t>
            </a:r>
          </a:p>
        </p:txBody>
      </p:sp>
    </p:spTree>
    <p:extLst>
      <p:ext uri="{BB962C8B-B14F-4D97-AF65-F5344CB8AC3E}">
        <p14:creationId xmlns:p14="http://schemas.microsoft.com/office/powerpoint/2010/main" val="2814280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E0EC2-7111-4303-BDF4-BFF42A0B3F3A}"/>
              </a:ext>
            </a:extLst>
          </p:cNvPr>
          <p:cNvSpPr>
            <a:spLocks noGrp="1"/>
          </p:cNvSpPr>
          <p:nvPr>
            <p:ph type="title"/>
          </p:nvPr>
        </p:nvSpPr>
        <p:spPr>
          <a:xfrm>
            <a:off x="604313" y="305950"/>
            <a:ext cx="8534400" cy="1507067"/>
          </a:xfrm>
        </p:spPr>
        <p:txBody>
          <a:bodyPr/>
          <a:lstStyle/>
          <a:p>
            <a:r>
              <a:rPr lang="en-US" dirty="0"/>
              <a:t>WRAP Reporting Due dates (beer and wine):</a:t>
            </a:r>
          </a:p>
        </p:txBody>
      </p:sp>
      <p:sp>
        <p:nvSpPr>
          <p:cNvPr id="3" name="Content Placeholder 2">
            <a:extLst>
              <a:ext uri="{FF2B5EF4-FFF2-40B4-BE49-F238E27FC236}">
                <a16:creationId xmlns:a16="http://schemas.microsoft.com/office/drawing/2014/main" xmlns="" id="{9252F93E-B612-4190-8CB0-E11F601B0A79}"/>
              </a:ext>
            </a:extLst>
          </p:cNvPr>
          <p:cNvSpPr>
            <a:spLocks noGrp="1"/>
          </p:cNvSpPr>
          <p:nvPr>
            <p:ph idx="1"/>
          </p:nvPr>
        </p:nvSpPr>
        <p:spPr>
          <a:xfrm>
            <a:off x="604313" y="1813017"/>
            <a:ext cx="10111035" cy="4001611"/>
          </a:xfrm>
        </p:spPr>
        <p:txBody>
          <a:bodyPr>
            <a:normAutofit/>
          </a:bodyPr>
          <a:lstStyle/>
          <a:p>
            <a:r>
              <a:rPr lang="en-US" dirty="0">
                <a:solidFill>
                  <a:schemeClr val="bg1"/>
                </a:solidFill>
              </a:rPr>
              <a:t>The monthly informational report is in addition to the sales tax return and is not in place of the sales tax return. </a:t>
            </a:r>
          </a:p>
          <a:p>
            <a:r>
              <a:rPr lang="en-US" dirty="0">
                <a:solidFill>
                  <a:schemeClr val="bg1"/>
                </a:solidFill>
              </a:rPr>
              <a:t>The sales tax return continues to be required to be filed each month. </a:t>
            </a:r>
          </a:p>
          <a:p>
            <a:pPr lvl="1"/>
            <a:r>
              <a:rPr lang="en-US" dirty="0">
                <a:solidFill>
                  <a:schemeClr val="bg1"/>
                </a:solidFill>
              </a:rPr>
              <a:t>If you are a quarterly or annual filer, or have been issued an Exemption Certificate, your sales tax return filing status will change to monthly beginning with the July 1, 2018 tax period due on or before August 20, 2018. </a:t>
            </a:r>
          </a:p>
          <a:p>
            <a:r>
              <a:rPr lang="en-US" dirty="0">
                <a:solidFill>
                  <a:schemeClr val="bg1"/>
                </a:solidFill>
              </a:rPr>
              <a:t>You will report all sales each month and deduct your wholesale and exempt sales to arrive at taxable sales. </a:t>
            </a:r>
          </a:p>
          <a:p>
            <a:r>
              <a:rPr lang="en-US" dirty="0">
                <a:solidFill>
                  <a:schemeClr val="bg1"/>
                </a:solidFill>
              </a:rPr>
              <a:t>You must file even if you have zero taxable sales. </a:t>
            </a:r>
          </a:p>
        </p:txBody>
      </p:sp>
    </p:spTree>
    <p:extLst>
      <p:ext uri="{BB962C8B-B14F-4D97-AF65-F5344CB8AC3E}">
        <p14:creationId xmlns:p14="http://schemas.microsoft.com/office/powerpoint/2010/main" val="591700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E0EC2-7111-4303-BDF4-BFF42A0B3F3A}"/>
              </a:ext>
            </a:extLst>
          </p:cNvPr>
          <p:cNvSpPr>
            <a:spLocks noGrp="1"/>
          </p:cNvSpPr>
          <p:nvPr>
            <p:ph type="title"/>
          </p:nvPr>
        </p:nvSpPr>
        <p:spPr>
          <a:xfrm>
            <a:off x="604313" y="305950"/>
            <a:ext cx="8534400" cy="1507067"/>
          </a:xfrm>
        </p:spPr>
        <p:txBody>
          <a:bodyPr/>
          <a:lstStyle/>
          <a:p>
            <a:r>
              <a:rPr lang="en-US" dirty="0"/>
              <a:t>Sellers of tobacco products</a:t>
            </a:r>
          </a:p>
        </p:txBody>
      </p:sp>
      <p:sp>
        <p:nvSpPr>
          <p:cNvPr id="3" name="Content Placeholder 2">
            <a:extLst>
              <a:ext uri="{FF2B5EF4-FFF2-40B4-BE49-F238E27FC236}">
                <a16:creationId xmlns:a16="http://schemas.microsoft.com/office/drawing/2014/main" xmlns="" id="{9252F93E-B612-4190-8CB0-E11F601B0A79}"/>
              </a:ext>
            </a:extLst>
          </p:cNvPr>
          <p:cNvSpPr>
            <a:spLocks noGrp="1"/>
          </p:cNvSpPr>
          <p:nvPr>
            <p:ph idx="1"/>
          </p:nvPr>
        </p:nvSpPr>
        <p:spPr>
          <a:xfrm>
            <a:off x="604313" y="1600200"/>
            <a:ext cx="8939182" cy="4321206"/>
          </a:xfrm>
        </p:spPr>
        <p:txBody>
          <a:bodyPr>
            <a:normAutofit/>
          </a:bodyPr>
          <a:lstStyle/>
          <a:p>
            <a:r>
              <a:rPr lang="en-US" dirty="0">
                <a:solidFill>
                  <a:schemeClr val="bg1"/>
                </a:solidFill>
              </a:rPr>
              <a:t>Since October 1, 2014 an informational report of tobacco sales for resale report has been required. </a:t>
            </a:r>
          </a:p>
          <a:p>
            <a:r>
              <a:rPr lang="en-US" dirty="0">
                <a:solidFill>
                  <a:schemeClr val="bg1"/>
                </a:solidFill>
              </a:rPr>
              <a:t>Act 2017-294 now requires additional information, such as:</a:t>
            </a:r>
          </a:p>
          <a:p>
            <a:pPr lvl="1"/>
            <a:r>
              <a:rPr lang="en-US" dirty="0">
                <a:solidFill>
                  <a:schemeClr val="bg1"/>
                </a:solidFill>
              </a:rPr>
              <a:t>Customer sales tax account number</a:t>
            </a:r>
          </a:p>
          <a:p>
            <a:pPr lvl="1"/>
            <a:r>
              <a:rPr lang="en-US" dirty="0">
                <a:solidFill>
                  <a:schemeClr val="bg1"/>
                </a:solidFill>
              </a:rPr>
              <a:t>Quantity sold</a:t>
            </a:r>
          </a:p>
          <a:p>
            <a:pPr lvl="1"/>
            <a:r>
              <a:rPr lang="en-US" dirty="0">
                <a:solidFill>
                  <a:schemeClr val="bg1"/>
                </a:solidFill>
              </a:rPr>
              <a:t>Product Type</a:t>
            </a:r>
          </a:p>
          <a:p>
            <a:pPr lvl="1"/>
            <a:r>
              <a:rPr lang="en-US" dirty="0">
                <a:solidFill>
                  <a:schemeClr val="bg1"/>
                </a:solidFill>
              </a:rPr>
              <a:t>Total sales price</a:t>
            </a:r>
          </a:p>
          <a:p>
            <a:pPr lvl="1"/>
            <a:r>
              <a:rPr lang="en-US" dirty="0">
                <a:solidFill>
                  <a:schemeClr val="bg1"/>
                </a:solidFill>
              </a:rPr>
              <a:t>Itemized county tobacco tax paid</a:t>
            </a:r>
          </a:p>
          <a:p>
            <a:pPr lvl="1"/>
            <a:r>
              <a:rPr lang="en-US" dirty="0">
                <a:solidFill>
                  <a:schemeClr val="bg1"/>
                </a:solidFill>
              </a:rPr>
              <a:t>Itemized city tobacco tax paid</a:t>
            </a:r>
          </a:p>
          <a:p>
            <a:pPr marL="0" indent="0">
              <a:buNone/>
            </a:pPr>
            <a:endParaRPr lang="en-US" dirty="0">
              <a:solidFill>
                <a:schemeClr val="bg1"/>
              </a:solidFill>
            </a:endParaRPr>
          </a:p>
        </p:txBody>
      </p:sp>
    </p:spTree>
    <p:extLst>
      <p:ext uri="{BB962C8B-B14F-4D97-AF65-F5344CB8AC3E}">
        <p14:creationId xmlns:p14="http://schemas.microsoft.com/office/powerpoint/2010/main" val="845585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DE0EC2-7111-4303-BDF4-BFF42A0B3F3A}"/>
              </a:ext>
            </a:extLst>
          </p:cNvPr>
          <p:cNvSpPr>
            <a:spLocks noGrp="1"/>
          </p:cNvSpPr>
          <p:nvPr>
            <p:ph type="title"/>
          </p:nvPr>
        </p:nvSpPr>
        <p:spPr>
          <a:xfrm>
            <a:off x="604313" y="305950"/>
            <a:ext cx="8534400" cy="1507067"/>
          </a:xfrm>
        </p:spPr>
        <p:txBody>
          <a:bodyPr/>
          <a:lstStyle/>
          <a:p>
            <a:r>
              <a:rPr lang="en-US" dirty="0"/>
              <a:t>Sellers of tobacco products</a:t>
            </a:r>
          </a:p>
        </p:txBody>
      </p:sp>
      <p:sp>
        <p:nvSpPr>
          <p:cNvPr id="3" name="Content Placeholder 2">
            <a:extLst>
              <a:ext uri="{FF2B5EF4-FFF2-40B4-BE49-F238E27FC236}">
                <a16:creationId xmlns:a16="http://schemas.microsoft.com/office/drawing/2014/main" xmlns="" id="{9252F93E-B612-4190-8CB0-E11F601B0A79}"/>
              </a:ext>
            </a:extLst>
          </p:cNvPr>
          <p:cNvSpPr>
            <a:spLocks noGrp="1"/>
          </p:cNvSpPr>
          <p:nvPr>
            <p:ph idx="1"/>
          </p:nvPr>
        </p:nvSpPr>
        <p:spPr>
          <a:xfrm>
            <a:off x="604313" y="1600200"/>
            <a:ext cx="8939182" cy="4321206"/>
          </a:xfrm>
        </p:spPr>
        <p:txBody>
          <a:bodyPr>
            <a:normAutofit/>
          </a:bodyPr>
          <a:lstStyle/>
          <a:p>
            <a:r>
              <a:rPr lang="en-US" dirty="0">
                <a:solidFill>
                  <a:schemeClr val="bg1"/>
                </a:solidFill>
              </a:rPr>
              <a:t>Requires sellers of tobacco products to report their sales for resale monthly. </a:t>
            </a:r>
          </a:p>
          <a:p>
            <a:r>
              <a:rPr lang="en-US" dirty="0">
                <a:solidFill>
                  <a:schemeClr val="bg1"/>
                </a:solidFill>
              </a:rPr>
              <a:t>A “Seller” includes all wholesalers, jobbers, semi-jobbers, retailers, importers and any other person selling, receiving, or distributing tobacco products for resale.</a:t>
            </a:r>
          </a:p>
          <a:p>
            <a:pPr>
              <a:buFont typeface="Wingdings" panose="05000000000000000000" pitchFamily="2" charset="2"/>
              <a:buChar char="Ø"/>
            </a:pPr>
            <a:r>
              <a:rPr lang="en-US" dirty="0">
                <a:solidFill>
                  <a:schemeClr val="bg1"/>
                </a:solidFill>
              </a:rPr>
              <a:t>The new informational monthly report will cover sales occurring on or after July 1, 2018 through July 31, 2018 and is due on or before August 20, 2018.</a:t>
            </a:r>
          </a:p>
          <a:p>
            <a:pPr lvl="1">
              <a:buFont typeface="Wingdings" panose="05000000000000000000" pitchFamily="2" charset="2"/>
              <a:buChar char="Ø"/>
            </a:pPr>
            <a:r>
              <a:rPr lang="en-US" dirty="0">
                <a:solidFill>
                  <a:schemeClr val="bg1"/>
                </a:solidFill>
              </a:rPr>
              <a:t>For each month after, the informational report will be due on or before the 20th day of the month next succeeding the month in which sales occur.</a:t>
            </a:r>
          </a:p>
          <a:p>
            <a:pPr marL="0" indent="0">
              <a:buNone/>
            </a:pPr>
            <a:endParaRPr lang="en-US" dirty="0">
              <a:solidFill>
                <a:schemeClr val="bg1"/>
              </a:solidFill>
            </a:endParaRPr>
          </a:p>
        </p:txBody>
      </p:sp>
    </p:spTree>
    <p:extLst>
      <p:ext uri="{BB962C8B-B14F-4D97-AF65-F5344CB8AC3E}">
        <p14:creationId xmlns:p14="http://schemas.microsoft.com/office/powerpoint/2010/main" val="56170313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458</TotalTime>
  <Words>1240</Words>
  <Application>Microsoft Office PowerPoint</Application>
  <PresentationFormat>Widescreen</PresentationFormat>
  <Paragraphs>121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Century Gothic</vt:lpstr>
      <vt:lpstr>Wingdings</vt:lpstr>
      <vt:lpstr>Wingdings 3</vt:lpstr>
      <vt:lpstr>Slice</vt:lpstr>
      <vt:lpstr>Alabama Department of Revenue</vt:lpstr>
      <vt:lpstr>What is WRAP?</vt:lpstr>
      <vt:lpstr>Why Wholesale Retail Accountability Program?</vt:lpstr>
      <vt:lpstr>1099K information</vt:lpstr>
      <vt:lpstr>Distributors of Beer and Wine</vt:lpstr>
      <vt:lpstr>WRAP Reporting Format requirements (beer and wine):</vt:lpstr>
      <vt:lpstr>WRAP Reporting Due dates (beer and wine):</vt:lpstr>
      <vt:lpstr>Sellers of tobacco products</vt:lpstr>
      <vt:lpstr>Sellers of tobacco products</vt:lpstr>
      <vt:lpstr>WRAP Reporting Format requirements (tobacco Products):</vt:lpstr>
      <vt:lpstr>Municipal Business Privilege Licenses </vt:lpstr>
      <vt:lpstr>how has the department prepared for this information?</vt:lpstr>
      <vt:lpstr>how has the department prepared for this information? (con’t)</vt:lpstr>
      <vt:lpstr>How will the department use this information?</vt:lpstr>
      <vt:lpstr>How can I get more information on wrap?</vt:lpstr>
      <vt:lpstr>As a local official, how can I access wholesaler data?</vt:lpstr>
      <vt:lpstr>How will you, the local governments,  use this information?</vt:lpstr>
      <vt:lpstr>Contact:  Randy Winkler Director Sales &amp; Use Tax division Alabama Department of Revenue  334-242-1575  Randall.winkler@revenue.alabama.gov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Alabama Department of Revenue</dc:title>
  <dc:creator>Rouse, Lee Ann</dc:creator>
  <cp:lastModifiedBy>Jennifer Datcher</cp:lastModifiedBy>
  <cp:revision>33</cp:revision>
  <cp:lastPrinted>2018-07-09T20:07:14Z</cp:lastPrinted>
  <dcterms:created xsi:type="dcterms:W3CDTF">2018-07-09T14:49:28Z</dcterms:created>
  <dcterms:modified xsi:type="dcterms:W3CDTF">2018-08-15T15:35:59Z</dcterms:modified>
</cp:coreProperties>
</file>