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88" r:id="rId5"/>
    <p:sldId id="257" r:id="rId6"/>
    <p:sldId id="280" r:id="rId7"/>
    <p:sldId id="260" r:id="rId8"/>
    <p:sldId id="289" r:id="rId9"/>
    <p:sldId id="259" r:id="rId10"/>
    <p:sldId id="273" r:id="rId11"/>
    <p:sldId id="262" r:id="rId12"/>
    <p:sldId id="270" r:id="rId13"/>
    <p:sldId id="271" r:id="rId14"/>
    <p:sldId id="272" r:id="rId15"/>
    <p:sldId id="290" r:id="rId16"/>
    <p:sldId id="291" r:id="rId17"/>
    <p:sldId id="292" r:id="rId18"/>
    <p:sldId id="264" r:id="rId19"/>
    <p:sldId id="281" r:id="rId20"/>
    <p:sldId id="283" r:id="rId21"/>
    <p:sldId id="282" r:id="rId22"/>
    <p:sldId id="285" r:id="rId23"/>
    <p:sldId id="286" r:id="rId24"/>
    <p:sldId id="265" r:id="rId25"/>
    <p:sldId id="287" r:id="rId26"/>
    <p:sldId id="266" r:id="rId27"/>
    <p:sldId id="278" r:id="rId28"/>
    <p:sldId id="267" r:id="rId29"/>
    <p:sldId id="279" r:id="rId30"/>
    <p:sldId id="268" r:id="rId31"/>
    <p:sldId id="269" r:id="rId32"/>
    <p:sldId id="274" r:id="rId33"/>
    <p:sldId id="275" r:id="rId34"/>
    <p:sldId id="276" r:id="rId35"/>
    <p:sldId id="2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p:scale>
          <a:sx n="80" d="100"/>
          <a:sy n="80" d="100"/>
        </p:scale>
        <p:origin x="-53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2.53846" units="1/cm"/>
          <inkml:channelProperty channel="Y" name="resolution" value="54.85714" units="1/cm"/>
        </inkml:channelProperties>
      </inkml:inkSource>
      <inkml:timestamp xml:id="ts0" timeString="2015-05-13T00:47:59.62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0 109,'33'0,"33"0,-33 0,33 0,0 0,-33 0,0 0,66 0,-33 0,0 0,0 33,0-33,0 33,33-33,-33 0,-33 0,33 0,0 0,0 0,0 0,-33 0,0 0,33 0,33-33,-66 33,33 0,-33 0,0 0,0 0,-33-33,33 33,0 0,0 0,33 0,0 0,-33 0,0 0,33 0,-33 0,-1 0,1 0,0 0,0 0,33 0,-33 0,33 0,-33 0,33 0,-33 0,0 0,0 0,0 0,0 0,0 33,0-33,0 0,33 33,0-33,0 33,0 0,-33-33,0 0,0 0,0 0,0 0,0 0,0 0,0 0,33 0,33 0,-33 0,0 0,0 0,-33 0,0 0,0 0,33 33,-33-33,33 0,33 0,-33 0,0 0,-33 0,33 0,0 0,-33 0,0 0,0 0,0 0,0 0,0 0,0 0,0 0,0 0,0 0,-1 0,1 0,0 0,0 0,0 0,0 0,0 0,0 0,0 0,33 0,-33 0,33 0,-33 0,33 0,-33 0,0 0,0 0,33 0,0 0,0 0,-33 0,0 33,0-33,0 0,0 0,0 0,0 0,0 0,0 0,0 0,0 0,33 0,-33 0,0 0,0 0,33 0,-33 0,0 0,0 0,0 0,0 0,0 0,0 0,0 0,0 0,66 0,-33 0,-33 0,33 0,-33 0,66 0,-33-33,0 0,0 33,0 0,-33 0,0 0,0 0,0 0,-1 0,1 0,0 0,0 0,0 0,0 0,0 0,0 0,33 0,0 0,0 0,-33 0,0 0,0 0,0 0,0 0,0 0,33 0,0 0,0 0,0 0,33 0,-33 0,0 0,-33 0,-33 33,33-33,33 0,0 0,0 0,33 33,-33-33,0 0,-66 33,33-33,0 0,0 0,33 0,0 0,0 0,0 0,0 0,33 0,-66 0,33 0,-33 0,0-33,33 33,-33 0,33-33,-33 33,32-33,1 33,-33-33,0 33,0-33,0 33,0 0,0 0,0 0,0 0,0-33,0 33,0 0,0 0,0 0,0 0,33 0,33-33,-33 0,-33 33,0 0,0-33,0 33,33 0,-66-33,66 33,-33 0,0 0,33 0,0 0,0 0,0 0,33 0,-33 0,-33 0,0 0,0 0,33 33,0 0,-33-33,0 33,33 0,-33-33,0 0,0 0,-33 33,33-33,33 0,0 0,0 0,0 0,33 33,-66-33,0 33,0-33,-1 0,34 0,-33 0,0 0,0 0,-33 33,33-33,0 0,0 0,0 0,33 0,-33 33,0-33,33 0,0 0,33 0,-33 0,-33 0,0 0,0 0,0 0,33 0,0 0,0 33,0-33,33 0,-33 0,0 0,0 0,0 0,-33 0,33 33,-33-33,0 0,0 0,0 0,33 0,-33 0,0 0,33 0,-33 0,33 0,0 0,-33 0,33 0,0 0,-33 0,0 0,0 0,0 0,-33 33,33-33,0 0,0 0,0 0,32 33,-32-33,0 0,0 0,0 0,0 0,0 0,0 0,0 0,0 0,0 0,33 0,33 0,0 0,-33 0,0 0,0 0,33-33,0 33,-33 0,0 0,0-33,-33 33,0 0,0 0,0 0,33 0,0 0,0-33,-33 33,33 0,33-33,0 33,-66 0,0-33,0 33,0-33,0 33,0 0,0-33,33 33,-33 0,0 0,0 0,0 0,0 0,0 0,0 0,-33-33,33 33,0 0,0 0,0 0,32-33,1 33,0 0,33-33,-66 33,33 0,-33 0,0 0,0 0,0 0,0 0,0 0,0-33,0 33,0 0,0 0,0 0,0 0,0 0,-33 33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2.53846" units="1/cm"/>
          <inkml:channelProperty channel="Y" name="resolution" value="54.85714" units="1/cm"/>
        </inkml:channelProperties>
      </inkml:inkSource>
      <inkml:timestamp xml:id="ts0" timeString="2015-05-13T15:49:34.46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2.53846" units="1/cm"/>
          <inkml:channelProperty channel="Y" name="resolution" value="54.85714" units="1/cm"/>
        </inkml:channelProperties>
      </inkml:inkSource>
      <inkml:timestamp xml:id="ts0" timeString="2015-05-13T15:49:48.32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2.53846" units="1/cm"/>
          <inkml:channelProperty channel="Y" name="resolution" value="54.85714" units="1/cm"/>
        </inkml:channelProperties>
      </inkml:inkSource>
      <inkml:timestamp xml:id="ts0" timeString="2015-05-13T15:50:04.29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1 262,'33'0,"0"0,0 0,0 0,0 0,0-33,0 33,0 0,0 0,0 0,0 0,-33-33,33 33,0 0,0 0,0 0,0 0,-33-32,33 32,0 0,0 0,0 0,-33-33,33 33,0 0,0 0,0 0,0 0,0-33,0 33,-33-33,33 33,0 0,0 0,0 0,0 0,0 0,0 0,0 0,0 0,0 0,0 0,0 0,0 0,0 0,0 0,0 0,0 0,0 0,0 0,0 0,0 0,0 0,0 0,0 0,0 0,0 0,0 0,0 0,0 0,0 0,0 0,0 0,0-33,32 33,-32 0,0 0,0 0,0 0,0 0,0 0,0 0,0 0,0 0,0 0,33 0,-33 0,33 0,-33 0,0 0,0 0,0 0,0 0,0 0,0 0,0 0,33 0,-33 0,33 0,0 0,-33 0,0 0,0 0,0 0,0 0,0 0,33 0,-33 0,0 0,0 0,0 0,0 0,0 0,0 0,0 0,0 0,0 0,0 0,0 0,33 0,0 0,-33 0,0 0,0 0,0 0,0 0,0 0,0 0,0 0,0 0,0 0,33 0,-33 0,0 0,33 0,0 0,-33 0,0 0,32 0,-32 0,0 0,0 0,0 0,0 0,0 0,0 0,0 0,0 0,0 0,0 0,0 0,0 0,0 0,33 0,-33 0,0 0,0 0,0 0,0 0,0 0,0 0,0 0,33 0,-33 0,33 0,-33 0,0 0,33 0,-33 0,0 0,0 0,0 0,0 0,0 0,0 0,0 0,0 0,0 0,0 0,0 0,0 0,0 0,0 0,0 0,0 0,0 0,0 0,0 0,0 0,0 0,0 0,0 0,0 0,0 0,0 0,0 0,0 0,0 0,0 0,0 0,0 0,0 0,0 0,0 0,0 0,0 0,0 0,0 0,0 0,0 0,0 0,-1 0,1 0,0 0,0 0,0 0,0 0,0 0,0 0,0 0,0 0,0 0,0 0,0 0,0 0,0 0,0 0,33 0,-33 0,0 0,0 0,0 0,0 0,0 0,33 0,0 0,-33 0,0 0,0 0,33-33,-33 33,0 0,0 0,0 0,0 0,0 0,0 0,0 0,0 0,0 0,0 0,0 0,0 0,0 0,0 0,0 0,0 0,0 0,0 0,0 0,0 0,33 0,-33 0,33 0,-33 0,0 0,0 0,0 0,0 0,-33 33,33-33,0 0,0 0,0 0,0 0,0 0,0 0,0 0,0 0,0 0,0 0,0 0,32 33,-32-33,-33 33,33-33,0 0,0 0,0 0,0 0,0 0,0 0,0 0,0 0,33 0,-33 0,0 0,-33 33,66-33,-33 0,0 0,0 0,0 0,0 0,0 0,0 0,0 0,0 0,0 0,0 0,0 0,0 0,33 0,-33 0,0 0,0 0,0 0,0 0,0 0,0 0,0 0,0 0,0 0,0 0,0 0,0 0,0 0,0 0,0 0,0 0,0 0,0 0,0 0,0 0,0 0,0 0,33 0,-33 0,33 0,-33 0,0 0,33 0,0 0,-33 0,0 0,0 0,0 0,0 0,0 0,33 0,-33 0,33 0,-34 0,1 0,33 0,-33 0,0 0,0 0,0 0,0 0,0 0,0 0,0 0,0 0,0 0,0 0,0 0,0 0,0 0,0 0,0 0,0 0,33 0,-33 0,0 0,0 0,0 0,0 0,0 0,0 0,0 0,0 0,33 0,-33 0,0 0,0 0,0 0,0 0,0 0,0 0,0 0,0 0,0 0,0 0,0 0,66 0,-33 0,33 0,-33 0,-33 0,33 0,-33 0,66 0,-66 0,0 0,0 0,66 0,-66 0,0 0,0 0,0 0,0 0,0 0,33 0,-34 0,1 0,0 0,0 0,0-33,0 33,0 0,0 0,0 0,0 0,0 0,0 0,33 0,-33 0,0 0,0 0,0 0,0 0,0 0,0 0,0 0,0 0,0 0,0 0,0 0,0 0,0 0,0 0,33 33,-33-33,0 0,33 0,-33 0,0 0,0 0,0 0,0 0,33 0,0 0,-33 33,0-33,33 32,0-32,-33 0,33 0,0 0,-33 0,0 0,0 0,0 0,0 0,0 0,33 0,-33 0,0 0,0 0,0 0,0 0,0 0,0 0,0 0,0 0,0 0,0 0,0 0,0 0,0 0,-1 0,1 0,0 0,33 0,-33-32,33 32,0 0,-33 0,0 0,0 0,0-33,0 33,0 0,0 0,0 0,33 0,-66-33,33 33,0 0,0 0,0 0,0 0,0 0,0 0,0 0,0 0,0 0,0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52.53846" units="1/cm"/>
          <inkml:channelProperty channel="Y" name="resolution" value="54.85714" units="1/cm"/>
        </inkml:channelProperties>
      </inkml:inkSource>
      <inkml:timestamp xml:id="ts0" timeString="2015-05-13T01:19:11.627"/>
    </inkml:context>
    <inkml:brush xml:id="br0">
      <inkml:brushProperty name="width" value="0.26667" units="cm"/>
      <inkml:brushProperty name="height" value="0.53333" units="cm"/>
      <inkml:brushProperty name="color" value="#FFFFFF"/>
      <inkml:brushProperty name="tip" value="rectangle"/>
      <inkml:brushProperty name="rasterOp" value="maskPen"/>
      <inkml:brushProperty name="fitToCurve" value="1"/>
    </inkml:brush>
  </inkml:definitions>
  <inkml:trace contextRef="#ctx0" brushRef="#br0">4600 516,'0'0,"-99"0,33-33,-33 33,-33-33,-66 33,0-33,0 0,-99 0,34 33,-34-33,-66 33,66-33,99 0,66 0,-66 0,99 0,0 0,0 0,0 33,33 0,0-33,-33 33,33 0,-33 0,1 0,-34 0,33 0,0 0,0 0,33 0,0 0,0-33,33 33,198 0,165 33,-1 0,67 0,33 33,-33 33,0-33,-33 0,-66-33,-34-33,-98 0,33 0,0 0,-99 0,0-33,33 33,-33 0,0 0,0 0,0 0,0 0,-33 0,-33 0,-66 0,-264-33,-99 33,0 0,-98 0,-34 0,66 0,66-33,99-33,198 66,132 0,297 33,33 0,66 66,-33-66,-100-33,1 0,-132 0,-66 0,-66 0,-165 0,-99 33,0 0,133 0,-1 0,66-33,-132 0,33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CF15A8-D1B6-4436-9332-F02F80D9930A}"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F777-2D6B-431A-BEB3-AE184368413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15A8-D1B6-4436-9332-F02F80D9930A}"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15A8-D1B6-4436-9332-F02F80D9930A}"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15A8-D1B6-4436-9332-F02F80D9930A}"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15A8-D1B6-4436-9332-F02F80D9930A}"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F777-2D6B-431A-BEB3-AE184368413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F15A8-D1B6-4436-9332-F02F80D9930A}"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F15A8-D1B6-4436-9332-F02F80D9930A}"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FF777-2D6B-431A-BEB3-AE184368413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CF15A8-D1B6-4436-9332-F02F80D9930A}"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15A8-D1B6-4436-9332-F02F80D9930A}"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15A8-D1B6-4436-9332-F02F80D9930A}"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F777-2D6B-431A-BEB3-AE184368413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15A8-D1B6-4436-9332-F02F80D9930A}"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F777-2D6B-431A-BEB3-AE18436841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BCF15A8-D1B6-4436-9332-F02F80D9930A}" type="datetimeFigureOut">
              <a:rPr lang="en-US" smtClean="0"/>
              <a:t>5/13/2015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DBFF777-2D6B-431A-BEB3-AE184368413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src.nist.gov/publications/PubsSP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Cybersecurity:</a:t>
            </a:r>
            <a:endParaRPr lang="en-US" dirty="0"/>
          </a:p>
        </p:txBody>
      </p:sp>
      <p:sp>
        <p:nvSpPr>
          <p:cNvPr id="3" name="Subtitle 2"/>
          <p:cNvSpPr>
            <a:spLocks noGrp="1"/>
          </p:cNvSpPr>
          <p:nvPr>
            <p:ph type="subTitle" idx="1"/>
          </p:nvPr>
        </p:nvSpPr>
        <p:spPr/>
        <p:txBody>
          <a:bodyPr/>
          <a:lstStyle/>
          <a:p>
            <a:pPr algn="ctr"/>
            <a:r>
              <a:rPr lang="en-US" dirty="0" smtClean="0"/>
              <a:t>Why Should I worry?</a:t>
            </a:r>
            <a:endParaRPr lang="en-US" dirty="0"/>
          </a:p>
        </p:txBody>
      </p:sp>
    </p:spTree>
    <p:extLst>
      <p:ext uri="{BB962C8B-B14F-4D97-AF65-F5344CB8AC3E}">
        <p14:creationId xmlns:p14="http://schemas.microsoft.com/office/powerpoint/2010/main" val="392294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62000" y="457200"/>
            <a:ext cx="7315200" cy="2103120"/>
          </a:xfrm>
        </p:spPr>
        <p:txBody>
          <a:bodyPr>
            <a:normAutofit/>
          </a:bodyPr>
          <a:lstStyle/>
          <a:p>
            <a:pPr marL="0" indent="0">
              <a:buNone/>
            </a:pPr>
            <a:r>
              <a:rPr lang="en-US" dirty="0" smtClean="0"/>
              <a:t>Q</a:t>
            </a:r>
            <a:r>
              <a:rPr lang="en-US" sz="2800" dirty="0" smtClean="0"/>
              <a:t>uestion 4</a:t>
            </a:r>
          </a:p>
          <a:p>
            <a:pPr marL="0" indent="0">
              <a:buNone/>
            </a:pPr>
            <a:r>
              <a:rPr lang="en-US" sz="2000" dirty="0" smtClean="0"/>
              <a:t>The </a:t>
            </a:r>
            <a:r>
              <a:rPr lang="en-US" sz="2000" dirty="0"/>
              <a:t>main function of an </a:t>
            </a:r>
            <a:r>
              <a:rPr lang="en-US" sz="2000" dirty="0" smtClean="0"/>
              <a:t>IDS (Intrusion Detection System) </a:t>
            </a:r>
            <a:r>
              <a:rPr lang="en-US" sz="2000" dirty="0"/>
              <a:t>product is to warn you of suspicious activity taking place − </a:t>
            </a:r>
            <a:r>
              <a:rPr lang="en-US" sz="2000" b="1" u="sng" dirty="0"/>
              <a:t>not prevent them</a:t>
            </a:r>
            <a:r>
              <a:rPr lang="en-US" sz="2000" dirty="0"/>
              <a:t>. An IDS essentially reviews your network traffic and data and will identify probes, attacks, exploits and other </a:t>
            </a:r>
            <a:r>
              <a:rPr lang="en-US" sz="2000" dirty="0" smtClean="0"/>
              <a:t>vulnerabilities.</a:t>
            </a:r>
            <a:r>
              <a:rPr lang="en-US" sz="2000" b="1" i="1" dirty="0" smtClean="0"/>
              <a:t> An </a:t>
            </a:r>
            <a:r>
              <a:rPr lang="en-US" sz="2000" b="1" i="1" dirty="0"/>
              <a:t>IDS is not a replacement for either a firewall or a good antivirus program. </a:t>
            </a:r>
          </a:p>
        </p:txBody>
      </p:sp>
      <p:sp>
        <p:nvSpPr>
          <p:cNvPr id="9" name="TextBox 8"/>
          <p:cNvSpPr txBox="1"/>
          <p:nvPr/>
        </p:nvSpPr>
        <p:spPr>
          <a:xfrm>
            <a:off x="758952" y="2743200"/>
            <a:ext cx="7589520" cy="2246769"/>
          </a:xfrm>
          <a:prstGeom prst="rect">
            <a:avLst/>
          </a:prstGeom>
          <a:noFill/>
        </p:spPr>
        <p:txBody>
          <a:bodyPr wrap="square" rtlCol="0">
            <a:spAutoFit/>
          </a:bodyPr>
          <a:lstStyle/>
          <a:p>
            <a:r>
              <a:rPr lang="en-US" sz="2000" dirty="0" smtClean="0"/>
              <a:t>IPS (Intrusion </a:t>
            </a:r>
            <a:r>
              <a:rPr lang="en-US" sz="2000" dirty="0"/>
              <a:t>prevention </a:t>
            </a:r>
            <a:r>
              <a:rPr lang="en-US" sz="2000" dirty="0" smtClean="0"/>
              <a:t>system) </a:t>
            </a:r>
            <a:r>
              <a:rPr lang="en-US" sz="2000" dirty="0"/>
              <a:t>is definitely the next level of security technology with its capability to provide security at all system levels from the operating system kernel to network data packets. </a:t>
            </a:r>
            <a:r>
              <a:rPr lang="en-US" sz="2000" b="1" dirty="0"/>
              <a:t>Where IDS </a:t>
            </a:r>
            <a:r>
              <a:rPr lang="en-US" sz="2000" b="1" dirty="0" smtClean="0"/>
              <a:t>only informs </a:t>
            </a:r>
            <a:r>
              <a:rPr lang="en-US" sz="2000" b="1" dirty="0"/>
              <a:t>of a potential attack, an IPS makes attempts to stop it. </a:t>
            </a:r>
            <a:r>
              <a:rPr lang="en-US" sz="2000" dirty="0"/>
              <a:t>Another huge leap over IDS, is that IPS has the capability of being able to prevent known intrusion signatures, but also some unknown attacks due to its database of generic attack behaviors. </a:t>
            </a:r>
          </a:p>
        </p:txBody>
      </p:sp>
      <p:sp>
        <p:nvSpPr>
          <p:cNvPr id="2" name="TextBox 1"/>
          <p:cNvSpPr txBox="1"/>
          <p:nvPr/>
        </p:nvSpPr>
        <p:spPr>
          <a:xfrm>
            <a:off x="758952" y="5257800"/>
            <a:ext cx="7589520" cy="369332"/>
          </a:xfrm>
          <a:prstGeom prst="rect">
            <a:avLst/>
          </a:prstGeom>
          <a:noFill/>
        </p:spPr>
        <p:txBody>
          <a:bodyPr wrap="square" rtlCol="0">
            <a:spAutoFit/>
          </a:bodyPr>
          <a:lstStyle/>
          <a:p>
            <a:r>
              <a:rPr lang="en-US" dirty="0" smtClean="0"/>
              <a:t>IDS and IPS vendors: Dell Sonicwall, Cisco, Fortinet, Juniper</a:t>
            </a:r>
            <a:endParaRPr lang="en-US" dirty="0"/>
          </a:p>
        </p:txBody>
      </p:sp>
    </p:spTree>
    <p:extLst>
      <p:ext uri="{BB962C8B-B14F-4D97-AF65-F5344CB8AC3E}">
        <p14:creationId xmlns:p14="http://schemas.microsoft.com/office/powerpoint/2010/main" val="321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514" y="457200"/>
            <a:ext cx="708837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76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91400" cy="685800"/>
          </a:xfrm>
        </p:spPr>
        <p:txBody>
          <a:bodyPr>
            <a:noAutofit/>
          </a:bodyPr>
          <a:lstStyle/>
          <a:p>
            <a:r>
              <a:rPr lang="en-US" sz="2800" dirty="0" smtClean="0"/>
              <a:t>Question 7</a:t>
            </a:r>
            <a:endParaRPr lang="en-US" sz="2800" dirty="0"/>
          </a:p>
        </p:txBody>
      </p:sp>
      <p:sp>
        <p:nvSpPr>
          <p:cNvPr id="3" name="Content Placeholder 2"/>
          <p:cNvSpPr>
            <a:spLocks noGrp="1"/>
          </p:cNvSpPr>
          <p:nvPr>
            <p:ph idx="1"/>
          </p:nvPr>
        </p:nvSpPr>
        <p:spPr>
          <a:xfrm>
            <a:off x="762000" y="1371600"/>
            <a:ext cx="7543800" cy="2057400"/>
          </a:xfrm>
        </p:spPr>
        <p:txBody>
          <a:bodyPr anchor="t">
            <a:noAutofit/>
          </a:bodyPr>
          <a:lstStyle/>
          <a:p>
            <a:pPr marL="0" indent="0">
              <a:buNone/>
            </a:pPr>
            <a:r>
              <a:rPr lang="en-US" sz="2800" b="1" dirty="0"/>
              <a:t>Patch management</a:t>
            </a:r>
            <a:r>
              <a:rPr lang="en-US" sz="2800" dirty="0"/>
              <a:t> is an area of systems </a:t>
            </a:r>
            <a:r>
              <a:rPr lang="en-US" sz="2800" b="1" dirty="0"/>
              <a:t>management</a:t>
            </a:r>
            <a:r>
              <a:rPr lang="en-US" sz="2800" dirty="0"/>
              <a:t> that involves acquiring, testing, and installing multiple </a:t>
            </a:r>
            <a:r>
              <a:rPr lang="en-US" sz="2800" b="1" dirty="0"/>
              <a:t>patches</a:t>
            </a:r>
            <a:r>
              <a:rPr lang="en-US" sz="2800" dirty="0"/>
              <a:t> (code changes) to an administered computer system.</a:t>
            </a:r>
          </a:p>
        </p:txBody>
      </p:sp>
    </p:spTree>
    <p:extLst>
      <p:ext uri="{BB962C8B-B14F-4D97-AF65-F5344CB8AC3E}">
        <p14:creationId xmlns:p14="http://schemas.microsoft.com/office/powerpoint/2010/main" val="1790539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960" y="457200"/>
            <a:ext cx="7406640" cy="2092881"/>
          </a:xfrm>
          <a:prstGeom prst="rect">
            <a:avLst/>
          </a:prstGeom>
          <a:noFill/>
        </p:spPr>
        <p:txBody>
          <a:bodyPr wrap="square" rIns="91440" rtlCol="0">
            <a:spAutoFit/>
          </a:bodyPr>
          <a:lstStyle/>
          <a:p>
            <a:r>
              <a:rPr lang="en-US" sz="2800" dirty="0" smtClean="0"/>
              <a:t>Why is it important to ensure that software patches, both for operating systems as well as software application programs, are deployed?</a:t>
            </a:r>
          </a:p>
          <a:p>
            <a:endParaRPr lang="en-US" sz="2800" b="1" dirty="0" smtClean="0"/>
          </a:p>
          <a:p>
            <a:endParaRPr lang="en-US" dirty="0"/>
          </a:p>
        </p:txBody>
      </p:sp>
      <p:sp>
        <p:nvSpPr>
          <p:cNvPr id="5" name="TextBox 4"/>
          <p:cNvSpPr txBox="1"/>
          <p:nvPr/>
        </p:nvSpPr>
        <p:spPr>
          <a:xfrm>
            <a:off x="822960" y="2057400"/>
            <a:ext cx="7406640" cy="1538883"/>
          </a:xfrm>
          <a:prstGeom prst="rect">
            <a:avLst/>
          </a:prstGeom>
          <a:noFill/>
        </p:spPr>
        <p:txBody>
          <a:bodyPr wrap="square" rtlCol="0">
            <a:spAutoFit/>
          </a:bodyPr>
          <a:lstStyle/>
          <a:p>
            <a:r>
              <a:rPr lang="en-US" sz="2800" dirty="0" smtClean="0"/>
              <a:t>Patches are released to address one or more of the following issues:</a:t>
            </a:r>
          </a:p>
          <a:p>
            <a:endParaRPr lang="en-US" sz="2000" b="1" dirty="0" smtClean="0"/>
          </a:p>
          <a:p>
            <a:endParaRPr lang="en-US" dirty="0"/>
          </a:p>
        </p:txBody>
      </p:sp>
      <p:sp>
        <p:nvSpPr>
          <p:cNvPr id="2" name="TextBox 1"/>
          <p:cNvSpPr txBox="1"/>
          <p:nvPr/>
        </p:nvSpPr>
        <p:spPr>
          <a:xfrm>
            <a:off x="822960" y="3596283"/>
            <a:ext cx="7254240" cy="2215991"/>
          </a:xfrm>
          <a:prstGeom prst="rect">
            <a:avLst/>
          </a:prstGeom>
          <a:noFill/>
        </p:spPr>
        <p:txBody>
          <a:bodyPr wrap="square" rtlCol="0">
            <a:spAutoFit/>
          </a:bodyPr>
          <a:lstStyle/>
          <a:p>
            <a:pPr marL="342900" indent="-342900">
              <a:buFont typeface="Arial" pitchFamily="34" charset="0"/>
              <a:buChar char="•"/>
            </a:pPr>
            <a:r>
              <a:rPr lang="en-US" sz="2400" dirty="0"/>
              <a:t>Compromised security – the software vendor has released a patch to counter the threat of a virus or other form of malware that has been created to breach an area of the operating system or application that has been found to be exposed or vulnerable.</a:t>
            </a:r>
          </a:p>
          <a:p>
            <a:endParaRPr lang="en-US" dirty="0"/>
          </a:p>
        </p:txBody>
      </p:sp>
    </p:spTree>
    <p:extLst>
      <p:ext uri="{BB962C8B-B14F-4D97-AF65-F5344CB8AC3E}">
        <p14:creationId xmlns:p14="http://schemas.microsoft.com/office/powerpoint/2010/main" val="6887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Compromised security – the software vendor has released a patch to counter the threat of a virus or other form of malware that has been created to breach an area of the operating system or application that has been found to be exposed or vulnerable</a:t>
            </a:r>
            <a:r>
              <a:rPr lang="en-US" dirty="0" smtClean="0"/>
              <a:t>.</a:t>
            </a:r>
          </a:p>
          <a:p>
            <a:r>
              <a:rPr lang="en-US" dirty="0"/>
              <a:t>A fix for a software bug – the patch has been released to repair functionality that is not working as designed (and is either causing frustration, has caused an application or system to cease working properly or results in incorrect output).</a:t>
            </a:r>
          </a:p>
          <a:p>
            <a:r>
              <a:rPr lang="en-US" dirty="0"/>
              <a:t>A version update which adds enhanced functionality or a better user experience</a:t>
            </a:r>
            <a:r>
              <a:rPr lang="en-US" dirty="0" smtClean="0"/>
              <a:t>.</a:t>
            </a:r>
            <a:endParaRPr lang="en-US" dirty="0"/>
          </a:p>
          <a:p>
            <a:endParaRPr lang="en-US" dirty="0"/>
          </a:p>
        </p:txBody>
      </p:sp>
      <p:sp>
        <p:nvSpPr>
          <p:cNvPr id="4" name="TextBox 3"/>
          <p:cNvSpPr txBox="1"/>
          <p:nvPr/>
        </p:nvSpPr>
        <p:spPr>
          <a:xfrm>
            <a:off x="1066800" y="4648200"/>
            <a:ext cx="6934200" cy="1384995"/>
          </a:xfrm>
          <a:prstGeom prst="rect">
            <a:avLst/>
          </a:prstGeom>
          <a:noFill/>
        </p:spPr>
        <p:txBody>
          <a:bodyPr wrap="square" rtlCol="0">
            <a:spAutoFit/>
          </a:bodyPr>
          <a:lstStyle/>
          <a:p>
            <a:r>
              <a:rPr lang="en-US" sz="2800" dirty="0" smtClean="0"/>
              <a:t>One of the top 3 most critical needs for network devices to battle cyber attacks. And most of the time this is FREE…..</a:t>
            </a:r>
            <a:endParaRPr lang="en-US" sz="2800" dirty="0"/>
          </a:p>
        </p:txBody>
      </p:sp>
    </p:spTree>
    <p:extLst>
      <p:ext uri="{BB962C8B-B14F-4D97-AF65-F5344CB8AC3E}">
        <p14:creationId xmlns:p14="http://schemas.microsoft.com/office/powerpoint/2010/main" val="23390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
            <a:ext cx="7543800" cy="1920240"/>
          </a:xfrm>
        </p:spPr>
        <p:txBody>
          <a:bodyPr/>
          <a:lstStyle/>
          <a:p>
            <a:pPr marL="0" indent="0">
              <a:buNone/>
            </a:pPr>
            <a:r>
              <a:rPr lang="en-US" dirty="0" smtClean="0"/>
              <a:t>Question 8 – Some inexpensive software tools or methods to help prevent an infection or attack from the inside, or to help prevent private information from being removed. </a:t>
            </a:r>
            <a:endParaRPr lang="en-US" dirty="0"/>
          </a:p>
        </p:txBody>
      </p:sp>
      <p:sp>
        <p:nvSpPr>
          <p:cNvPr id="4" name="TextBox 3"/>
          <p:cNvSpPr txBox="1"/>
          <p:nvPr/>
        </p:nvSpPr>
        <p:spPr>
          <a:xfrm>
            <a:off x="914400" y="1920240"/>
            <a:ext cx="6934200" cy="707886"/>
          </a:xfrm>
          <a:prstGeom prst="rect">
            <a:avLst/>
          </a:prstGeom>
          <a:noFill/>
        </p:spPr>
        <p:txBody>
          <a:bodyPr wrap="square" rtlCol="0">
            <a:spAutoFit/>
          </a:bodyPr>
          <a:lstStyle/>
          <a:p>
            <a:r>
              <a:rPr lang="en-US" sz="2000" dirty="0" smtClean="0"/>
              <a:t>Tools – Symantec Security, Trend Micro Security, to name a few. Purchase at Staples for approximately $89.00 per computer. </a:t>
            </a:r>
            <a:endParaRPr lang="en-US" sz="2000" dirty="0"/>
          </a:p>
        </p:txBody>
      </p:sp>
      <p:sp>
        <p:nvSpPr>
          <p:cNvPr id="5" name="TextBox 4"/>
          <p:cNvSpPr txBox="1"/>
          <p:nvPr/>
        </p:nvSpPr>
        <p:spPr>
          <a:xfrm>
            <a:off x="914400" y="2926080"/>
            <a:ext cx="7010400" cy="1015663"/>
          </a:xfrm>
          <a:prstGeom prst="rect">
            <a:avLst/>
          </a:prstGeom>
          <a:noFill/>
        </p:spPr>
        <p:txBody>
          <a:bodyPr wrap="square" rtlCol="0">
            <a:spAutoFit/>
          </a:bodyPr>
          <a:lstStyle/>
          <a:p>
            <a:r>
              <a:rPr lang="en-US" sz="2000" dirty="0" smtClean="0"/>
              <a:t>Methods – keep database passwords as complex as possible, do not give out passwords to others, and logoff when you leave your computer. </a:t>
            </a:r>
            <a:endParaRPr lang="en-US" sz="2000" dirty="0"/>
          </a:p>
        </p:txBody>
      </p:sp>
    </p:spTree>
    <p:extLst>
      <p:ext uri="{BB962C8B-B14F-4D97-AF65-F5344CB8AC3E}">
        <p14:creationId xmlns:p14="http://schemas.microsoft.com/office/powerpoint/2010/main" val="618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543800" cy="548640"/>
          </a:xfrm>
        </p:spPr>
        <p:txBody>
          <a:bodyPr/>
          <a:lstStyle/>
          <a:p>
            <a:pPr marL="0" indent="0">
              <a:buNone/>
            </a:pPr>
            <a:r>
              <a:rPr lang="en-US" dirty="0" smtClean="0"/>
              <a:t>Question 9</a:t>
            </a:r>
            <a:endParaRPr lang="en-US" dirty="0"/>
          </a:p>
        </p:txBody>
      </p:sp>
      <p:sp>
        <p:nvSpPr>
          <p:cNvPr id="4" name="TextBox 3"/>
          <p:cNvSpPr txBox="1"/>
          <p:nvPr/>
        </p:nvSpPr>
        <p:spPr>
          <a:xfrm>
            <a:off x="990600" y="1524000"/>
            <a:ext cx="7239000" cy="2308324"/>
          </a:xfrm>
          <a:prstGeom prst="rect">
            <a:avLst/>
          </a:prstGeom>
          <a:noFill/>
        </p:spPr>
        <p:txBody>
          <a:bodyPr wrap="square" rtlCol="0">
            <a:spAutoFit/>
          </a:bodyPr>
          <a:lstStyle/>
          <a:p>
            <a:r>
              <a:rPr lang="en-US" sz="2400" dirty="0" smtClean="0"/>
              <a:t>The Policies &amp; Procedures need to cover various aspects of subjects including, but not limited to: network usage, computer usage, email usage, internet usage, and 3</a:t>
            </a:r>
            <a:r>
              <a:rPr lang="en-US" sz="2400" baseline="30000" dirty="0" smtClean="0"/>
              <a:t>rd</a:t>
            </a:r>
            <a:r>
              <a:rPr lang="en-US" sz="2400" dirty="0" smtClean="0"/>
              <a:t> Party usage.</a:t>
            </a:r>
          </a:p>
          <a:p>
            <a:r>
              <a:rPr lang="en-US" sz="2400" dirty="0" smtClean="0"/>
              <a:t>It is not only important to have the policies &amp; procedures written, but to have them in place and enforced.</a:t>
            </a:r>
            <a:endParaRPr lang="en-US" sz="2400" dirty="0"/>
          </a:p>
        </p:txBody>
      </p:sp>
      <p:sp>
        <p:nvSpPr>
          <p:cNvPr id="5" name="TextBox 4"/>
          <p:cNvSpPr txBox="1"/>
          <p:nvPr/>
        </p:nvSpPr>
        <p:spPr>
          <a:xfrm>
            <a:off x="914400" y="4297680"/>
            <a:ext cx="7315200" cy="1569660"/>
          </a:xfrm>
          <a:prstGeom prst="rect">
            <a:avLst/>
          </a:prstGeom>
          <a:noFill/>
        </p:spPr>
        <p:txBody>
          <a:bodyPr wrap="square" rtlCol="0">
            <a:spAutoFit/>
          </a:bodyPr>
          <a:lstStyle/>
          <a:p>
            <a:r>
              <a:rPr lang="en-US" sz="2400" dirty="0" smtClean="0"/>
              <a:t>Example of a website that contains Policies &amp; Procedures available to download. </a:t>
            </a:r>
          </a:p>
          <a:p>
            <a:r>
              <a:rPr lang="en-US" sz="2400" i="1" dirty="0" smtClean="0"/>
              <a:t>https</a:t>
            </a:r>
            <a:r>
              <a:rPr lang="en-US" sz="2400" i="1" dirty="0"/>
              <a:t>://</a:t>
            </a:r>
            <a:r>
              <a:rPr lang="en-US" sz="2400" i="1" dirty="0" smtClean="0"/>
              <a:t>msisac.cisecurity.org/resources/local-cyber-policies.cfm</a:t>
            </a:r>
            <a:endParaRPr lang="en-US" sz="2400" i="1" dirty="0"/>
          </a:p>
        </p:txBody>
      </p:sp>
    </p:spTree>
    <p:extLst>
      <p:ext uri="{BB962C8B-B14F-4D97-AF65-F5344CB8AC3E}">
        <p14:creationId xmlns:p14="http://schemas.microsoft.com/office/powerpoint/2010/main" val="33061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533400"/>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5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57200"/>
            <a:ext cx="7924800" cy="56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894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65760"/>
            <a:ext cx="7315200" cy="548640"/>
          </a:xfrm>
        </p:spPr>
        <p:txBody>
          <a:bodyPr/>
          <a:lstStyle/>
          <a:p>
            <a:pPr marL="0" indent="0">
              <a:buNone/>
            </a:pPr>
            <a:r>
              <a:rPr lang="en-US" dirty="0" smtClean="0"/>
              <a:t>Question 10</a:t>
            </a:r>
            <a:endParaRPr lang="en-US" dirty="0"/>
          </a:p>
        </p:txBody>
      </p:sp>
      <p:sp>
        <p:nvSpPr>
          <p:cNvPr id="5" name="TextBox 4"/>
          <p:cNvSpPr txBox="1"/>
          <p:nvPr/>
        </p:nvSpPr>
        <p:spPr>
          <a:xfrm>
            <a:off x="914400" y="838200"/>
            <a:ext cx="7239000" cy="369332"/>
          </a:xfrm>
          <a:prstGeom prst="rect">
            <a:avLst/>
          </a:prstGeom>
          <a:noFill/>
        </p:spPr>
        <p:txBody>
          <a:bodyPr wrap="square" rtlCol="0">
            <a:spAutoFit/>
          </a:bodyPr>
          <a:lstStyle/>
          <a:p>
            <a:r>
              <a:rPr lang="en-US" dirty="0" smtClean="0"/>
              <a:t>Do you provide Awareness training to your employees? </a:t>
            </a:r>
            <a:endParaRPr lang="en-US" dirty="0"/>
          </a:p>
        </p:txBody>
      </p:sp>
      <p:sp>
        <p:nvSpPr>
          <p:cNvPr id="6" name="TextBox 5"/>
          <p:cNvSpPr txBox="1"/>
          <p:nvPr/>
        </p:nvSpPr>
        <p:spPr>
          <a:xfrm>
            <a:off x="1005840" y="1371600"/>
            <a:ext cx="7315200" cy="4555093"/>
          </a:xfrm>
          <a:prstGeom prst="rect">
            <a:avLst/>
          </a:prstGeom>
          <a:noFill/>
        </p:spPr>
        <p:txBody>
          <a:bodyPr wrap="square" rtlCol="0">
            <a:spAutoFit/>
          </a:bodyPr>
          <a:lstStyle/>
          <a:p>
            <a:r>
              <a:rPr lang="en-US" sz="1600" b="1" dirty="0"/>
              <a:t>Keeping a clean machine: </a:t>
            </a:r>
            <a:r>
              <a:rPr lang="en-US" sz="1600" dirty="0"/>
              <a:t>Your </a:t>
            </a:r>
            <a:r>
              <a:rPr lang="en-US" sz="1600" dirty="0" smtClean="0"/>
              <a:t>County </a:t>
            </a:r>
            <a:r>
              <a:rPr lang="en-US" sz="1600" dirty="0"/>
              <a:t>should have clear rules for what employees can install and keep on their work computers.  Make sure they understand and abide by these rules. Unknown outside programs can open security vulnerabilities in your network.</a:t>
            </a:r>
          </a:p>
          <a:p>
            <a:r>
              <a:rPr lang="en-US" sz="1600" b="1" dirty="0"/>
              <a:t>Following good password practices:</a:t>
            </a:r>
            <a:r>
              <a:rPr lang="en-US" sz="1600" dirty="0"/>
              <a:t> Making passwords long and strong, with a mix of uppercase and lowercase letters, numbers and symbols, along with changing them routinely and keeping them private are the easiest and most effective steps your employees can take to protect your data.</a:t>
            </a:r>
          </a:p>
          <a:p>
            <a:r>
              <a:rPr lang="en-US" sz="1600" b="1" dirty="0"/>
              <a:t>When in doubt, throw it out: </a:t>
            </a:r>
            <a:r>
              <a:rPr lang="en-US" sz="1600" dirty="0"/>
              <a:t>Employees should know not to open suspicious links in email,  tweets, posts, online ads, messages or attachments – even if they know the source. Employees should also be instructed about your company's spam filters and how to use them to prevent unwanted, harmful email.</a:t>
            </a:r>
          </a:p>
          <a:p>
            <a:r>
              <a:rPr lang="en-US" sz="1600" b="1" dirty="0"/>
              <a:t>Backing up their work:</a:t>
            </a:r>
            <a:r>
              <a:rPr lang="en-US" sz="1600" dirty="0"/>
              <a:t> Whether you set your employees' computers to backup automatically or ask that they do it themselves, employees should be instructed on their role in protecting their work.</a:t>
            </a:r>
          </a:p>
          <a:p>
            <a:r>
              <a:rPr lang="en-US" sz="1600" b="1" dirty="0"/>
              <a:t>Staying watchful and speaking up: </a:t>
            </a:r>
            <a:r>
              <a:rPr lang="en-US" sz="1600" dirty="0"/>
              <a:t>Your employees should be encouraged to keep an eye out and say something if they notice strange happenings on their computer.  </a:t>
            </a:r>
          </a:p>
          <a:p>
            <a:endParaRPr lang="en-US" dirty="0"/>
          </a:p>
        </p:txBody>
      </p:sp>
    </p:spTree>
    <p:extLst>
      <p:ext uri="{BB962C8B-B14F-4D97-AF65-F5344CB8AC3E}">
        <p14:creationId xmlns:p14="http://schemas.microsoft.com/office/powerpoint/2010/main" val="367956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85800"/>
            <a:ext cx="7239000" cy="830997"/>
          </a:xfrm>
          <a:prstGeom prst="rect">
            <a:avLst/>
          </a:prstGeom>
          <a:noFill/>
        </p:spPr>
        <p:txBody>
          <a:bodyPr wrap="square" rtlCol="0">
            <a:spAutoFit/>
          </a:bodyPr>
          <a:lstStyle/>
          <a:p>
            <a:pPr algn="ctr"/>
            <a:r>
              <a:rPr lang="en-US" sz="4800" dirty="0" smtClean="0"/>
              <a:t>What is Cybersecurity?</a:t>
            </a:r>
            <a:endParaRPr lang="en-US" sz="4800" dirty="0"/>
          </a:p>
        </p:txBody>
      </p:sp>
      <p:sp>
        <p:nvSpPr>
          <p:cNvPr id="5" name="TextBox 4"/>
          <p:cNvSpPr txBox="1"/>
          <p:nvPr/>
        </p:nvSpPr>
        <p:spPr>
          <a:xfrm>
            <a:off x="914400" y="1905000"/>
            <a:ext cx="7391400" cy="3539430"/>
          </a:xfrm>
          <a:prstGeom prst="rect">
            <a:avLst/>
          </a:prstGeom>
          <a:noFill/>
        </p:spPr>
        <p:txBody>
          <a:bodyPr wrap="square" rtlCol="0">
            <a:spAutoFit/>
          </a:bodyPr>
          <a:lstStyle/>
          <a:p>
            <a:r>
              <a:rPr lang="en-US" sz="2800" dirty="0" smtClean="0"/>
              <a:t>According to the Gartner Group:</a:t>
            </a:r>
          </a:p>
          <a:p>
            <a:endParaRPr lang="en-US" sz="2800" dirty="0" smtClean="0"/>
          </a:p>
          <a:p>
            <a:r>
              <a:rPr lang="en-US" sz="2800" i="1" dirty="0"/>
              <a:t>"Cybersecurity encompasses a broad range of practices, tools and concepts related closely to those of information and operational technology security. Cybersecurity is distinctive in its inclusion of the offensive use of information technology to attack adversaries.</a:t>
            </a:r>
            <a:r>
              <a:rPr lang="en-US" sz="2800" dirty="0"/>
              <a:t>"</a:t>
            </a:r>
          </a:p>
        </p:txBody>
      </p:sp>
    </p:spTree>
    <p:extLst>
      <p:ext uri="{BB962C8B-B14F-4D97-AF65-F5344CB8AC3E}">
        <p14:creationId xmlns:p14="http://schemas.microsoft.com/office/powerpoint/2010/main" val="7658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57200"/>
            <a:ext cx="7924800" cy="56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1211171" y="2466304"/>
              <a:ext cx="6519600" cy="160920"/>
            </p14:xfrm>
          </p:contentPart>
        </mc:Choice>
        <mc:Fallback xmlns="">
          <p:pic>
            <p:nvPicPr>
              <p:cNvPr id="22" name="Ink 21"/>
              <p:cNvPicPr/>
              <p:nvPr/>
            </p:nvPicPr>
            <p:blipFill>
              <a:blip r:embed="rId4"/>
              <a:stretch>
                <a:fillRect/>
              </a:stretch>
            </p:blipFill>
            <p:spPr>
              <a:xfrm>
                <a:off x="1163291" y="2370544"/>
                <a:ext cx="6615720" cy="352800"/>
              </a:xfrm>
              <a:prstGeom prst="rect">
                <a:avLst/>
              </a:prstGeom>
            </p:spPr>
          </p:pic>
        </mc:Fallback>
      </mc:AlternateContent>
    </p:spTree>
    <p:extLst>
      <p:ext uri="{BB962C8B-B14F-4D97-AF65-F5344CB8AC3E}">
        <p14:creationId xmlns:p14="http://schemas.microsoft.com/office/powerpoint/2010/main" val="329665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97280"/>
            <a:ext cx="7543800" cy="2651760"/>
          </a:xfrm>
        </p:spPr>
        <p:txBody>
          <a:bodyPr>
            <a:normAutofit/>
          </a:bodyPr>
          <a:lstStyle/>
          <a:p>
            <a:pPr marL="0" indent="0">
              <a:buNone/>
            </a:pPr>
            <a:r>
              <a:rPr lang="en-US" dirty="0"/>
              <a:t>Disaster recovery is the area of security planning that deals with protecting an organization from the effects of significant negative events. Significant negative events, in this context, can include anything that puts an organization’s operations at risk: crippling </a:t>
            </a:r>
            <a:r>
              <a:rPr lang="en-US" dirty="0" smtClean="0"/>
              <a:t>cyber attacks </a:t>
            </a:r>
            <a:r>
              <a:rPr lang="en-US" dirty="0"/>
              <a:t>and equipment </a:t>
            </a:r>
            <a:r>
              <a:rPr lang="en-US" dirty="0" smtClean="0"/>
              <a:t>failures (busted water pipes), </a:t>
            </a:r>
            <a:r>
              <a:rPr lang="en-US" dirty="0"/>
              <a:t>for example, as well as hurricanes, </a:t>
            </a:r>
            <a:r>
              <a:rPr lang="en-US" dirty="0" smtClean="0"/>
              <a:t>earthquakes, </a:t>
            </a:r>
            <a:r>
              <a:rPr lang="en-US" dirty="0"/>
              <a:t>and other natural disasters. </a:t>
            </a:r>
          </a:p>
        </p:txBody>
      </p:sp>
      <p:sp>
        <p:nvSpPr>
          <p:cNvPr id="4" name="TextBox 3"/>
          <p:cNvSpPr txBox="1"/>
          <p:nvPr/>
        </p:nvSpPr>
        <p:spPr>
          <a:xfrm>
            <a:off x="914400" y="533400"/>
            <a:ext cx="7543800" cy="461665"/>
          </a:xfrm>
          <a:prstGeom prst="rect">
            <a:avLst/>
          </a:prstGeom>
          <a:noFill/>
        </p:spPr>
        <p:txBody>
          <a:bodyPr wrap="square" rtlCol="0">
            <a:spAutoFit/>
          </a:bodyPr>
          <a:lstStyle/>
          <a:p>
            <a:r>
              <a:rPr lang="en-US" sz="2400" dirty="0" smtClean="0"/>
              <a:t>Question 11</a:t>
            </a:r>
            <a:endParaRPr lang="en-US" sz="2400" dirty="0"/>
          </a:p>
        </p:txBody>
      </p:sp>
      <p:sp>
        <p:nvSpPr>
          <p:cNvPr id="2" name="TextBox 1"/>
          <p:cNvSpPr txBox="1"/>
          <p:nvPr/>
        </p:nvSpPr>
        <p:spPr>
          <a:xfrm>
            <a:off x="1029195" y="4114800"/>
            <a:ext cx="6934200" cy="830997"/>
          </a:xfrm>
          <a:prstGeom prst="rect">
            <a:avLst/>
          </a:prstGeom>
          <a:noFill/>
        </p:spPr>
        <p:txBody>
          <a:bodyPr wrap="square" rtlCol="0">
            <a:spAutoFit/>
          </a:bodyPr>
          <a:lstStyle/>
          <a:p>
            <a:r>
              <a:rPr lang="en-US" sz="2400" dirty="0" smtClean="0"/>
              <a:t>A Disaster Recovery Plan is essential for Continuity of Operations </a:t>
            </a:r>
            <a:endParaRPr lang="en-US" sz="2400" dirty="0"/>
          </a:p>
        </p:txBody>
      </p:sp>
    </p:spTree>
    <p:extLst>
      <p:ext uri="{BB962C8B-B14F-4D97-AF65-F5344CB8AC3E}">
        <p14:creationId xmlns:p14="http://schemas.microsoft.com/office/powerpoint/2010/main" val="2888678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57200"/>
            <a:ext cx="7924800" cy="56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11" name="Ink 10"/>
              <p14:cNvContentPartPr/>
              <p14:nvPr/>
            </p14:nvContentPartPr>
            <p14:xfrm>
              <a:off x="1211171" y="4536552"/>
              <a:ext cx="360" cy="360"/>
            </p14:xfrm>
          </p:contentPart>
        </mc:Choice>
        <mc:Fallback>
          <p:pic>
            <p:nvPicPr>
              <p:cNvPr id="11" name="Ink 10"/>
              <p:cNvPicPr/>
              <p:nvPr/>
            </p:nvPicPr>
            <p:blipFill>
              <a:blip r:embed="rId4"/>
              <a:stretch>
                <a:fillRect/>
              </a:stretch>
            </p:blipFill>
            <p:spPr>
              <a:xfrm>
                <a:off x="1169411" y="445231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p14:cNvContentPartPr/>
              <p14:nvPr/>
            </p14:nvContentPartPr>
            <p14:xfrm>
              <a:off x="1234931" y="4559952"/>
              <a:ext cx="360" cy="360"/>
            </p14:xfrm>
          </p:contentPart>
        </mc:Choice>
        <mc:Fallback>
          <p:pic>
            <p:nvPicPr>
              <p:cNvPr id="13" name="Ink 12"/>
              <p:cNvPicPr/>
              <p:nvPr/>
            </p:nvPicPr>
            <p:blipFill>
              <a:blip r:embed="rId4"/>
              <a:stretch>
                <a:fillRect/>
              </a:stretch>
            </p:blipFill>
            <p:spPr>
              <a:xfrm>
                <a:off x="1193171" y="4476072"/>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p14:cNvContentPartPr/>
              <p14:nvPr/>
            </p14:nvContentPartPr>
            <p14:xfrm>
              <a:off x="1234571" y="4477512"/>
              <a:ext cx="6579720" cy="94320"/>
            </p14:xfrm>
          </p:contentPart>
        </mc:Choice>
        <mc:Fallback>
          <p:pic>
            <p:nvPicPr>
              <p:cNvPr id="14" name="Ink 13"/>
              <p:cNvPicPr/>
              <p:nvPr/>
            </p:nvPicPr>
            <p:blipFill>
              <a:blip r:embed="rId7"/>
              <a:stretch>
                <a:fillRect/>
              </a:stretch>
            </p:blipFill>
            <p:spPr>
              <a:xfrm>
                <a:off x="1192811" y="4393272"/>
                <a:ext cx="6663600" cy="262800"/>
              </a:xfrm>
              <a:prstGeom prst="rect">
                <a:avLst/>
              </a:prstGeom>
            </p:spPr>
          </p:pic>
        </mc:Fallback>
      </mc:AlternateContent>
    </p:spTree>
    <p:extLst>
      <p:ext uri="{BB962C8B-B14F-4D97-AF65-F5344CB8AC3E}">
        <p14:creationId xmlns:p14="http://schemas.microsoft.com/office/powerpoint/2010/main" val="150966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543800" cy="457200"/>
          </a:xfrm>
        </p:spPr>
        <p:txBody>
          <a:bodyPr>
            <a:normAutofit/>
          </a:bodyPr>
          <a:lstStyle/>
          <a:p>
            <a:pPr marL="0" indent="0">
              <a:buNone/>
            </a:pPr>
            <a:r>
              <a:rPr lang="en-US" dirty="0" smtClean="0"/>
              <a:t>Question 13</a:t>
            </a:r>
            <a:endParaRPr lang="en-US" dirty="0"/>
          </a:p>
        </p:txBody>
      </p:sp>
      <p:sp>
        <p:nvSpPr>
          <p:cNvPr id="4" name="TextBox 3"/>
          <p:cNvSpPr txBox="1"/>
          <p:nvPr/>
        </p:nvSpPr>
        <p:spPr>
          <a:xfrm>
            <a:off x="914400" y="1408837"/>
            <a:ext cx="7315200" cy="2677656"/>
          </a:xfrm>
          <a:prstGeom prst="rect">
            <a:avLst/>
          </a:prstGeom>
          <a:noFill/>
        </p:spPr>
        <p:txBody>
          <a:bodyPr wrap="square" rtlCol="0">
            <a:spAutoFit/>
          </a:bodyPr>
          <a:lstStyle/>
          <a:p>
            <a:r>
              <a:rPr lang="en-US" sz="2400" dirty="0"/>
              <a:t>The PCI Security Standards Council is an open global forum, launched in 2006, that is responsible for the development, management, education, and awareness of the PCI Security Standards, including the Data Security Standard (PCI DSS), Payment Application Data Security Standard (PA-DSS), and PIN Transaction Security (PTS) requirements. </a:t>
            </a:r>
          </a:p>
        </p:txBody>
      </p:sp>
      <p:sp>
        <p:nvSpPr>
          <p:cNvPr id="5" name="TextBox 4"/>
          <p:cNvSpPr txBox="1"/>
          <p:nvPr/>
        </p:nvSpPr>
        <p:spPr>
          <a:xfrm>
            <a:off x="990600" y="4648200"/>
            <a:ext cx="6324600" cy="400110"/>
          </a:xfrm>
          <a:prstGeom prst="rect">
            <a:avLst/>
          </a:prstGeom>
          <a:noFill/>
        </p:spPr>
        <p:txBody>
          <a:bodyPr wrap="square" rtlCol="0">
            <a:spAutoFit/>
          </a:bodyPr>
          <a:lstStyle/>
          <a:p>
            <a:r>
              <a:rPr lang="en-US" sz="2000" b="1" dirty="0"/>
              <a:t>https://www.pcisecuritystandards.org/</a:t>
            </a:r>
          </a:p>
        </p:txBody>
      </p:sp>
    </p:spTree>
    <p:extLst>
      <p:ext uri="{BB962C8B-B14F-4D97-AF65-F5344CB8AC3E}">
        <p14:creationId xmlns:p14="http://schemas.microsoft.com/office/powerpoint/2010/main" val="186568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3897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976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543800" cy="457200"/>
          </a:xfrm>
        </p:spPr>
        <p:txBody>
          <a:bodyPr>
            <a:normAutofit/>
          </a:bodyPr>
          <a:lstStyle/>
          <a:p>
            <a:pPr marL="0" indent="0">
              <a:buNone/>
            </a:pPr>
            <a:r>
              <a:rPr lang="en-US" dirty="0" smtClean="0"/>
              <a:t>Questions: 14 &amp; 15</a:t>
            </a:r>
            <a:endParaRPr lang="en-US" dirty="0"/>
          </a:p>
        </p:txBody>
      </p:sp>
      <p:sp>
        <p:nvSpPr>
          <p:cNvPr id="4" name="TextBox 3"/>
          <p:cNvSpPr txBox="1"/>
          <p:nvPr/>
        </p:nvSpPr>
        <p:spPr>
          <a:xfrm>
            <a:off x="914400" y="990600"/>
            <a:ext cx="7315200" cy="707886"/>
          </a:xfrm>
          <a:prstGeom prst="rect">
            <a:avLst/>
          </a:prstGeom>
          <a:noFill/>
        </p:spPr>
        <p:txBody>
          <a:bodyPr wrap="square" rtlCol="0">
            <a:spAutoFit/>
          </a:bodyPr>
          <a:lstStyle/>
          <a:p>
            <a:r>
              <a:rPr lang="en-US" sz="2000" dirty="0" smtClean="0"/>
              <a:t>Compliance standards for vendors that handle off-site data storage and retrieval. </a:t>
            </a:r>
            <a:endParaRPr lang="en-US" sz="2000" dirty="0"/>
          </a:p>
        </p:txBody>
      </p:sp>
      <p:sp>
        <p:nvSpPr>
          <p:cNvPr id="5" name="TextBox 4"/>
          <p:cNvSpPr txBox="1"/>
          <p:nvPr/>
        </p:nvSpPr>
        <p:spPr>
          <a:xfrm>
            <a:off x="914400" y="1828800"/>
            <a:ext cx="7315200" cy="1631216"/>
          </a:xfrm>
          <a:prstGeom prst="rect">
            <a:avLst/>
          </a:prstGeom>
          <a:noFill/>
        </p:spPr>
        <p:txBody>
          <a:bodyPr wrap="square" rtlCol="0">
            <a:spAutoFit/>
          </a:bodyPr>
          <a:lstStyle/>
          <a:p>
            <a:r>
              <a:rPr lang="en-US" sz="2000" b="1" dirty="0"/>
              <a:t>SAS 70 </a:t>
            </a:r>
            <a:r>
              <a:rPr lang="en-US" sz="2000" dirty="0"/>
              <a:t>audits </a:t>
            </a:r>
            <a:r>
              <a:rPr lang="en-US" sz="2000" dirty="0" smtClean="0"/>
              <a:t>are </a:t>
            </a:r>
            <a:r>
              <a:rPr lang="en-US" sz="2000" dirty="0"/>
              <a:t>important to service organizations such as hosted data centers, insurance claims processors and credit processing companies because these organizations provide outsourcing </a:t>
            </a:r>
            <a:r>
              <a:rPr lang="en-US" sz="2000" dirty="0" smtClean="0"/>
              <a:t>services, </a:t>
            </a:r>
            <a:r>
              <a:rPr lang="en-US" sz="2000" dirty="0"/>
              <a:t>and thus must prove that they have the necessary controls in place when they handle customer data.</a:t>
            </a:r>
          </a:p>
        </p:txBody>
      </p:sp>
      <p:sp>
        <p:nvSpPr>
          <p:cNvPr id="6" name="TextBox 5"/>
          <p:cNvSpPr txBox="1"/>
          <p:nvPr/>
        </p:nvSpPr>
        <p:spPr>
          <a:xfrm>
            <a:off x="914400" y="3592455"/>
            <a:ext cx="7315200" cy="2431435"/>
          </a:xfrm>
          <a:prstGeom prst="rect">
            <a:avLst/>
          </a:prstGeom>
          <a:noFill/>
        </p:spPr>
        <p:txBody>
          <a:bodyPr wrap="square" rtlCol="0">
            <a:spAutoFit/>
          </a:bodyPr>
          <a:lstStyle/>
          <a:p>
            <a:r>
              <a:rPr lang="en-US" sz="2000" dirty="0"/>
              <a:t>The </a:t>
            </a:r>
            <a:r>
              <a:rPr lang="en-US" sz="2000" dirty="0" smtClean="0"/>
              <a:t>FISMA (</a:t>
            </a:r>
            <a:r>
              <a:rPr lang="en-US" sz="2000" b="1" dirty="0"/>
              <a:t>Federal Information Security Management </a:t>
            </a:r>
            <a:r>
              <a:rPr lang="en-US" sz="2000" b="1" dirty="0" smtClean="0"/>
              <a:t>Act</a:t>
            </a:r>
            <a:r>
              <a:rPr lang="en-US" sz="2000" dirty="0" smtClean="0"/>
              <a:t>)</a:t>
            </a:r>
            <a:r>
              <a:rPr lang="en-US" sz="2000" dirty="0" smtClean="0"/>
              <a:t> </a:t>
            </a:r>
            <a:r>
              <a:rPr lang="en-US" sz="2000" dirty="0"/>
              <a:t>Implementation Project was established in January 2003 to produce several key security standards and guidelines required by Congressional legislation. </a:t>
            </a:r>
            <a:r>
              <a:rPr lang="en-US" sz="1400" i="1" dirty="0"/>
              <a:t>These publications include FIPS 199, FIPS 200, and NIST Special Publications 800-53, 800-59, and 800-60. Additional security guidance documents are being developed in support of the project including NIST Special Publications 800-37, 800-39, and 800-53A. It should be noted that the Computer Security Division continues to produce other security standards and guidelines in support of FISMA. These publications can be located by visiting the division's Publications page at: </a:t>
            </a:r>
            <a:r>
              <a:rPr lang="en-US" sz="1600" i="1" dirty="0">
                <a:hlinkClick r:id="rId2"/>
              </a:rPr>
              <a:t>http://csrc.nist.gov/publications/</a:t>
            </a:r>
            <a:r>
              <a:rPr lang="en-US" sz="1400" i="1" dirty="0"/>
              <a:t>.</a:t>
            </a:r>
          </a:p>
        </p:txBody>
      </p:sp>
    </p:spTree>
    <p:extLst>
      <p:ext uri="{BB962C8B-B14F-4D97-AF65-F5344CB8AC3E}">
        <p14:creationId xmlns:p14="http://schemas.microsoft.com/office/powerpoint/2010/main" val="3152591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848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6264851" y="5110728"/>
              <a:ext cx="1751400" cy="222120"/>
            </p14:xfrm>
          </p:contentPart>
        </mc:Choice>
        <mc:Fallback xmlns="">
          <p:pic>
            <p:nvPicPr>
              <p:cNvPr id="12" name="Ink 11"/>
              <p:cNvPicPr/>
              <p:nvPr/>
            </p:nvPicPr>
            <p:blipFill>
              <a:blip r:embed="rId4"/>
              <a:stretch>
                <a:fillRect/>
              </a:stretch>
            </p:blipFill>
            <p:spPr>
              <a:xfrm>
                <a:off x="6216611" y="5014608"/>
                <a:ext cx="1847520" cy="414000"/>
              </a:xfrm>
              <a:prstGeom prst="rect">
                <a:avLst/>
              </a:prstGeom>
            </p:spPr>
          </p:pic>
        </mc:Fallback>
      </mc:AlternateContent>
      <p:sp>
        <p:nvSpPr>
          <p:cNvPr id="20" name="Rectangle 19"/>
          <p:cNvSpPr/>
          <p:nvPr/>
        </p:nvSpPr>
        <p:spPr>
          <a:xfrm>
            <a:off x="1143000" y="4953000"/>
            <a:ext cx="7086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171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0391" y="968055"/>
            <a:ext cx="3599062" cy="523220"/>
          </a:xfrm>
          <a:prstGeom prst="rect">
            <a:avLst/>
          </a:prstGeom>
        </p:spPr>
        <p:txBody>
          <a:bodyPr wrap="none">
            <a:spAutoFit/>
          </a:bodyPr>
          <a:lstStyle/>
          <a:p>
            <a:r>
              <a:rPr lang="en-US" sz="2800" b="1" dirty="0" smtClean="0"/>
              <a:t>What is the “Cloud”? </a:t>
            </a:r>
          </a:p>
        </p:txBody>
      </p:sp>
      <p:sp>
        <p:nvSpPr>
          <p:cNvPr id="6" name="TextBox 5"/>
          <p:cNvSpPr txBox="1"/>
          <p:nvPr/>
        </p:nvSpPr>
        <p:spPr>
          <a:xfrm>
            <a:off x="914400" y="3581400"/>
            <a:ext cx="7315200" cy="2286000"/>
          </a:xfrm>
          <a:prstGeom prst="rect">
            <a:avLst/>
          </a:prstGeom>
          <a:noFill/>
        </p:spPr>
        <p:txBody>
          <a:bodyPr wrap="square" rtlCol="0">
            <a:spAutoFit/>
          </a:bodyPr>
          <a:lstStyle/>
          <a:p>
            <a:r>
              <a:rPr lang="en-US" sz="2000" b="1" dirty="0" smtClean="0"/>
              <a:t>DEFINITION of 'Cloud Computing'</a:t>
            </a:r>
          </a:p>
          <a:p>
            <a:r>
              <a:rPr lang="en-US" dirty="0" smtClean="0"/>
              <a:t>A model for delivering information technology services in which resources are retrieved from the internet through web-based tools and applications, rather than a direct connection to a server. Data and software packages are stored in servers. However, cloud computing structure allows access to information as long as an electronic device has access to the web. This type of system allows employees to work remotely. </a:t>
            </a:r>
          </a:p>
          <a:p>
            <a:r>
              <a:rPr lang="en-US" dirty="0"/>
              <a:t/>
            </a:r>
            <a:br>
              <a:rPr lang="en-US" dirty="0"/>
            </a:br>
            <a:endParaRPr lang="en-US" dirty="0"/>
          </a:p>
        </p:txBody>
      </p:sp>
      <p:sp>
        <p:nvSpPr>
          <p:cNvPr id="2" name="TextBox 1"/>
          <p:cNvSpPr txBox="1"/>
          <p:nvPr/>
        </p:nvSpPr>
        <p:spPr>
          <a:xfrm>
            <a:off x="914400" y="457200"/>
            <a:ext cx="4267200" cy="400110"/>
          </a:xfrm>
          <a:prstGeom prst="rect">
            <a:avLst/>
          </a:prstGeom>
          <a:noFill/>
        </p:spPr>
        <p:txBody>
          <a:bodyPr wrap="square" rtlCol="0">
            <a:spAutoFit/>
          </a:bodyPr>
          <a:lstStyle/>
          <a:p>
            <a:r>
              <a:rPr lang="en-US" sz="2000" dirty="0" smtClean="0"/>
              <a:t>Question 16</a:t>
            </a:r>
            <a:endParaRPr lang="en-US" sz="2000" dirty="0"/>
          </a:p>
        </p:txBody>
      </p:sp>
      <p:sp>
        <p:nvSpPr>
          <p:cNvPr id="3" name="TextBox 2"/>
          <p:cNvSpPr txBox="1"/>
          <p:nvPr/>
        </p:nvSpPr>
        <p:spPr>
          <a:xfrm>
            <a:off x="914400" y="1663695"/>
            <a:ext cx="7315200" cy="1631216"/>
          </a:xfrm>
          <a:prstGeom prst="rect">
            <a:avLst/>
          </a:prstGeom>
          <a:noFill/>
        </p:spPr>
        <p:txBody>
          <a:bodyPr wrap="square" rtlCol="0">
            <a:spAutoFit/>
          </a:bodyPr>
          <a:lstStyle/>
          <a:p>
            <a:r>
              <a:rPr lang="en-US" sz="2000" dirty="0"/>
              <a:t>“</a:t>
            </a:r>
            <a:r>
              <a:rPr lang="en-US" sz="2000" b="1" dirty="0"/>
              <a:t>Cloud</a:t>
            </a:r>
            <a:r>
              <a:rPr lang="en-US" sz="2000" dirty="0"/>
              <a:t>” is a buzzword that vaguely suggests the promise and convenience of being able to access files from anywhere. But the reality is that the </a:t>
            </a:r>
            <a:r>
              <a:rPr lang="en-US" sz="2000" b="1" dirty="0"/>
              <a:t>cloud</a:t>
            </a:r>
            <a:r>
              <a:rPr lang="en-US" sz="2000" dirty="0"/>
              <a:t> is hardly floating like mist above our heads — it's a physical infrastructure, its many computers housed in massive warehouses all over the world.</a:t>
            </a:r>
          </a:p>
        </p:txBody>
      </p:sp>
    </p:spTree>
    <p:extLst>
      <p:ext uri="{BB962C8B-B14F-4D97-AF65-F5344CB8AC3E}">
        <p14:creationId xmlns:p14="http://schemas.microsoft.com/office/powerpoint/2010/main" val="32754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772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66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369" y="1215242"/>
            <a:ext cx="7315200" cy="523220"/>
          </a:xfrm>
          <a:prstGeom prst="rect">
            <a:avLst/>
          </a:prstGeom>
          <a:noFill/>
        </p:spPr>
        <p:txBody>
          <a:bodyPr wrap="square" rtlCol="0">
            <a:spAutoFit/>
          </a:bodyPr>
          <a:lstStyle/>
          <a:p>
            <a:r>
              <a:rPr lang="en-US" sz="2800" dirty="0" smtClean="0"/>
              <a:t>Privacy and Disclosure </a:t>
            </a:r>
            <a:endParaRPr lang="en-US" sz="2800" dirty="0"/>
          </a:p>
        </p:txBody>
      </p:sp>
      <p:sp>
        <p:nvSpPr>
          <p:cNvPr id="5" name="TextBox 4"/>
          <p:cNvSpPr txBox="1"/>
          <p:nvPr/>
        </p:nvSpPr>
        <p:spPr>
          <a:xfrm>
            <a:off x="914400" y="1920240"/>
            <a:ext cx="7315200" cy="914400"/>
          </a:xfrm>
          <a:prstGeom prst="rect">
            <a:avLst/>
          </a:prstGeom>
          <a:noFill/>
        </p:spPr>
        <p:txBody>
          <a:bodyPr wrap="square" rtlCol="0">
            <a:spAutoFit/>
          </a:bodyPr>
          <a:lstStyle/>
          <a:p>
            <a:r>
              <a:rPr lang="en-US" sz="2400" b="1" dirty="0" smtClean="0"/>
              <a:t>This is where Cyber &amp; Network security become really tricky!</a:t>
            </a:r>
            <a:endParaRPr lang="en-US" sz="2400" b="1" dirty="0"/>
          </a:p>
        </p:txBody>
      </p:sp>
      <p:sp>
        <p:nvSpPr>
          <p:cNvPr id="6" name="TextBox 5"/>
          <p:cNvSpPr txBox="1"/>
          <p:nvPr/>
        </p:nvSpPr>
        <p:spPr>
          <a:xfrm>
            <a:off x="914400" y="3108960"/>
            <a:ext cx="7315200" cy="707886"/>
          </a:xfrm>
          <a:prstGeom prst="rect">
            <a:avLst/>
          </a:prstGeom>
          <a:noFill/>
        </p:spPr>
        <p:txBody>
          <a:bodyPr wrap="square" rtlCol="0">
            <a:spAutoFit/>
          </a:bodyPr>
          <a:lstStyle/>
          <a:p>
            <a:r>
              <a:rPr lang="en-US" sz="2000" dirty="0" smtClean="0"/>
              <a:t>Why? Because you have to open up the network for access to the public information</a:t>
            </a:r>
            <a:endParaRPr lang="en-US" sz="2000" dirty="0"/>
          </a:p>
        </p:txBody>
      </p:sp>
      <p:sp>
        <p:nvSpPr>
          <p:cNvPr id="7" name="TextBox 6"/>
          <p:cNvSpPr txBox="1"/>
          <p:nvPr/>
        </p:nvSpPr>
        <p:spPr>
          <a:xfrm>
            <a:off x="914400" y="4114800"/>
            <a:ext cx="7315200" cy="707886"/>
          </a:xfrm>
          <a:prstGeom prst="rect">
            <a:avLst/>
          </a:prstGeom>
          <a:noFill/>
        </p:spPr>
        <p:txBody>
          <a:bodyPr wrap="square" rtlCol="0">
            <a:spAutoFit/>
          </a:bodyPr>
          <a:lstStyle/>
          <a:p>
            <a:r>
              <a:rPr lang="en-US" sz="2000" dirty="0" smtClean="0"/>
              <a:t>But, you have to secure it to keep your private information from being stolen. </a:t>
            </a:r>
            <a:endParaRPr lang="en-US" dirty="0"/>
          </a:p>
        </p:txBody>
      </p:sp>
      <p:sp>
        <p:nvSpPr>
          <p:cNvPr id="3" name="TextBox 2"/>
          <p:cNvSpPr txBox="1"/>
          <p:nvPr/>
        </p:nvSpPr>
        <p:spPr>
          <a:xfrm>
            <a:off x="914400" y="457200"/>
            <a:ext cx="6705600" cy="1107996"/>
          </a:xfrm>
          <a:prstGeom prst="rect">
            <a:avLst/>
          </a:prstGeom>
          <a:noFill/>
        </p:spPr>
        <p:txBody>
          <a:bodyPr wrap="square" rtlCol="0">
            <a:spAutoFit/>
          </a:bodyPr>
          <a:lstStyle/>
          <a:p>
            <a:r>
              <a:rPr lang="en-US" sz="2400" b="1" dirty="0"/>
              <a:t>Questions </a:t>
            </a:r>
            <a:r>
              <a:rPr lang="en-US" sz="2400" b="1" dirty="0" smtClean="0"/>
              <a:t>17, 18, </a:t>
            </a:r>
            <a:r>
              <a:rPr lang="en-US" sz="2400" b="1" dirty="0"/>
              <a:t>&amp; </a:t>
            </a:r>
            <a:r>
              <a:rPr lang="en-US" sz="2400" b="1" dirty="0" smtClean="0"/>
              <a:t>19 </a:t>
            </a:r>
            <a:r>
              <a:rPr lang="en-US" sz="2400" b="1" dirty="0"/>
              <a:t>are addressing </a:t>
            </a:r>
            <a:r>
              <a:rPr lang="en-US" sz="2400" b="1" dirty="0" smtClean="0"/>
              <a:t>the issues of:</a:t>
            </a:r>
            <a:endParaRPr lang="en-US" sz="2400" b="1" dirty="0"/>
          </a:p>
          <a:p>
            <a:endParaRPr lang="en-US" dirty="0"/>
          </a:p>
        </p:txBody>
      </p:sp>
    </p:spTree>
    <p:extLst>
      <p:ext uri="{BB962C8B-B14F-4D97-AF65-F5344CB8AC3E}">
        <p14:creationId xmlns:p14="http://schemas.microsoft.com/office/powerpoint/2010/main" val="32219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3057636"/>
            <a:ext cx="4876800" cy="3251200"/>
          </a:xfrm>
        </p:spPr>
      </p:pic>
      <p:sp>
        <p:nvSpPr>
          <p:cNvPr id="5" name="TextBox 4"/>
          <p:cNvSpPr txBox="1"/>
          <p:nvPr/>
        </p:nvSpPr>
        <p:spPr>
          <a:xfrm>
            <a:off x="1295400" y="1600200"/>
            <a:ext cx="6705600" cy="1446550"/>
          </a:xfrm>
          <a:prstGeom prst="rect">
            <a:avLst/>
          </a:prstGeom>
          <a:noFill/>
        </p:spPr>
        <p:txBody>
          <a:bodyPr wrap="square" rtlCol="0">
            <a:spAutoFit/>
          </a:bodyPr>
          <a:lstStyle/>
          <a:p>
            <a:pPr algn="ctr"/>
            <a:r>
              <a:rPr lang="en-US" sz="4400" b="1" dirty="0" smtClean="0"/>
              <a:t>Hitting Your Network looking for Vulnerabilities</a:t>
            </a:r>
            <a:endParaRPr lang="en-US" sz="4400" b="1" dirty="0"/>
          </a:p>
        </p:txBody>
      </p:sp>
      <p:sp>
        <p:nvSpPr>
          <p:cNvPr id="3" name="TextBox 2"/>
          <p:cNvSpPr txBox="1"/>
          <p:nvPr/>
        </p:nvSpPr>
        <p:spPr>
          <a:xfrm>
            <a:off x="1066800" y="457200"/>
            <a:ext cx="7162800" cy="954107"/>
          </a:xfrm>
          <a:prstGeom prst="rect">
            <a:avLst/>
          </a:prstGeom>
          <a:noFill/>
        </p:spPr>
        <p:txBody>
          <a:bodyPr wrap="square" rtlCol="0">
            <a:spAutoFit/>
          </a:bodyPr>
          <a:lstStyle/>
          <a:p>
            <a:pPr algn="ctr"/>
            <a:r>
              <a:rPr lang="en-US" sz="2800" b="1" dirty="0" smtClean="0"/>
              <a:t>In a nutshell, this is cyber: security, attacks, threats……</a:t>
            </a:r>
            <a:endParaRPr lang="en-US" sz="2800" b="1" dirty="0"/>
          </a:p>
        </p:txBody>
      </p:sp>
    </p:spTree>
    <p:extLst>
      <p:ext uri="{BB962C8B-B14F-4D97-AF65-F5344CB8AC3E}">
        <p14:creationId xmlns:p14="http://schemas.microsoft.com/office/powerpoint/2010/main" val="4040744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001000" cy="550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052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543800" cy="539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25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609600"/>
          </a:xfrm>
        </p:spPr>
        <p:txBody>
          <a:bodyPr>
            <a:normAutofit fontScale="90000"/>
          </a:bodyPr>
          <a:lstStyle/>
          <a:p>
            <a:pPr algn="ctr"/>
            <a:r>
              <a:rPr lang="en-US" sz="4000" dirty="0" smtClean="0"/>
              <a:t>There is help out there!</a:t>
            </a:r>
            <a:endParaRPr lang="en-US" sz="40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77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66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543800" cy="2971800"/>
          </a:xfrm>
        </p:spPr>
        <p:txBody>
          <a:bodyPr tIns="91440" bIns="91440" anchor="t" anchorCtr="0">
            <a:noAutofit/>
          </a:bodyPr>
          <a:lstStyle/>
          <a:p>
            <a:pPr marL="0" indent="0">
              <a:buNone/>
            </a:pPr>
            <a:r>
              <a:rPr lang="en-US" dirty="0" smtClean="0"/>
              <a:t>Even though the title says “County”, we are encouraging </a:t>
            </a:r>
            <a:r>
              <a:rPr lang="en-US" dirty="0" err="1" smtClean="0"/>
              <a:t>sll</a:t>
            </a:r>
            <a:r>
              <a:rPr lang="en-US" dirty="0" smtClean="0"/>
              <a:t> county’s or city’s to sign-up for a login.</a:t>
            </a:r>
          </a:p>
          <a:p>
            <a:pPr marL="0" indent="0">
              <a:buNone/>
            </a:pPr>
            <a:endParaRPr lang="en-US" dirty="0" smtClean="0"/>
          </a:p>
          <a:p>
            <a:pPr marL="0" indent="0">
              <a:buNone/>
            </a:pPr>
            <a:r>
              <a:rPr lang="en-US" dirty="0" smtClean="0"/>
              <a:t>This is a collaboration site that we (NACo IT Executive Committee) created to help bridge the gap between large and small local governments. This is not only for IT related issues, but policies and procedures, RFP/RFQ’s, etc.. </a:t>
            </a:r>
          </a:p>
          <a:p>
            <a:pPr marL="0" indent="0">
              <a:buNone/>
            </a:pPr>
            <a:endParaRPr lang="en-US" dirty="0"/>
          </a:p>
          <a:p>
            <a:pPr marL="0" indent="0">
              <a:buNone/>
            </a:pPr>
            <a:r>
              <a:rPr lang="en-US" sz="2800" dirty="0" smtClean="0"/>
              <a:t>Please join COIN today by going to: </a:t>
            </a:r>
            <a:r>
              <a:rPr lang="en-US" sz="2800" b="1" dirty="0" smtClean="0"/>
              <a:t>http</a:t>
            </a:r>
            <a:r>
              <a:rPr lang="en-US" sz="2800" b="1" dirty="0"/>
              <a:t>://www.countyinnovation.us/</a:t>
            </a:r>
          </a:p>
        </p:txBody>
      </p:sp>
    </p:spTree>
    <p:extLst>
      <p:ext uri="{BB962C8B-B14F-4D97-AF65-F5344CB8AC3E}">
        <p14:creationId xmlns:p14="http://schemas.microsoft.com/office/powerpoint/2010/main" val="2811407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dirty="0" smtClean="0"/>
              <a:t>Q/A</a:t>
            </a:r>
            <a:endParaRPr lang="en-US" sz="8800" dirty="0"/>
          </a:p>
        </p:txBody>
      </p:sp>
    </p:spTree>
    <p:extLst>
      <p:ext uri="{BB962C8B-B14F-4D97-AF65-F5344CB8AC3E}">
        <p14:creationId xmlns:p14="http://schemas.microsoft.com/office/powerpoint/2010/main" val="699323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781800" cy="838200"/>
          </a:xfrm>
        </p:spPr>
        <p:txBody>
          <a:bodyPr>
            <a:normAutofit fontScale="90000"/>
          </a:bodyPr>
          <a:lstStyle/>
          <a:p>
            <a:pPr algn="ctr"/>
            <a:r>
              <a:rPr lang="en-US" dirty="0" smtClean="0"/>
              <a:t>Contact Info</a:t>
            </a:r>
            <a:endParaRPr lang="en-US" dirty="0"/>
          </a:p>
        </p:txBody>
      </p:sp>
      <p:sp>
        <p:nvSpPr>
          <p:cNvPr id="3" name="Content Placeholder 2"/>
          <p:cNvSpPr>
            <a:spLocks noGrp="1"/>
          </p:cNvSpPr>
          <p:nvPr>
            <p:ph idx="1"/>
          </p:nvPr>
        </p:nvSpPr>
        <p:spPr>
          <a:xfrm>
            <a:off x="762000" y="2362200"/>
            <a:ext cx="7543800" cy="3733800"/>
          </a:xfrm>
        </p:spPr>
        <p:txBody>
          <a:bodyPr/>
          <a:lstStyle/>
          <a:p>
            <a:pPr marL="0" indent="0" algn="ctr">
              <a:buNone/>
            </a:pPr>
            <a:r>
              <a:rPr lang="en-US" dirty="0" smtClean="0"/>
              <a:t>David Freeman</a:t>
            </a:r>
          </a:p>
          <a:p>
            <a:pPr marL="0" indent="0" algn="ctr">
              <a:buNone/>
            </a:pPr>
            <a:r>
              <a:rPr lang="en-US" dirty="0" smtClean="0"/>
              <a:t>IT Director – Limestone County</a:t>
            </a:r>
          </a:p>
          <a:p>
            <a:pPr marL="0" indent="0" algn="ctr">
              <a:buNone/>
            </a:pPr>
            <a:r>
              <a:rPr lang="en-US" dirty="0" smtClean="0"/>
              <a:t>256-216-3450</a:t>
            </a:r>
          </a:p>
          <a:p>
            <a:pPr marL="0" indent="0" algn="ctr">
              <a:buNone/>
            </a:pPr>
            <a:r>
              <a:rPr lang="en-US" dirty="0" smtClean="0"/>
              <a:t>David.freeman@limestonecounty-al.gov</a:t>
            </a:r>
            <a:endParaRPr lang="en-US" dirty="0"/>
          </a:p>
        </p:txBody>
      </p:sp>
    </p:spTree>
    <p:extLst>
      <p:ext uri="{BB962C8B-B14F-4D97-AF65-F5344CB8AC3E}">
        <p14:creationId xmlns:p14="http://schemas.microsoft.com/office/powerpoint/2010/main" val="287892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7010400" cy="1815882"/>
          </a:xfrm>
          <a:prstGeom prst="rect">
            <a:avLst/>
          </a:prstGeom>
          <a:noFill/>
        </p:spPr>
        <p:txBody>
          <a:bodyPr wrap="square" rtlCol="0">
            <a:spAutoFit/>
          </a:bodyPr>
          <a:lstStyle/>
          <a:p>
            <a:r>
              <a:rPr lang="en-US" sz="2800" dirty="0" smtClean="0"/>
              <a:t>The ACCA has developed a form to assist county’s in surmising it’s; IT infrastructure, policies &amp; procedures, and awareness involving cyber security.</a:t>
            </a:r>
            <a:endParaRPr lang="en-US" sz="2800" dirty="0"/>
          </a:p>
        </p:txBody>
      </p:sp>
    </p:spTree>
    <p:extLst>
      <p:ext uri="{BB962C8B-B14F-4D97-AF65-F5344CB8AC3E}">
        <p14:creationId xmlns:p14="http://schemas.microsoft.com/office/powerpoint/2010/main" val="1355288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54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0" y="914399"/>
            <a:ext cx="7315200" cy="822960"/>
          </a:xfrm>
          <a:prstGeom prst="rect">
            <a:avLst/>
          </a:prstGeom>
          <a:noFill/>
        </p:spPr>
        <p:txBody>
          <a:bodyPr wrap="square" rtlCol="0">
            <a:spAutoFit/>
          </a:bodyPr>
          <a:lstStyle/>
          <a:p>
            <a:r>
              <a:rPr lang="en-US" sz="2400" dirty="0" smtClean="0"/>
              <a:t>Question 1 – Sensitive/Private Information  - Required for use internally, but not to be made public</a:t>
            </a:r>
            <a:r>
              <a:rPr lang="en-US" dirty="0" smtClean="0"/>
              <a:t>.</a:t>
            </a:r>
            <a:endParaRPr lang="en-US" dirty="0"/>
          </a:p>
        </p:txBody>
      </p:sp>
      <p:sp>
        <p:nvSpPr>
          <p:cNvPr id="5" name="TextBox 4"/>
          <p:cNvSpPr txBox="1"/>
          <p:nvPr/>
        </p:nvSpPr>
        <p:spPr>
          <a:xfrm>
            <a:off x="1005840" y="2133600"/>
            <a:ext cx="7315200" cy="1938992"/>
          </a:xfrm>
          <a:prstGeom prst="rect">
            <a:avLst/>
          </a:prstGeom>
          <a:noFill/>
        </p:spPr>
        <p:txBody>
          <a:bodyPr wrap="square" rtlCol="0">
            <a:spAutoFit/>
          </a:bodyPr>
          <a:lstStyle/>
          <a:p>
            <a:r>
              <a:rPr lang="en-US" sz="2400" dirty="0" smtClean="0"/>
              <a:t>Question 2 – Have a Policy whereby any 3</a:t>
            </a:r>
            <a:r>
              <a:rPr lang="en-US" sz="2400" baseline="30000" dirty="0" smtClean="0"/>
              <a:t>rd</a:t>
            </a:r>
            <a:r>
              <a:rPr lang="en-US" sz="2400" dirty="0" smtClean="0"/>
              <a:t> Party users of network resources must provide in writing who, what, when, where, and how they will use the network resource(s). </a:t>
            </a:r>
          </a:p>
          <a:p>
            <a:r>
              <a:rPr lang="en-US" sz="2400" dirty="0" smtClean="0"/>
              <a:t>TERMINATE the connection if they break the rules.</a:t>
            </a:r>
            <a:endParaRPr lang="en-US" sz="2400" dirty="0"/>
          </a:p>
        </p:txBody>
      </p:sp>
      <p:sp>
        <p:nvSpPr>
          <p:cNvPr id="6" name="TextBox 5"/>
          <p:cNvSpPr txBox="1"/>
          <p:nvPr/>
        </p:nvSpPr>
        <p:spPr>
          <a:xfrm>
            <a:off x="1005840" y="4343400"/>
            <a:ext cx="7315200" cy="1200329"/>
          </a:xfrm>
          <a:prstGeom prst="rect">
            <a:avLst/>
          </a:prstGeom>
          <a:noFill/>
        </p:spPr>
        <p:txBody>
          <a:bodyPr wrap="square" rtlCol="0">
            <a:spAutoFit/>
          </a:bodyPr>
          <a:lstStyle/>
          <a:p>
            <a:r>
              <a:rPr lang="en-US" sz="2400" dirty="0" smtClean="0"/>
              <a:t>Question 3 – Something that will watch and track network usage. For example: SolarWinds (we use), </a:t>
            </a:r>
            <a:r>
              <a:rPr lang="en-US" sz="2400" dirty="0" err="1" smtClean="0"/>
              <a:t>ManageEngine</a:t>
            </a:r>
            <a:r>
              <a:rPr lang="en-US" sz="2400" dirty="0" smtClean="0"/>
              <a:t>, </a:t>
            </a:r>
            <a:r>
              <a:rPr lang="en-US" sz="2400" dirty="0" err="1" smtClean="0"/>
              <a:t>SpiceWorks</a:t>
            </a:r>
            <a:r>
              <a:rPr lang="en-US" sz="2400" dirty="0" smtClean="0"/>
              <a:t> </a:t>
            </a:r>
            <a:endParaRPr lang="en-US" sz="2400" dirty="0"/>
          </a:p>
        </p:txBody>
      </p:sp>
    </p:spTree>
    <p:extLst>
      <p:ext uri="{BB962C8B-B14F-4D97-AF65-F5344CB8AC3E}">
        <p14:creationId xmlns:p14="http://schemas.microsoft.com/office/powerpoint/2010/main" val="17195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13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b="1" dirty="0" smtClean="0"/>
              <a:t>What is IPS and IDS?</a:t>
            </a:r>
            <a:endParaRPr lang="en-US" sz="3600" b="1" dirty="0"/>
          </a:p>
        </p:txBody>
      </p:sp>
      <p:sp>
        <p:nvSpPr>
          <p:cNvPr id="4" name="TextBox 3"/>
          <p:cNvSpPr txBox="1"/>
          <p:nvPr/>
        </p:nvSpPr>
        <p:spPr>
          <a:xfrm>
            <a:off x="1828800" y="3733800"/>
            <a:ext cx="5562600" cy="830997"/>
          </a:xfrm>
          <a:prstGeom prst="rect">
            <a:avLst/>
          </a:prstGeom>
          <a:noFill/>
        </p:spPr>
        <p:txBody>
          <a:bodyPr wrap="square" rtlCol="0">
            <a:spAutoFit/>
          </a:bodyPr>
          <a:lstStyle/>
          <a:p>
            <a:r>
              <a:rPr lang="en-US" sz="2400" dirty="0" smtClean="0"/>
              <a:t>Attempts to prevent, detect, monitor, and stop intruders on the network.</a:t>
            </a:r>
            <a:endParaRPr lang="en-US" sz="2400" dirty="0"/>
          </a:p>
        </p:txBody>
      </p:sp>
    </p:spTree>
    <p:extLst>
      <p:ext uri="{BB962C8B-B14F-4D97-AF65-F5344CB8AC3E}">
        <p14:creationId xmlns:p14="http://schemas.microsoft.com/office/powerpoint/2010/main" val="298712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81800" cy="1600200"/>
          </a:xfrm>
        </p:spPr>
        <p:txBody>
          <a:bodyPr>
            <a:normAutofit/>
          </a:bodyPr>
          <a:lstStyle/>
          <a:p>
            <a:pPr algn="ctr"/>
            <a:r>
              <a:rPr lang="en-US" sz="4000" dirty="0" smtClean="0"/>
              <a:t>Prospecting </a:t>
            </a:r>
            <a:r>
              <a:rPr lang="en-US" sz="4000" dirty="0"/>
              <a:t>Y</a:t>
            </a:r>
            <a:r>
              <a:rPr lang="en-US" sz="4000" dirty="0" smtClean="0"/>
              <a:t>our Network for Valuables</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7543800" cy="3886200"/>
          </a:xfrm>
        </p:spPr>
      </p:pic>
    </p:spTree>
    <p:extLst>
      <p:ext uri="{BB962C8B-B14F-4D97-AF65-F5344CB8AC3E}">
        <p14:creationId xmlns:p14="http://schemas.microsoft.com/office/powerpoint/2010/main" val="1335758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12063</TotalTime>
  <Words>1384</Words>
  <Application>Microsoft Office PowerPoint</Application>
  <PresentationFormat>On-screen Show (4:3)</PresentationFormat>
  <Paragraphs>77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NewsPrint</vt:lpstr>
      <vt:lpstr>Cybersecurity: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Prospecting Your Network for Valuables</vt:lpstr>
      <vt:lpstr>PowerPoint Presentation</vt:lpstr>
      <vt:lpstr>PowerPoint Presentation</vt:lpstr>
      <vt:lpstr>Question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help out there!</vt:lpstr>
      <vt:lpstr>PowerPoint Presentation</vt:lpstr>
      <vt:lpstr>PowerPoint Presentation</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dc:title>
  <dc:creator>David Freeman</dc:creator>
  <cp:lastModifiedBy>dfreeman</cp:lastModifiedBy>
  <cp:revision>81</cp:revision>
  <dcterms:created xsi:type="dcterms:W3CDTF">2015-04-30T20:48:09Z</dcterms:created>
  <dcterms:modified xsi:type="dcterms:W3CDTF">2015-05-13T16:07:28Z</dcterms:modified>
</cp:coreProperties>
</file>