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8"/>
  </p:notesMasterIdLst>
  <p:handoutMasterIdLst>
    <p:handoutMasterId r:id="rId39"/>
  </p:handoutMasterIdLst>
  <p:sldIdLst>
    <p:sldId id="256" r:id="rId2"/>
    <p:sldId id="360" r:id="rId3"/>
    <p:sldId id="361" r:id="rId4"/>
    <p:sldId id="362" r:id="rId5"/>
    <p:sldId id="363" r:id="rId6"/>
    <p:sldId id="364" r:id="rId7"/>
    <p:sldId id="365" r:id="rId8"/>
    <p:sldId id="366" r:id="rId9"/>
    <p:sldId id="368" r:id="rId10"/>
    <p:sldId id="367" r:id="rId11"/>
    <p:sldId id="369" r:id="rId12"/>
    <p:sldId id="370" r:id="rId13"/>
    <p:sldId id="371" r:id="rId14"/>
    <p:sldId id="373" r:id="rId15"/>
    <p:sldId id="375" r:id="rId16"/>
    <p:sldId id="352" r:id="rId17"/>
    <p:sldId id="376" r:id="rId18"/>
    <p:sldId id="377" r:id="rId19"/>
    <p:sldId id="386" r:id="rId20"/>
    <p:sldId id="345" r:id="rId21"/>
    <p:sldId id="349" r:id="rId22"/>
    <p:sldId id="346" r:id="rId23"/>
    <p:sldId id="347" r:id="rId24"/>
    <p:sldId id="378" r:id="rId25"/>
    <p:sldId id="379" r:id="rId26"/>
    <p:sldId id="380" r:id="rId27"/>
    <p:sldId id="381" r:id="rId28"/>
    <p:sldId id="387" r:id="rId29"/>
    <p:sldId id="382" r:id="rId30"/>
    <p:sldId id="388" r:id="rId31"/>
    <p:sldId id="383" r:id="rId32"/>
    <p:sldId id="389" r:id="rId33"/>
    <p:sldId id="390" r:id="rId34"/>
    <p:sldId id="391" r:id="rId35"/>
    <p:sldId id="392" r:id="rId36"/>
    <p:sldId id="350" r:id="rId37"/>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Arial" charset="0"/>
      </a:defRPr>
    </a:lvl1pPr>
    <a:lvl2pPr marL="457200" algn="l" rtl="0" eaLnBrk="0" fontAlgn="base" hangingPunct="0">
      <a:spcBef>
        <a:spcPct val="0"/>
      </a:spcBef>
      <a:spcAft>
        <a:spcPct val="0"/>
      </a:spcAft>
      <a:defRPr kern="1200">
        <a:solidFill>
          <a:schemeClr val="tx1"/>
        </a:solidFill>
        <a:latin typeface="Tahoma" charset="0"/>
        <a:ea typeface="+mn-ea"/>
        <a:cs typeface="Arial" charset="0"/>
      </a:defRPr>
    </a:lvl2pPr>
    <a:lvl3pPr marL="914400" algn="l" rtl="0" eaLnBrk="0" fontAlgn="base" hangingPunct="0">
      <a:spcBef>
        <a:spcPct val="0"/>
      </a:spcBef>
      <a:spcAft>
        <a:spcPct val="0"/>
      </a:spcAft>
      <a:defRPr kern="1200">
        <a:solidFill>
          <a:schemeClr val="tx1"/>
        </a:solidFill>
        <a:latin typeface="Tahoma" charset="0"/>
        <a:ea typeface="+mn-ea"/>
        <a:cs typeface="Arial" charset="0"/>
      </a:defRPr>
    </a:lvl3pPr>
    <a:lvl4pPr marL="1371600" algn="l" rtl="0" eaLnBrk="0" fontAlgn="base" hangingPunct="0">
      <a:spcBef>
        <a:spcPct val="0"/>
      </a:spcBef>
      <a:spcAft>
        <a:spcPct val="0"/>
      </a:spcAft>
      <a:defRPr kern="1200">
        <a:solidFill>
          <a:schemeClr val="tx1"/>
        </a:solidFill>
        <a:latin typeface="Tahoma" charset="0"/>
        <a:ea typeface="+mn-ea"/>
        <a:cs typeface="Arial" charset="0"/>
      </a:defRPr>
    </a:lvl4pPr>
    <a:lvl5pPr marL="1828800" algn="l" rtl="0" eaLnBrk="0" fontAlgn="base" hangingPunct="0">
      <a:spcBef>
        <a:spcPct val="0"/>
      </a:spcBef>
      <a:spcAft>
        <a:spcPct val="0"/>
      </a:spcAft>
      <a:defRPr kern="1200">
        <a:solidFill>
          <a:schemeClr val="tx1"/>
        </a:solidFill>
        <a:latin typeface="Tahoma" charset="0"/>
        <a:ea typeface="+mn-ea"/>
        <a:cs typeface="Arial" charset="0"/>
      </a:defRPr>
    </a:lvl5pPr>
    <a:lvl6pPr marL="2286000" algn="l" defTabSz="914400" rtl="0" eaLnBrk="1" latinLnBrk="0" hangingPunct="1">
      <a:defRPr kern="1200">
        <a:solidFill>
          <a:schemeClr val="tx1"/>
        </a:solidFill>
        <a:latin typeface="Tahoma" charset="0"/>
        <a:ea typeface="+mn-ea"/>
        <a:cs typeface="Arial" charset="0"/>
      </a:defRPr>
    </a:lvl6pPr>
    <a:lvl7pPr marL="2743200" algn="l" defTabSz="914400" rtl="0" eaLnBrk="1" latinLnBrk="0" hangingPunct="1">
      <a:defRPr kern="1200">
        <a:solidFill>
          <a:schemeClr val="tx1"/>
        </a:solidFill>
        <a:latin typeface="Tahoma" charset="0"/>
        <a:ea typeface="+mn-ea"/>
        <a:cs typeface="Arial" charset="0"/>
      </a:defRPr>
    </a:lvl7pPr>
    <a:lvl8pPr marL="3200400" algn="l" defTabSz="914400" rtl="0" eaLnBrk="1" latinLnBrk="0" hangingPunct="1">
      <a:defRPr kern="1200">
        <a:solidFill>
          <a:schemeClr val="tx1"/>
        </a:solidFill>
        <a:latin typeface="Tahoma" charset="0"/>
        <a:ea typeface="+mn-ea"/>
        <a:cs typeface="Arial" charset="0"/>
      </a:defRPr>
    </a:lvl8pPr>
    <a:lvl9pPr marL="3657600" algn="l" defTabSz="914400" rtl="0" eaLnBrk="1" latinLnBrk="0" hangingPunct="1">
      <a:defRPr kern="1200">
        <a:solidFill>
          <a:schemeClr val="tx1"/>
        </a:solidFill>
        <a:latin typeface="Tahoma"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CC"/>
    <a:srgbClr val="336699"/>
    <a:srgbClr val="CC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19" autoAdjust="0"/>
    <p:restoredTop sz="94646" autoAdjust="0"/>
  </p:normalViewPr>
  <p:slideViewPr>
    <p:cSldViewPr>
      <p:cViewPr varScale="1">
        <p:scale>
          <a:sx n="70" d="100"/>
          <a:sy n="70" d="100"/>
        </p:scale>
        <p:origin x="58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70659"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70660"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70661"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E71C9BD7-7D2A-4444-8BF2-05863369006A}" type="slidenum">
              <a:rPr lang="en-US"/>
              <a:pPr>
                <a:defRPr/>
              </a:pPr>
              <a:t>‹#›</a:t>
            </a:fld>
            <a:endParaRPr lang="en-US"/>
          </a:p>
        </p:txBody>
      </p:sp>
    </p:spTree>
    <p:extLst>
      <p:ext uri="{BB962C8B-B14F-4D97-AF65-F5344CB8AC3E}">
        <p14:creationId xmlns:p14="http://schemas.microsoft.com/office/powerpoint/2010/main" val="14445642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13315"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3994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318"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13319"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5D6FC8A9-286B-49E9-A48E-2C468395845E}" type="slidenum">
              <a:rPr lang="en-US"/>
              <a:pPr>
                <a:defRPr/>
              </a:pPr>
              <a:t>‹#›</a:t>
            </a:fld>
            <a:endParaRPr lang="en-US"/>
          </a:p>
        </p:txBody>
      </p:sp>
    </p:spTree>
    <p:extLst>
      <p:ext uri="{BB962C8B-B14F-4D97-AF65-F5344CB8AC3E}">
        <p14:creationId xmlns:p14="http://schemas.microsoft.com/office/powerpoint/2010/main" val="31844790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3D32942D-216F-4D7C-98ED-D13964BE2C72}" type="slidenum">
              <a:rPr lang="en-US"/>
              <a:pPr/>
              <a:t>1</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236496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4034"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44035"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F6E559-EB54-4F1E-91E5-EDCB354E147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6C4BAE7-67A1-4491-825E-16422CC0E36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649E343-9561-4E10-A0AD-9D55C3690E3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736A4CA-5629-4B14-A86A-4A75A89BD48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C600EAB-525B-46D3-9DC2-88F93655E0C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087A911-B7AD-4AB5-9BAA-9F32E92E451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5F9057-641D-45E2-9645-4BBDBC34963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135C00D-F488-4711-9B7E-7944AA47DB9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75F7084-128A-4B30-9CE8-78456E233AC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811A5CD-6C3B-443D-82A5-D3C1C3E386D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86DA24C-BEB1-4E60-A1CF-501DABF4531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3011"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301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smtClean="0">
                <a:effectLst>
                  <a:outerShdw blurRad="38100" dist="38100" dir="2700000" algn="tl">
                    <a:srgbClr val="000000"/>
                  </a:outerShdw>
                </a:effectLst>
                <a:latin typeface="Arial" charset="0"/>
              </a:defRPr>
            </a:lvl1pPr>
          </a:lstStyle>
          <a:p>
            <a:pPr>
              <a:defRPr/>
            </a:pPr>
            <a:endParaRPr lang="en-US"/>
          </a:p>
        </p:txBody>
      </p:sp>
      <p:sp>
        <p:nvSpPr>
          <p:cNvPr id="4301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smtClean="0">
                <a:effectLst>
                  <a:outerShdw blurRad="38100" dist="38100" dir="2700000" algn="tl">
                    <a:srgbClr val="000000"/>
                  </a:outerShdw>
                </a:effectLst>
                <a:latin typeface="Arial" charset="0"/>
              </a:defRPr>
            </a:lvl1pPr>
          </a:lstStyle>
          <a:p>
            <a:pPr>
              <a:defRPr/>
            </a:pPr>
            <a:endParaRPr lang="en-US"/>
          </a:p>
        </p:txBody>
      </p:sp>
      <p:sp>
        <p:nvSpPr>
          <p:cNvPr id="4301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smtClean="0">
                <a:effectLst>
                  <a:outerShdw blurRad="38100" dist="38100" dir="2700000" algn="tl">
                    <a:srgbClr val="000000"/>
                  </a:outerShdw>
                </a:effectLst>
                <a:latin typeface="Arial" charset="0"/>
              </a:defRPr>
            </a:lvl1pPr>
          </a:lstStyle>
          <a:p>
            <a:pPr>
              <a:defRPr/>
            </a:pPr>
            <a:fld id="{5E526448-2776-47FE-AB1F-A85B52100C4E}"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a.next.westlaw.com/Link/Document/FullText?findType=L&amp;pubNum=1000002&amp;cite=ALSTS22-27-5&amp;originatingDoc=I5c4401e7908811e498db8b09b4f043e0&amp;refType=LQ&amp;originationContext=document&amp;transitionType=DocumentItem&amp;contextData=(sc.Search)"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a.next.westlaw.com/Link/Document/FullText?findType=Y&amp;serNum=2000616145&amp;pubNum=0000735&amp;originatingDoc=Ic5d70ba2abb211e39ac8bab74931929c&amp;refType=RP&amp;originationContext=document&amp;transitionType=DocumentItem&amp;contextData=(sc.UserEnteredCitation)" TargetMode="External"/><Relationship Id="rId2" Type="http://schemas.openxmlformats.org/officeDocument/2006/relationships/hyperlink" Target="https://a.next.westlaw.com/Link/Document/FullText?findType=L&amp;pubNum=1000002&amp;cite=ALSTS11-47-190&amp;originatingDoc=Ic5d70ba2abb211e39ac8bab74931929c&amp;refType=LQ&amp;originationContext=document&amp;transitionType=DocumentItem&amp;contextData=(sc.UserEnteredCitat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a.next.westlaw.com/Link/Document/FullText?findType=L&amp;pubNum=1000002&amp;cite=ALSTS11-47-190&amp;originatingDoc=Ic5d70ba2abb211e39ac8bab74931929c&amp;refType=LQ&amp;originationContext=document&amp;transitionType=DocumentItem&amp;contextData=(sc.History*oc.UserEnteredCitatio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533400"/>
            <a:ext cx="7772400" cy="2209800"/>
          </a:xfrm>
        </p:spPr>
        <p:txBody>
          <a:bodyPr/>
          <a:lstStyle/>
          <a:p>
            <a:pPr eaLnBrk="1" hangingPunct="1"/>
            <a:r>
              <a:rPr lang="en-US" sz="4800" dirty="0" smtClean="0"/>
              <a:t/>
            </a:r>
            <a:br>
              <a:rPr lang="en-US" sz="4800" dirty="0" smtClean="0"/>
            </a:br>
            <a:r>
              <a:rPr lang="en-US" sz="4800" dirty="0" smtClean="0"/>
              <a:t/>
            </a:r>
            <a:br>
              <a:rPr lang="en-US" sz="4800" dirty="0" smtClean="0"/>
            </a:br>
            <a:r>
              <a:rPr lang="en-US" sz="4800" dirty="0" smtClean="0"/>
              <a:t/>
            </a:r>
            <a:br>
              <a:rPr lang="en-US" sz="4800" dirty="0" smtClean="0"/>
            </a:br>
            <a:r>
              <a:rPr lang="en-US" sz="4800" dirty="0" smtClean="0"/>
              <a:t/>
            </a:r>
            <a:br>
              <a:rPr lang="en-US" sz="4800" dirty="0" smtClean="0"/>
            </a:br>
            <a:r>
              <a:rPr lang="en-US" sz="4800" dirty="0" smtClean="0"/>
              <a:t>Legal Update for</a:t>
            </a:r>
            <a:br>
              <a:rPr lang="en-US" sz="4800" dirty="0" smtClean="0"/>
            </a:br>
            <a:r>
              <a:rPr lang="en-US" sz="4800" dirty="0" smtClean="0"/>
              <a:t> Counties</a:t>
            </a:r>
            <a:br>
              <a:rPr lang="en-US" sz="4800" dirty="0" smtClean="0"/>
            </a:br>
            <a:r>
              <a:rPr lang="en-US" sz="4800" dirty="0" smtClean="0"/>
              <a:t/>
            </a:r>
            <a:br>
              <a:rPr lang="en-US" sz="4800" dirty="0" smtClean="0"/>
            </a:br>
            <a:r>
              <a:rPr lang="en-US" sz="4800" dirty="0" smtClean="0"/>
              <a:t/>
            </a:r>
            <a:br>
              <a:rPr lang="en-US" sz="4800" dirty="0" smtClean="0"/>
            </a:br>
            <a:endParaRPr lang="en-US" sz="4800" dirty="0" smtClean="0"/>
          </a:p>
        </p:txBody>
      </p:sp>
      <p:sp>
        <p:nvSpPr>
          <p:cNvPr id="2051" name="Rectangle 3"/>
          <p:cNvSpPr>
            <a:spLocks noGrp="1" noChangeArrowheads="1"/>
          </p:cNvSpPr>
          <p:nvPr>
            <p:ph type="subTitle" idx="1"/>
          </p:nvPr>
        </p:nvSpPr>
        <p:spPr>
          <a:xfrm>
            <a:off x="838200" y="1752600"/>
            <a:ext cx="7315200" cy="1905000"/>
          </a:xfrm>
        </p:spPr>
        <p:txBody>
          <a:bodyPr/>
          <a:lstStyle/>
          <a:p>
            <a:pPr algn="l">
              <a:spcBef>
                <a:spcPts val="0"/>
              </a:spcBef>
            </a:pPr>
            <a:endParaRPr lang="en-US" sz="2400" dirty="0" smtClean="0">
              <a:latin typeface="Tahoma" pitchFamily="34" charset="0"/>
              <a:cs typeface="Tahoma" pitchFamily="34" charset="0"/>
            </a:endParaRPr>
          </a:p>
          <a:p>
            <a:pPr algn="l">
              <a:spcBef>
                <a:spcPts val="0"/>
              </a:spcBef>
            </a:pPr>
            <a:endParaRPr lang="en-US" sz="2400" dirty="0" smtClean="0">
              <a:latin typeface="Tahoma" pitchFamily="34" charset="0"/>
              <a:cs typeface="Tahoma" pitchFamily="34" charset="0"/>
            </a:endParaRPr>
          </a:p>
          <a:p>
            <a:pPr algn="l">
              <a:spcBef>
                <a:spcPts val="0"/>
              </a:spcBef>
            </a:pPr>
            <a:endParaRPr lang="en-US" sz="2400" dirty="0" smtClean="0">
              <a:latin typeface="Tahoma" pitchFamily="34" charset="0"/>
              <a:cs typeface="Tahoma" pitchFamily="34" charset="0"/>
            </a:endParaRPr>
          </a:p>
          <a:p>
            <a:pPr algn="l">
              <a:spcBef>
                <a:spcPts val="0"/>
              </a:spcBef>
            </a:pPr>
            <a:endParaRPr lang="en-US" sz="2400" dirty="0" smtClean="0">
              <a:latin typeface="Tahoma" pitchFamily="34" charset="0"/>
              <a:cs typeface="Tahoma" pitchFamily="34" charset="0"/>
            </a:endParaRPr>
          </a:p>
          <a:p>
            <a:pPr algn="l">
              <a:spcBef>
                <a:spcPts val="0"/>
              </a:spcBef>
            </a:pPr>
            <a:endParaRPr lang="en-US" sz="2400" dirty="0" smtClean="0">
              <a:latin typeface="Tahoma" pitchFamily="34" charset="0"/>
              <a:cs typeface="Tahoma" pitchFamily="34" charset="0"/>
            </a:endParaRPr>
          </a:p>
          <a:p>
            <a:pPr algn="l">
              <a:spcBef>
                <a:spcPts val="0"/>
              </a:spcBef>
            </a:pPr>
            <a:r>
              <a:rPr lang="en-US" sz="2400" dirty="0" smtClean="0">
                <a:latin typeface="Tahoma" pitchFamily="34" charset="0"/>
                <a:cs typeface="Tahoma" pitchFamily="34" charset="0"/>
              </a:rPr>
              <a:t>Kendrick E. Webb</a:t>
            </a:r>
          </a:p>
          <a:p>
            <a:pPr algn="l">
              <a:spcBef>
                <a:spcPts val="0"/>
              </a:spcBef>
            </a:pPr>
            <a:r>
              <a:rPr lang="en-US" sz="2400" dirty="0" smtClean="0">
                <a:latin typeface="Tahoma" pitchFamily="34" charset="0"/>
                <a:cs typeface="Tahoma" pitchFamily="34" charset="0"/>
              </a:rPr>
              <a:t>Webb &amp; Eley, P.C.</a:t>
            </a:r>
          </a:p>
          <a:p>
            <a:pPr algn="l">
              <a:spcBef>
                <a:spcPts val="0"/>
              </a:spcBef>
            </a:pPr>
            <a:r>
              <a:rPr lang="en-US" sz="2400" dirty="0" smtClean="0">
                <a:latin typeface="Tahoma" pitchFamily="34" charset="0"/>
                <a:cs typeface="Tahoma" pitchFamily="34" charset="0"/>
              </a:rPr>
              <a:t>Post Office Box 240909</a:t>
            </a:r>
          </a:p>
          <a:p>
            <a:pPr algn="l">
              <a:spcBef>
                <a:spcPts val="0"/>
              </a:spcBef>
            </a:pPr>
            <a:r>
              <a:rPr lang="en-US" sz="2400" dirty="0" smtClean="0">
                <a:latin typeface="Tahoma" pitchFamily="34" charset="0"/>
                <a:cs typeface="Tahoma" pitchFamily="34" charset="0"/>
              </a:rPr>
              <a:t>Montgomery, Alabama 36124</a:t>
            </a:r>
          </a:p>
          <a:p>
            <a:pPr algn="l">
              <a:spcBef>
                <a:spcPts val="0"/>
              </a:spcBef>
            </a:pPr>
            <a:r>
              <a:rPr lang="en-US" sz="2400" dirty="0" smtClean="0">
                <a:latin typeface="Tahoma" pitchFamily="34" charset="0"/>
                <a:cs typeface="Tahoma" pitchFamily="34" charset="0"/>
              </a:rPr>
              <a:t>Telephone: (334) 262-1850</a:t>
            </a:r>
          </a:p>
          <a:p>
            <a:pPr algn="l">
              <a:spcBef>
                <a:spcPts val="0"/>
              </a:spcBef>
            </a:pPr>
            <a:r>
              <a:rPr lang="en-US" sz="2400" dirty="0" smtClean="0">
                <a:latin typeface="Tahoma" pitchFamily="34" charset="0"/>
                <a:cs typeface="Tahoma" pitchFamily="34" charset="0"/>
              </a:rPr>
              <a:t>Email: kwebb@webbeley.com</a:t>
            </a:r>
          </a:p>
          <a:p>
            <a:pPr eaLnBrk="1" hangingPunct="1"/>
            <a:endParaRPr lang="en-US" dirty="0" smtClean="0"/>
          </a:p>
        </p:txBody>
      </p:sp>
      <p:pic>
        <p:nvPicPr>
          <p:cNvPr id="2052" name="Picture 5" descr="webbeley-logo-color"/>
          <p:cNvPicPr>
            <a:picLocks noChangeAspect="1" noChangeArrowheads="1"/>
          </p:cNvPicPr>
          <p:nvPr/>
        </p:nvPicPr>
        <p:blipFill>
          <a:blip r:embed="rId3" cstate="print"/>
          <a:srcRect/>
          <a:stretch>
            <a:fillRect/>
          </a:stretch>
        </p:blipFill>
        <p:spPr bwMode="auto">
          <a:xfrm>
            <a:off x="228600" y="5943600"/>
            <a:ext cx="2330450" cy="476250"/>
          </a:xfrm>
          <a:prstGeom prst="rect">
            <a:avLst/>
          </a:prstGeom>
          <a:noFill/>
          <a:ln w="9525">
            <a:noFill/>
            <a:miter lim="800000"/>
            <a:headEnd/>
            <a:tailEnd/>
          </a:ln>
        </p:spPr>
      </p:pic>
      <p:pic>
        <p:nvPicPr>
          <p:cNvPr id="1026" name="Picture 1" descr="ACCAlogo2001"/>
          <p:cNvPicPr>
            <a:picLocks noChangeAspect="1" noChangeArrowheads="1"/>
          </p:cNvPicPr>
          <p:nvPr/>
        </p:nvPicPr>
        <p:blipFill>
          <a:blip r:embed="rId4" cstate="print"/>
          <a:srcRect/>
          <a:stretch>
            <a:fillRect/>
          </a:stretch>
        </p:blipFill>
        <p:spPr bwMode="auto">
          <a:xfrm>
            <a:off x="6934200" y="5638800"/>
            <a:ext cx="1447800" cy="83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i="1" dirty="0" smtClean="0"/>
              <a:t>Defending the Cap: </a:t>
            </a:r>
            <a:br>
              <a:rPr lang="en-US" sz="4000" i="1" dirty="0" smtClean="0"/>
            </a:br>
            <a:r>
              <a:rPr lang="en-US" sz="4000" i="1" dirty="0" smtClean="0"/>
              <a:t>A Continual Fight</a:t>
            </a:r>
            <a:endParaRPr lang="en-US" sz="4000" dirty="0"/>
          </a:p>
        </p:txBody>
      </p:sp>
      <p:sp>
        <p:nvSpPr>
          <p:cNvPr id="3" name="Content Placeholder 2"/>
          <p:cNvSpPr>
            <a:spLocks noGrp="1"/>
          </p:cNvSpPr>
          <p:nvPr>
            <p:ph idx="1"/>
          </p:nvPr>
        </p:nvSpPr>
        <p:spPr/>
        <p:txBody>
          <a:bodyPr/>
          <a:lstStyle/>
          <a:p>
            <a:pPr marL="342900" lvl="1" indent="-342900">
              <a:buClr>
                <a:schemeClr val="hlink"/>
              </a:buClr>
            </a:pPr>
            <a:r>
              <a:rPr lang="en-US" sz="2400" dirty="0" smtClean="0"/>
              <a:t>The Alabama Supreme Court also discussed the applicability of the statutory cap to individual claims in </a:t>
            </a:r>
            <a:r>
              <a:rPr lang="en-US" sz="2400" u="sng" dirty="0" smtClean="0"/>
              <a:t>Alabama Municipal Insurance Corp. v. Allen</a:t>
            </a:r>
            <a:r>
              <a:rPr lang="en-US" sz="2400" dirty="0" smtClean="0"/>
              <a:t>, </a:t>
            </a:r>
          </a:p>
          <a:p>
            <a:pPr marL="742950" lvl="2" indent="-342900"/>
            <a:r>
              <a:rPr lang="en-US" sz="2200" dirty="0" smtClean="0"/>
              <a:t>Involved an action against a police officer in his individual capacity for injuries the Plaintiffs sustained in an automobile accident with the officer, who was on his way to work.  __So.3d __, 2014 WL 4798918 (Ala. Sept. 26, 2014).  </a:t>
            </a:r>
          </a:p>
          <a:p>
            <a:pPr marL="742950" lvl="2" indent="-342900"/>
            <a:r>
              <a:rPr lang="en-US" sz="2000" dirty="0" smtClean="0"/>
              <a:t>Just as in </a:t>
            </a:r>
            <a:r>
              <a:rPr lang="en-US" sz="2000" u="sng" dirty="0" smtClean="0"/>
              <a:t>Morrow</a:t>
            </a:r>
            <a:r>
              <a:rPr lang="en-US" sz="2000" dirty="0" smtClean="0"/>
              <a:t>, </a:t>
            </a:r>
            <a:r>
              <a:rPr lang="en-US" sz="2000" u="sng" dirty="0" smtClean="0"/>
              <a:t>supra</a:t>
            </a:r>
            <a:r>
              <a:rPr lang="en-US" sz="2000" dirty="0" smtClean="0"/>
              <a:t>, the Plaintiff attempts to circumvent the statutory cap found in § 11-47-190, which is only applicable to cities.  </a:t>
            </a:r>
          </a:p>
          <a:p>
            <a:pPr marL="742950" lvl="2" indent="-342900"/>
            <a:endParaRPr lang="en-US" sz="2200" dirty="0" smtClean="0"/>
          </a:p>
          <a:p>
            <a:endParaRPr lang="en-US"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i="1" dirty="0" smtClean="0"/>
              <a:t>Defending the Cap: </a:t>
            </a:r>
            <a:br>
              <a:rPr lang="en-US" sz="4000" i="1" dirty="0" smtClean="0"/>
            </a:br>
            <a:r>
              <a:rPr lang="en-US" sz="4000" i="1" dirty="0" smtClean="0"/>
              <a:t>A Continual Fight</a:t>
            </a:r>
            <a:endParaRPr lang="en-US" sz="4000" dirty="0"/>
          </a:p>
        </p:txBody>
      </p:sp>
      <p:sp>
        <p:nvSpPr>
          <p:cNvPr id="3" name="Content Placeholder 2"/>
          <p:cNvSpPr>
            <a:spLocks noGrp="1"/>
          </p:cNvSpPr>
          <p:nvPr>
            <p:ph idx="1"/>
          </p:nvPr>
        </p:nvSpPr>
        <p:spPr/>
        <p:txBody>
          <a:bodyPr/>
          <a:lstStyle/>
          <a:p>
            <a:pPr marL="342900" lvl="1" indent="-342900">
              <a:buClr>
                <a:schemeClr val="hlink"/>
              </a:buClr>
            </a:pPr>
            <a:r>
              <a:rPr lang="en-US" sz="2400" u="sng" dirty="0" smtClean="0"/>
              <a:t>Alabama Municipal Insurance Corp. v. Allen</a:t>
            </a:r>
            <a:r>
              <a:rPr lang="en-US" sz="2400" dirty="0" smtClean="0"/>
              <a:t>:</a:t>
            </a:r>
            <a:endParaRPr lang="en-US" sz="2400" u="sng" dirty="0" smtClean="0"/>
          </a:p>
          <a:p>
            <a:pPr marL="742950" lvl="2" indent="-342900"/>
            <a:r>
              <a:rPr lang="en-US" sz="2000" dirty="0" smtClean="0"/>
              <a:t>Although the Court ultimately held that the statutory cap did not apply, again, Justice Murdock included the following statements regarding duty in his concurring opinion: </a:t>
            </a:r>
          </a:p>
          <a:p>
            <a:pPr lvl="2"/>
            <a:r>
              <a:rPr lang="en-US" sz="1800" dirty="0" smtClean="0"/>
              <a:t>[T]here may be instances in which municipal employees are sued there, notwithstanding the filing of a lawsuit by a third party, the nature of the employee's obligations to his or her municipal employer do not in fact also create a duty on the part of an employee to the third party. </a:t>
            </a:r>
          </a:p>
          <a:p>
            <a:pPr lvl="1">
              <a:buNone/>
            </a:pPr>
            <a:r>
              <a:rPr lang="en-US" sz="1800" u="sng" dirty="0" smtClean="0"/>
              <a:t>Alabama Municipal Insurance Corp. v. Allen</a:t>
            </a:r>
            <a:r>
              <a:rPr lang="en-US" sz="1800" i="1" dirty="0" smtClean="0"/>
              <a:t>,</a:t>
            </a:r>
            <a:r>
              <a:rPr lang="en-US" sz="1800" dirty="0" smtClean="0"/>
              <a:t> __So.3d __, 2014 WL 4798918 at *12 (Ala. Sept. 26, 2014) (Murdock, J., concurring specially).</a:t>
            </a:r>
          </a:p>
          <a:p>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i="1" dirty="0" smtClean="0"/>
              <a:t>Defending the Cap: </a:t>
            </a:r>
            <a:br>
              <a:rPr lang="en-US" sz="4000" i="1" dirty="0" smtClean="0"/>
            </a:br>
            <a:r>
              <a:rPr lang="en-US" sz="4000" i="1" dirty="0" smtClean="0"/>
              <a:t>A Continual Fight</a:t>
            </a:r>
            <a:endParaRPr lang="en-US" sz="4000" dirty="0"/>
          </a:p>
        </p:txBody>
      </p:sp>
      <p:sp>
        <p:nvSpPr>
          <p:cNvPr id="3" name="Content Placeholder 2"/>
          <p:cNvSpPr>
            <a:spLocks noGrp="1"/>
          </p:cNvSpPr>
          <p:nvPr>
            <p:ph idx="1"/>
          </p:nvPr>
        </p:nvSpPr>
        <p:spPr/>
        <p:txBody>
          <a:bodyPr/>
          <a:lstStyle/>
          <a:p>
            <a:r>
              <a:rPr lang="en-US" sz="2400" dirty="0" smtClean="0"/>
              <a:t>It appears that the Alabama Supreme Court’s recent opinions relating to the statutory cap have left many questions unanswered, especially for counties who are not governed by Ala. Code § 11-47-190.  </a:t>
            </a:r>
          </a:p>
          <a:p>
            <a:r>
              <a:rPr lang="en-US" sz="2400" dirty="0" smtClean="0"/>
              <a:t>There has been much discussion about the possibility of offering new legislation to help clear up the applicability of the statutory cap to individual claims.  </a:t>
            </a:r>
          </a:p>
          <a:p>
            <a:r>
              <a:rPr lang="en-US" sz="2400" dirty="0" smtClean="0"/>
              <a:t>However, to-date no new legislation has been formally introduced.  </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Legal Update </a:t>
            </a:r>
            <a:br>
              <a:rPr lang="en-US" sz="4000" dirty="0" smtClean="0"/>
            </a:br>
            <a:r>
              <a:rPr lang="en-US" sz="4000" dirty="0" smtClean="0"/>
              <a:t>Topic #2: </a:t>
            </a:r>
            <a:r>
              <a:rPr lang="en-US" sz="4000" i="1" dirty="0" smtClean="0"/>
              <a:t>Solid Waste Fees</a:t>
            </a:r>
            <a:endParaRPr lang="en-US" sz="4000" dirty="0"/>
          </a:p>
        </p:txBody>
      </p:sp>
      <p:sp>
        <p:nvSpPr>
          <p:cNvPr id="3" name="Content Placeholder 2"/>
          <p:cNvSpPr>
            <a:spLocks noGrp="1"/>
          </p:cNvSpPr>
          <p:nvPr>
            <p:ph idx="1"/>
          </p:nvPr>
        </p:nvSpPr>
        <p:spPr/>
        <p:txBody>
          <a:bodyPr/>
          <a:lstStyle/>
          <a:p>
            <a:r>
              <a:rPr lang="en-US" sz="2100" dirty="0" smtClean="0"/>
              <a:t>Several Alabama Counties are either currently facing or will face class action lawsuits challenging their assessment and use of solid waste fees established under Ala. Code § 22-27-5. </a:t>
            </a:r>
          </a:p>
          <a:p>
            <a:pPr lvl="1"/>
            <a:r>
              <a:rPr lang="en-US" sz="1800" dirty="0" smtClean="0"/>
              <a:t>The challenges focus on the portion of § 22-27-5 which states that established fees must be used “</a:t>
            </a:r>
            <a:r>
              <a:rPr lang="en-US" sz="1800" b="1" dirty="0" smtClean="0"/>
              <a:t>for the specific purpose of administering this article and providing and operating a solid waste program.”</a:t>
            </a:r>
          </a:p>
          <a:p>
            <a:pPr lvl="1"/>
            <a:r>
              <a:rPr lang="en-US" sz="1800" dirty="0" smtClean="0"/>
              <a:t>The lawsuits claim that the fees assessed and collected exceed the amount necessary to operate the solid waste program and are used to raise the general revenue of the county.  </a:t>
            </a:r>
          </a:p>
          <a:p>
            <a:r>
              <a:rPr lang="en-US" sz="2200" dirty="0" smtClean="0"/>
              <a:t>The current challenges to solid waste fees are based on </a:t>
            </a:r>
            <a:r>
              <a:rPr lang="en-US" sz="2000" u="sng" dirty="0" smtClean="0"/>
              <a:t>Town of Eclectic v. Mays</a:t>
            </a:r>
            <a:r>
              <a:rPr lang="en-US" sz="2000" dirty="0" smtClean="0"/>
              <a:t>, 574 So. 2d 96 (Ala. 1989).</a:t>
            </a:r>
          </a:p>
          <a:p>
            <a:endParaRPr lang="en-US" sz="2200" dirty="0" smtClean="0"/>
          </a:p>
          <a:p>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effectLst/>
              </a:rPr>
              <a:t>Topic #2: </a:t>
            </a:r>
            <a:r>
              <a:rPr lang="en-US" sz="3600" i="1" dirty="0" smtClean="0">
                <a:effectLst/>
              </a:rPr>
              <a:t>Solid Waste Fees </a:t>
            </a:r>
            <a:r>
              <a:rPr lang="en-US" sz="3800" dirty="0" smtClean="0">
                <a:effectLst/>
              </a:rPr>
              <a:t/>
            </a:r>
            <a:br>
              <a:rPr lang="en-US" sz="3800" dirty="0" smtClean="0">
                <a:effectLst/>
              </a:rPr>
            </a:br>
            <a:r>
              <a:rPr lang="en-US" sz="3400" dirty="0" smtClean="0">
                <a:effectLst/>
              </a:rPr>
              <a:t>Example of Potential Liability </a:t>
            </a:r>
            <a:endParaRPr lang="en-US" sz="3400" dirty="0">
              <a:effectLst/>
            </a:endParaRPr>
          </a:p>
        </p:txBody>
      </p:sp>
      <p:sp>
        <p:nvSpPr>
          <p:cNvPr id="3" name="Content Placeholder 2"/>
          <p:cNvSpPr>
            <a:spLocks noGrp="1"/>
          </p:cNvSpPr>
          <p:nvPr>
            <p:ph idx="1"/>
          </p:nvPr>
        </p:nvSpPr>
        <p:spPr/>
        <p:txBody>
          <a:bodyPr/>
          <a:lstStyle/>
          <a:p>
            <a:r>
              <a:rPr lang="en-US" sz="2400" u="sng" dirty="0" smtClean="0"/>
              <a:t>Town of Eclectic v. Mays</a:t>
            </a:r>
            <a:r>
              <a:rPr lang="en-US" sz="2400" dirty="0" smtClean="0"/>
              <a:t>, 574 So. 2d 96 (Ala. 1989).</a:t>
            </a:r>
          </a:p>
          <a:p>
            <a:pPr lvl="1"/>
            <a:r>
              <a:rPr lang="en-US" sz="2000" dirty="0" smtClean="0"/>
              <a:t>Town’s water customers claimed that Eclectic was using the garbage service fees to raise the Town’s general revenue, in violation of Alabama law.  </a:t>
            </a:r>
          </a:p>
          <a:p>
            <a:pPr lvl="1"/>
            <a:r>
              <a:rPr lang="en-US" sz="2000" dirty="0" smtClean="0"/>
              <a:t>Specifically, the Plaintiffs contended that the Town was assessing and collecting fees which exceeded the amount necessary to operate its garbage disposal service.  </a:t>
            </a:r>
          </a:p>
          <a:p>
            <a:pPr lvl="1"/>
            <a:r>
              <a:rPr lang="en-US" sz="2000" dirty="0" smtClean="0"/>
              <a:t>As a result, the Plaintiffs claimed that Eclectic was violating the provisions of Ala. Code § 22-27-5 that authorized the Town to assess a fee </a:t>
            </a:r>
            <a:r>
              <a:rPr lang="en-US" sz="2000" i="1" dirty="0" smtClean="0"/>
              <a:t>“for the specific purpose of administering this article and providing and operating a solid waste program.</a:t>
            </a:r>
            <a:r>
              <a:rPr lang="en-US" sz="2000" dirty="0" smtClean="0"/>
              <a:t>”</a:t>
            </a:r>
          </a:p>
          <a:p>
            <a:pPr lvl="1"/>
            <a:endParaRPr lang="en-US" sz="18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effectLst/>
              </a:rPr>
              <a:t/>
            </a:r>
            <a:br>
              <a:rPr lang="en-US" sz="3600" dirty="0" smtClean="0">
                <a:effectLst/>
              </a:rPr>
            </a:br>
            <a:r>
              <a:rPr lang="en-US" sz="3600" dirty="0" smtClean="0">
                <a:effectLst/>
              </a:rPr>
              <a:t>Example of Potential Liability </a:t>
            </a:r>
            <a:br>
              <a:rPr lang="en-US" sz="3600" dirty="0" smtClean="0">
                <a:effectLst/>
              </a:rPr>
            </a:br>
            <a:r>
              <a:rPr lang="en-US" sz="2400" u="sng" dirty="0" smtClean="0">
                <a:effectLst/>
              </a:rPr>
              <a:t>Town of Eclectic v. Mays</a:t>
            </a:r>
            <a:r>
              <a:rPr lang="en-US" sz="2400" dirty="0" smtClean="0">
                <a:effectLst/>
              </a:rPr>
              <a:t>, 574 So. 2d 96 (Ala. 1989).</a:t>
            </a:r>
            <a:br>
              <a:rPr lang="en-US" sz="2400" dirty="0" smtClean="0">
                <a:effectLst/>
              </a:rPr>
            </a:br>
            <a:r>
              <a:rPr lang="en-US" sz="2400" dirty="0" smtClean="0">
                <a:effectLst/>
              </a:rPr>
              <a:t>continued.</a:t>
            </a:r>
            <a:r>
              <a:rPr lang="en-US" sz="4000" dirty="0" smtClean="0"/>
              <a:t/>
            </a:r>
            <a:br>
              <a:rPr lang="en-US" sz="4000" dirty="0" smtClean="0"/>
            </a:br>
            <a:endParaRPr lang="en-US" sz="4000" dirty="0"/>
          </a:p>
        </p:txBody>
      </p:sp>
      <p:sp>
        <p:nvSpPr>
          <p:cNvPr id="3" name="Content Placeholder 2"/>
          <p:cNvSpPr>
            <a:spLocks noGrp="1"/>
          </p:cNvSpPr>
          <p:nvPr>
            <p:ph idx="1"/>
          </p:nvPr>
        </p:nvSpPr>
        <p:spPr/>
        <p:txBody>
          <a:bodyPr/>
          <a:lstStyle/>
          <a:p>
            <a:endParaRPr lang="en-US" sz="1000" dirty="0" smtClean="0"/>
          </a:p>
          <a:p>
            <a:r>
              <a:rPr lang="en-US" sz="2200" dirty="0" smtClean="0"/>
              <a:t>In </a:t>
            </a:r>
            <a:r>
              <a:rPr lang="en-US" sz="2200" u="sng" dirty="0" smtClean="0"/>
              <a:t>Mays</a:t>
            </a:r>
            <a:r>
              <a:rPr lang="en-US" sz="2200" dirty="0" smtClean="0"/>
              <a:t>, the Alabama Supreme Court held that any fees assessed under Ala. Code § 22-27-5 must only be imposed to cover the cost of providing the Town’s garbage service.  </a:t>
            </a:r>
          </a:p>
          <a:p>
            <a:r>
              <a:rPr lang="en-US" sz="2200" dirty="0" smtClean="0"/>
              <a:t>In its opinion, the Court also stated that “before imposing the garbage service fees, Eclectic should have related the fee to the cost of providing the service.”  </a:t>
            </a:r>
          </a:p>
          <a:p>
            <a:r>
              <a:rPr lang="en-US" sz="2200" dirty="0" smtClean="0"/>
              <a:t>Additionally, the Court held that the Town improperly spent revenue generated by the garbage service in departments other than the solid waste department.   </a:t>
            </a:r>
          </a:p>
          <a:p>
            <a:endParaRPr lang="en-US" sz="1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Solid Waste Fees</a:t>
            </a:r>
            <a:r>
              <a:rPr lang="en-US" sz="4000" i="1" dirty="0" smtClean="0"/>
              <a:t/>
            </a:r>
            <a:br>
              <a:rPr lang="en-US" sz="4000" i="1" dirty="0" smtClean="0"/>
            </a:br>
            <a:r>
              <a:rPr lang="en-US" sz="3600" b="1" dirty="0" smtClean="0"/>
              <a:t>New Legislation</a:t>
            </a:r>
            <a:endParaRPr lang="en-US" sz="3600" b="1" dirty="0"/>
          </a:p>
        </p:txBody>
      </p:sp>
      <p:sp>
        <p:nvSpPr>
          <p:cNvPr id="3" name="Content Placeholder 2"/>
          <p:cNvSpPr>
            <a:spLocks noGrp="1"/>
          </p:cNvSpPr>
          <p:nvPr>
            <p:ph idx="1"/>
          </p:nvPr>
        </p:nvSpPr>
        <p:spPr/>
        <p:txBody>
          <a:bodyPr/>
          <a:lstStyle/>
          <a:p>
            <a:r>
              <a:rPr lang="en-US" sz="2200" dirty="0" smtClean="0"/>
              <a:t>Currently, Alabama H.B. 127 and S.B. 38 are before the Legislature which address counties’ assessment and use of solid waste fees established by amending Ala. Code § 22-27-5.</a:t>
            </a:r>
          </a:p>
          <a:p>
            <a:pPr lvl="1"/>
            <a:r>
              <a:rPr lang="en-US" sz="2000" dirty="0" smtClean="0"/>
              <a:t>Existing law provides that all funds collected from the solid waste program must be used solely for the administration of the solid waste program.  </a:t>
            </a:r>
          </a:p>
          <a:p>
            <a:pPr lvl="1"/>
            <a:r>
              <a:rPr lang="en-US" sz="2000" dirty="0" smtClean="0"/>
              <a:t>The proposed legislation allows the local governing body to the use solid waste funds for 1) administrative service related to the program, 2) buildings and roads or bridges used for solid waste services, and 3) for certain other services provided through the solid waste program.  </a:t>
            </a:r>
          </a:p>
          <a:p>
            <a:endParaRPr lang="en-US" sz="2200" dirty="0" smtClean="0"/>
          </a:p>
          <a:p>
            <a:endParaRPr lang="en-US" sz="2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smtClean="0">
                <a:effectLst/>
              </a:rPr>
              <a:t/>
            </a:r>
            <a:br>
              <a:rPr lang="en-US" sz="2600" dirty="0" smtClean="0">
                <a:effectLst/>
              </a:rPr>
            </a:br>
            <a:r>
              <a:rPr lang="en-US" sz="2600" dirty="0" smtClean="0">
                <a:effectLst/>
              </a:rPr>
              <a:t>Recent Alabama Attorney General’s Opinion </a:t>
            </a:r>
            <a:br>
              <a:rPr lang="en-US" sz="2600" dirty="0" smtClean="0">
                <a:effectLst/>
              </a:rPr>
            </a:br>
            <a:r>
              <a:rPr lang="en-US" sz="2600" dirty="0" smtClean="0">
                <a:effectLst/>
              </a:rPr>
              <a:t>Proper Use of Solid Waste Fees</a:t>
            </a:r>
            <a:br>
              <a:rPr lang="en-US" sz="2600" dirty="0" smtClean="0">
                <a:effectLst/>
              </a:rPr>
            </a:br>
            <a:r>
              <a:rPr lang="en-US" sz="2600" dirty="0" smtClean="0">
                <a:effectLst/>
              </a:rPr>
              <a:t>under existing version of 22-27-5</a:t>
            </a:r>
            <a:r>
              <a:rPr lang="en-US" sz="2600" dirty="0" smtClean="0"/>
              <a:t/>
            </a:r>
            <a:br>
              <a:rPr lang="en-US" sz="2600" dirty="0" smtClean="0"/>
            </a:br>
            <a:endParaRPr lang="en-US" sz="2600" dirty="0">
              <a:effectLst/>
            </a:endParaRPr>
          </a:p>
        </p:txBody>
      </p:sp>
      <p:sp>
        <p:nvSpPr>
          <p:cNvPr id="3" name="Content Placeholder 2"/>
          <p:cNvSpPr>
            <a:spLocks noGrp="1"/>
          </p:cNvSpPr>
          <p:nvPr>
            <p:ph idx="1"/>
          </p:nvPr>
        </p:nvSpPr>
        <p:spPr/>
        <p:txBody>
          <a:bodyPr/>
          <a:lstStyle/>
          <a:p>
            <a:pPr>
              <a:buNone/>
            </a:pPr>
            <a:r>
              <a:rPr lang="en-US" sz="2200" dirty="0" smtClean="0">
                <a:effectLst>
                  <a:outerShdw blurRad="38100" dist="38100" dir="2700000" algn="tl">
                    <a:srgbClr val="000000">
                      <a:alpha val="43137"/>
                    </a:srgbClr>
                  </a:outerShdw>
                </a:effectLst>
              </a:rPr>
              <a:t>Coffee County has a landfill where it burns methane gas and then sells the carbon credits.  </a:t>
            </a:r>
          </a:p>
          <a:p>
            <a:pPr>
              <a:buNone/>
            </a:pPr>
            <a:endParaRPr lang="en-US" sz="1200" dirty="0" smtClean="0">
              <a:effectLst>
                <a:outerShdw blurRad="38100" dist="38100" dir="2700000" algn="tl">
                  <a:srgbClr val="000000">
                    <a:alpha val="43137"/>
                  </a:srgbClr>
                </a:outerShdw>
              </a:effectLst>
            </a:endParaRPr>
          </a:p>
          <a:p>
            <a:pPr>
              <a:buNone/>
            </a:pPr>
            <a:r>
              <a:rPr lang="en-US" sz="2200" dirty="0" smtClean="0">
                <a:effectLst>
                  <a:outerShdw blurRad="38100" dist="38100" dir="2700000" algn="tl">
                    <a:srgbClr val="000000">
                      <a:alpha val="43137"/>
                    </a:srgbClr>
                  </a:outerShdw>
                </a:effectLst>
              </a:rPr>
              <a:t>Question</a:t>
            </a:r>
            <a:r>
              <a:rPr lang="en-US" sz="2400" dirty="0" smtClean="0">
                <a:effectLst>
                  <a:outerShdw blurRad="38100" dist="38100" dir="2700000" algn="tl">
                    <a:srgbClr val="000000">
                      <a:alpha val="43137"/>
                    </a:srgbClr>
                  </a:outerShdw>
                </a:effectLst>
              </a:rPr>
              <a:t>: </a:t>
            </a:r>
            <a:r>
              <a:rPr lang="en-US" sz="2000" i="1" dirty="0" smtClean="0">
                <a:effectLst>
                  <a:outerShdw blurRad="38100" dist="38100" dir="2700000" algn="tl">
                    <a:srgbClr val="000000">
                      <a:alpha val="43137"/>
                    </a:srgbClr>
                  </a:outerShdw>
                </a:effectLst>
              </a:rPr>
              <a:t>Are the proceeds generated by the sale of Verified Emission Reductions (“VERs”) as carbon credits considered to be general revenues that may be used for any proper public purpose, or is its use limited to operation of the solid waste program </a:t>
            </a:r>
            <a:r>
              <a:rPr lang="en-US" sz="2000" i="1" dirty="0" smtClean="0">
                <a:solidFill>
                  <a:schemeClr val="tx1">
                    <a:lumMod val="95000"/>
                  </a:schemeClr>
                </a:solidFill>
                <a:effectLst>
                  <a:outerShdw blurRad="38100" dist="38100" dir="2700000" algn="tl">
                    <a:srgbClr val="000000">
                      <a:alpha val="43137"/>
                    </a:srgbClr>
                  </a:outerShdw>
                </a:effectLst>
              </a:rPr>
              <a:t>by </a:t>
            </a:r>
            <a:r>
              <a:rPr lang="en-US" sz="2000" i="1" dirty="0" smtClean="0">
                <a:solidFill>
                  <a:schemeClr val="tx1">
                    <a:lumMod val="95000"/>
                  </a:schemeClr>
                </a:solidFill>
                <a:effectLst>
                  <a:outerShdw blurRad="38100" dist="38100" dir="2700000" algn="tl">
                    <a:srgbClr val="000000">
                      <a:alpha val="43137"/>
                    </a:srgbClr>
                  </a:outerShdw>
                </a:effectLst>
                <a:hlinkClick r:id="rId2"/>
              </a:rPr>
              <a:t>section 22-27-5(a) of the Code of Alabama</a:t>
            </a:r>
            <a:r>
              <a:rPr lang="en-US" sz="2000" i="1" dirty="0" smtClean="0">
                <a:solidFill>
                  <a:schemeClr val="tx1">
                    <a:lumMod val="95000"/>
                  </a:schemeClr>
                </a:solidFill>
                <a:effectLst>
                  <a:outerShdw blurRad="38100" dist="38100" dir="2700000" algn="tl">
                    <a:srgbClr val="000000">
                      <a:alpha val="43137"/>
                    </a:srgbClr>
                  </a:outerShdw>
                </a:effectLst>
              </a:rPr>
              <a:t>, despite that they are not </a:t>
            </a:r>
            <a:r>
              <a:rPr lang="en-US" sz="2000" i="1" dirty="0" smtClean="0">
                <a:effectLst>
                  <a:outerShdw blurRad="38100" dist="38100" dir="2700000" algn="tl">
                    <a:srgbClr val="000000">
                      <a:alpha val="43137"/>
                    </a:srgbClr>
                  </a:outerShdw>
                </a:effectLst>
              </a:rPr>
              <a:t>generated by payment of any kind for services by users of the program?</a:t>
            </a:r>
          </a:p>
          <a:p>
            <a:pPr lvl="1">
              <a:buNone/>
            </a:pPr>
            <a:r>
              <a:rPr lang="en-US" sz="2000" dirty="0" smtClean="0"/>
              <a:t/>
            </a:r>
            <a:br>
              <a:rPr lang="en-US" sz="2000" dirty="0" smtClean="0"/>
            </a:br>
            <a:r>
              <a:rPr lang="en-US" sz="2000" dirty="0" smtClean="0"/>
              <a:t>Ala. Op. </a:t>
            </a:r>
            <a:r>
              <a:rPr lang="en-US" sz="2000" dirty="0" err="1" smtClean="0"/>
              <a:t>Att'y</a:t>
            </a:r>
            <a:r>
              <a:rPr lang="en-US" sz="2000" dirty="0" smtClean="0"/>
              <a:t> Gen. No. 2015-020 (Dec. 17, 2014).</a:t>
            </a:r>
          </a:p>
          <a:p>
            <a:endParaRPr lang="en-US" sz="2000" dirty="0" smtClean="0">
              <a:effectLst>
                <a:outerShdw blurRad="38100" dist="38100" dir="2700000" algn="tl">
                  <a:srgbClr val="000000">
                    <a:alpha val="43137"/>
                  </a:srgbClr>
                </a:outerShdw>
              </a:effectLs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smtClean="0">
                <a:effectLst/>
              </a:rPr>
              <a:t>Recent Alabama Attorney General’s Opinion </a:t>
            </a:r>
            <a:br>
              <a:rPr lang="en-US" sz="2600" dirty="0" smtClean="0">
                <a:effectLst/>
              </a:rPr>
            </a:br>
            <a:r>
              <a:rPr lang="en-US" sz="2600" dirty="0" smtClean="0">
                <a:effectLst/>
              </a:rPr>
              <a:t>Proper Use of Solid Waste Fees</a:t>
            </a:r>
            <a:br>
              <a:rPr lang="en-US" sz="2600" dirty="0" smtClean="0">
                <a:effectLst/>
              </a:rPr>
            </a:br>
            <a:r>
              <a:rPr lang="en-US" sz="2600" dirty="0" smtClean="0">
                <a:effectLst/>
              </a:rPr>
              <a:t>under existing version of 22-27-5</a:t>
            </a:r>
            <a:endParaRPr lang="en-US" sz="2600" dirty="0"/>
          </a:p>
        </p:txBody>
      </p:sp>
      <p:sp>
        <p:nvSpPr>
          <p:cNvPr id="3" name="Content Placeholder 2"/>
          <p:cNvSpPr>
            <a:spLocks noGrp="1"/>
          </p:cNvSpPr>
          <p:nvPr>
            <p:ph idx="1"/>
          </p:nvPr>
        </p:nvSpPr>
        <p:spPr/>
        <p:txBody>
          <a:bodyPr/>
          <a:lstStyle/>
          <a:p>
            <a:pPr marL="342900" lvl="1" indent="-342900">
              <a:buClr>
                <a:schemeClr val="hlink"/>
              </a:buClr>
            </a:pPr>
            <a:r>
              <a:rPr lang="en-US" sz="2400" dirty="0" smtClean="0"/>
              <a:t>Answer: The Coffee County Commission may deposit proceeds from the sale of carbon credits generated from the destruction of methane at the landfill into the general fund.</a:t>
            </a:r>
          </a:p>
          <a:p>
            <a:pPr marL="742950" lvl="2" indent="-342900"/>
            <a:r>
              <a:rPr lang="en-US" sz="2000" dirty="0" smtClean="0"/>
              <a:t>The proceeds at issue are considered to be profits from the sale of a commodity generated from a byproduct of solid waste that has already been disposed of, rather than fees for the service of actually collecting and disposing of that waste.  </a:t>
            </a:r>
            <a:br>
              <a:rPr lang="en-US" sz="2000" dirty="0" smtClean="0"/>
            </a:br>
            <a:r>
              <a:rPr lang="en-US" sz="2000" dirty="0" smtClean="0"/>
              <a:t/>
            </a:r>
            <a:br>
              <a:rPr lang="en-US" sz="2000" dirty="0" smtClean="0"/>
            </a:br>
            <a:r>
              <a:rPr lang="en-US" sz="2000" dirty="0" smtClean="0"/>
              <a:t>Ala. Op. </a:t>
            </a:r>
            <a:r>
              <a:rPr lang="en-US" sz="2000" dirty="0" err="1" smtClean="0"/>
              <a:t>Att'y</a:t>
            </a:r>
            <a:r>
              <a:rPr lang="en-US" sz="2000" dirty="0" smtClean="0"/>
              <a:t> Gen. No. 2015-020 (Dec. 17, 2014).</a:t>
            </a:r>
          </a:p>
          <a:p>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700" dirty="0" smtClean="0">
                <a:effectLst/>
              </a:rPr>
              <a:t>Alabama Attorney General’s Opinions Discussing Proper Use of Solid Waste Fees</a:t>
            </a:r>
            <a:endParaRPr lang="en-US" sz="2700" dirty="0"/>
          </a:p>
        </p:txBody>
      </p:sp>
      <p:sp>
        <p:nvSpPr>
          <p:cNvPr id="3" name="Content Placeholder 2"/>
          <p:cNvSpPr>
            <a:spLocks noGrp="1"/>
          </p:cNvSpPr>
          <p:nvPr>
            <p:ph idx="1"/>
          </p:nvPr>
        </p:nvSpPr>
        <p:spPr/>
        <p:txBody>
          <a:bodyPr/>
          <a:lstStyle/>
          <a:p>
            <a:pPr>
              <a:buNone/>
            </a:pPr>
            <a:r>
              <a:rPr lang="en-US" sz="2400" i="1" dirty="0" smtClean="0"/>
              <a:t>Can county sanitation funds be transferred to the county road department to repair roads damages by county garbage trucks?</a:t>
            </a:r>
          </a:p>
          <a:p>
            <a:pPr>
              <a:buNone/>
            </a:pPr>
            <a:endParaRPr lang="en-US" sz="900" i="1" dirty="0" smtClean="0"/>
          </a:p>
          <a:p>
            <a:r>
              <a:rPr lang="en-US" sz="2100" dirty="0" smtClean="0"/>
              <a:t>No.  Based on the restrictive language found in § 22-27-5, the County may not use funds collected for the purpose of administering a waste program for any other purpose.  </a:t>
            </a:r>
          </a:p>
          <a:p>
            <a:pPr lvl="1"/>
            <a:r>
              <a:rPr lang="en-US" sz="2000" dirty="0" smtClean="0"/>
              <a:t>Use of sanitation funds for the purpose of repairing roads damaged by the County’s garbage trucks would be in conflict with the stipulated uses of waste disposal funds as prescribed by Alabama law.  </a:t>
            </a:r>
          </a:p>
          <a:p>
            <a:pPr lvl="1">
              <a:buNone/>
            </a:pPr>
            <a:endParaRPr lang="en-US" sz="800" dirty="0" smtClean="0"/>
          </a:p>
          <a:p>
            <a:pPr lvl="1">
              <a:buNone/>
            </a:pPr>
            <a:r>
              <a:rPr lang="en-US" sz="1800" dirty="0" smtClean="0"/>
              <a:t>Hon. Hobson </a:t>
            </a:r>
            <a:r>
              <a:rPr lang="en-US" sz="1800" dirty="0" err="1" smtClean="0"/>
              <a:t>Manasco</a:t>
            </a:r>
            <a:r>
              <a:rPr lang="en-US" sz="1800" dirty="0" smtClean="0"/>
              <a:t>, Jr., Ala. Op. Atty. Gen. No. 2011-068 (2011).</a:t>
            </a:r>
            <a:endParaRPr lang="en-US"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Legal Update </a:t>
            </a:r>
            <a:br>
              <a:rPr lang="en-US" sz="4000" dirty="0" smtClean="0"/>
            </a:br>
            <a:r>
              <a:rPr lang="en-US" sz="4000" dirty="0" smtClean="0"/>
              <a:t>Topic #1: </a:t>
            </a:r>
            <a:r>
              <a:rPr lang="en-US" sz="4000" i="1" dirty="0" smtClean="0"/>
              <a:t>Statutory Cap</a:t>
            </a:r>
            <a:endParaRPr lang="en-US" sz="4000" dirty="0"/>
          </a:p>
        </p:txBody>
      </p:sp>
      <p:sp>
        <p:nvSpPr>
          <p:cNvPr id="3" name="Content Placeholder 2"/>
          <p:cNvSpPr>
            <a:spLocks noGrp="1"/>
          </p:cNvSpPr>
          <p:nvPr>
            <p:ph idx="1"/>
          </p:nvPr>
        </p:nvSpPr>
        <p:spPr/>
        <p:txBody>
          <a:bodyPr/>
          <a:lstStyle/>
          <a:p>
            <a:endParaRPr lang="en-US" sz="2400" dirty="0" smtClean="0"/>
          </a:p>
          <a:p>
            <a:r>
              <a:rPr lang="en-US" sz="2400" dirty="0" smtClean="0"/>
              <a:t>In 1977, the Alabama Legislature enacted Ala. Code § 11-93-2 which limits recoverable damages against cities and counties to $100,000 per person and $300,000 per accident for bodily injury or death.  </a:t>
            </a:r>
          </a:p>
          <a:p>
            <a:pPr>
              <a:buNone/>
            </a:pPr>
            <a:endParaRPr lang="en-US" sz="1600" dirty="0" smtClean="0"/>
          </a:p>
          <a:p>
            <a:r>
              <a:rPr lang="en-US" sz="2400" dirty="0" smtClean="0"/>
              <a:t>Since that time, there have been numerous attempts to circumvent the statutory cap on liability damages for bodily injury and death against cities and counties.  </a:t>
            </a:r>
          </a:p>
          <a:p>
            <a:pPr>
              <a:buNone/>
            </a:pPr>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Update </a:t>
            </a:r>
            <a:r>
              <a:rPr lang="en-US" sz="3600" dirty="0" smtClean="0"/>
              <a:t/>
            </a:r>
            <a:br>
              <a:rPr lang="en-US" sz="3600" dirty="0" smtClean="0"/>
            </a:br>
            <a:r>
              <a:rPr lang="en-US" sz="3600" dirty="0" smtClean="0"/>
              <a:t>Topic #3: </a:t>
            </a:r>
            <a:r>
              <a:rPr lang="en-US" sz="3600" i="1" dirty="0" smtClean="0"/>
              <a:t>Railway Diesel Fuel Use Tax</a:t>
            </a:r>
            <a:endParaRPr lang="en-US" sz="3600" i="1" dirty="0"/>
          </a:p>
        </p:txBody>
      </p:sp>
      <p:sp>
        <p:nvSpPr>
          <p:cNvPr id="3" name="Content Placeholder 2"/>
          <p:cNvSpPr>
            <a:spLocks noGrp="1"/>
          </p:cNvSpPr>
          <p:nvPr>
            <p:ph idx="1"/>
          </p:nvPr>
        </p:nvSpPr>
        <p:spPr/>
        <p:txBody>
          <a:bodyPr/>
          <a:lstStyle/>
          <a:p>
            <a:endParaRPr lang="en-US" sz="2400" dirty="0" smtClean="0"/>
          </a:p>
          <a:p>
            <a:r>
              <a:rPr lang="en-US" sz="2400" dirty="0" smtClean="0"/>
              <a:t>Background: </a:t>
            </a:r>
          </a:p>
          <a:p>
            <a:pPr>
              <a:buNone/>
            </a:pPr>
            <a:endParaRPr lang="en-US" sz="800" dirty="0" smtClean="0"/>
          </a:p>
          <a:p>
            <a:pPr lvl="1"/>
            <a:r>
              <a:rPr lang="en-US" sz="2200" dirty="0" smtClean="0"/>
              <a:t>The Railroad Revitalization and Regulatory Reform Act (“4-R Act”) was enacted, in part, to ensure that railway carriers were not being unfairly treated as compared to motor carriers and water carriers with regard to state tax structures.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
            </a:r>
            <a:br>
              <a:rPr lang="en-US" sz="3600" dirty="0" smtClean="0"/>
            </a:br>
            <a:r>
              <a:rPr lang="en-US" sz="3600" dirty="0" smtClean="0"/>
              <a:t>Legal Update Topic #3: </a:t>
            </a:r>
            <a:br>
              <a:rPr lang="en-US" sz="3600" dirty="0" smtClean="0"/>
            </a:br>
            <a:r>
              <a:rPr lang="en-US" sz="3600" i="1" dirty="0" smtClean="0"/>
              <a:t>Railway Diesel Fuel Use Tax</a:t>
            </a:r>
            <a:r>
              <a:rPr lang="en-US" sz="3600" dirty="0" smtClean="0"/>
              <a:t/>
            </a:r>
            <a:br>
              <a:rPr lang="en-US" sz="3600" dirty="0" smtClean="0"/>
            </a:br>
            <a:endParaRPr lang="en-US" sz="3600" dirty="0"/>
          </a:p>
        </p:txBody>
      </p:sp>
      <p:sp>
        <p:nvSpPr>
          <p:cNvPr id="3" name="Content Placeholder 2"/>
          <p:cNvSpPr>
            <a:spLocks noGrp="1"/>
          </p:cNvSpPr>
          <p:nvPr>
            <p:ph idx="1"/>
          </p:nvPr>
        </p:nvSpPr>
        <p:spPr/>
        <p:txBody>
          <a:bodyPr/>
          <a:lstStyle/>
          <a:p>
            <a:r>
              <a:rPr lang="en-US" sz="2100" dirty="0" smtClean="0"/>
              <a:t>Several Alabama counties are currently facing a challenge by Railway Companies (e.g. CSX Transportation, Norfolk Southern, Alabama Southern Railway) claiming that counties are violating the 4-R Act by imposing a use tax on the railway company’s consumption of diesel fuel while exempting motor carriers.  </a:t>
            </a:r>
          </a:p>
          <a:p>
            <a:pPr lvl="1"/>
            <a:r>
              <a:rPr lang="en-US" sz="2000" dirty="0" smtClean="0"/>
              <a:t>It is important to note that motor carriers are subject to an excise tax, rather than a use tax.  </a:t>
            </a:r>
          </a:p>
          <a:p>
            <a:pPr lvl="1"/>
            <a:r>
              <a:rPr lang="en-US" sz="2000" dirty="0" smtClean="0"/>
              <a:t>Although water carriers do not appear to be subject to any use taxes or excise taxes, there is a special state tax on the repair of watercraft.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Legal Update Topic #3: </a:t>
            </a:r>
            <a:r>
              <a:rPr lang="en-US" sz="3400" dirty="0" smtClean="0"/>
              <a:t/>
            </a:r>
            <a:br>
              <a:rPr lang="en-US" sz="3400" dirty="0" smtClean="0"/>
            </a:br>
            <a:r>
              <a:rPr lang="en-US" sz="3400" i="1" dirty="0" smtClean="0"/>
              <a:t>Railway Diesel Fuel Use Tax</a:t>
            </a:r>
            <a:endParaRPr lang="en-US" sz="3400" dirty="0"/>
          </a:p>
        </p:txBody>
      </p:sp>
      <p:sp>
        <p:nvSpPr>
          <p:cNvPr id="3" name="Content Placeholder 2"/>
          <p:cNvSpPr>
            <a:spLocks noGrp="1"/>
          </p:cNvSpPr>
          <p:nvPr>
            <p:ph idx="1"/>
          </p:nvPr>
        </p:nvSpPr>
        <p:spPr/>
        <p:txBody>
          <a:bodyPr/>
          <a:lstStyle/>
          <a:p>
            <a:r>
              <a:rPr lang="en-US" sz="2200" dirty="0" smtClean="0"/>
              <a:t>The cases currently pending against Alabama counties are supported, in large part, by the decision of the Eleventh Circuit in:</a:t>
            </a:r>
          </a:p>
          <a:p>
            <a:endParaRPr lang="en-US" sz="800" dirty="0" smtClean="0"/>
          </a:p>
          <a:p>
            <a:pPr lvl="1"/>
            <a:r>
              <a:rPr lang="en-US" sz="2000" dirty="0" smtClean="0"/>
              <a:t> </a:t>
            </a:r>
            <a:r>
              <a:rPr lang="en-US" sz="2000" u="sng" dirty="0" smtClean="0"/>
              <a:t>CSX Transportation, Inc. v. Alabama Department of Revenue</a:t>
            </a:r>
            <a:r>
              <a:rPr lang="en-US" sz="2000" dirty="0" smtClean="0"/>
              <a:t>, No. 14-611 (11</a:t>
            </a:r>
            <a:r>
              <a:rPr lang="en-US" sz="2000" baseline="30000" dirty="0" smtClean="0"/>
              <a:t>th</a:t>
            </a:r>
            <a:r>
              <a:rPr lang="en-US" sz="2000" dirty="0" smtClean="0"/>
              <a:t> Cir. July 1, 2013).</a:t>
            </a:r>
          </a:p>
          <a:p>
            <a:pPr lvl="1">
              <a:buNone/>
            </a:pPr>
            <a:endParaRPr lang="en-US" sz="800" dirty="0" smtClean="0"/>
          </a:p>
          <a:p>
            <a:pPr lvl="1"/>
            <a:r>
              <a:rPr lang="en-US" sz="2000" dirty="0" smtClean="0"/>
              <a:t>In this case, CSX Transportation, an interstate rail carrier, brought an action against the Ala. Dept. of Revenue, alleging that Alabama’s tax scheme discriminated against railroads in violation of the 4-R Act.  </a:t>
            </a:r>
          </a:p>
          <a:p>
            <a:pPr lvl="2"/>
            <a:r>
              <a:rPr lang="en-US" sz="1800" dirty="0" smtClean="0"/>
              <a:t>CSX contends that interstate motor and water carriers are unfairly exempted from the State’s diesel fuel use tax.  </a:t>
            </a:r>
          </a:p>
          <a:p>
            <a:endParaRPr lang="en-US" sz="2600" dirty="0" smtClean="0"/>
          </a:p>
          <a:p>
            <a:pPr lvl="1">
              <a:buNone/>
            </a:pPr>
            <a:endParaRPr lang="en-US" sz="20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Update Topic #3:</a:t>
            </a:r>
            <a:br>
              <a:rPr lang="en-US" dirty="0" smtClean="0"/>
            </a:br>
            <a:r>
              <a:rPr lang="en-US" sz="4000" i="1" dirty="0" smtClean="0"/>
              <a:t>Railway Diesel Fuel Use Tax</a:t>
            </a:r>
            <a:endParaRPr lang="en-US" sz="4000" dirty="0"/>
          </a:p>
        </p:txBody>
      </p:sp>
      <p:sp>
        <p:nvSpPr>
          <p:cNvPr id="3" name="Content Placeholder 2"/>
          <p:cNvSpPr>
            <a:spLocks noGrp="1"/>
          </p:cNvSpPr>
          <p:nvPr>
            <p:ph idx="1"/>
          </p:nvPr>
        </p:nvSpPr>
        <p:spPr/>
        <p:txBody>
          <a:bodyPr/>
          <a:lstStyle/>
          <a:p>
            <a:pPr marL="342900" lvl="1" indent="-342900">
              <a:buClr>
                <a:schemeClr val="hlink"/>
              </a:buClr>
              <a:buNone/>
            </a:pPr>
            <a:endParaRPr lang="en-US" sz="2000" dirty="0" smtClean="0"/>
          </a:p>
          <a:p>
            <a:pPr marL="342900" lvl="1" indent="-342900">
              <a:buClr>
                <a:schemeClr val="hlink"/>
              </a:buClr>
            </a:pPr>
            <a:r>
              <a:rPr lang="en-US" sz="2000" dirty="0" smtClean="0"/>
              <a:t>In </a:t>
            </a:r>
            <a:r>
              <a:rPr lang="en-US" sz="2000" u="sng" dirty="0" smtClean="0"/>
              <a:t>CSX</a:t>
            </a:r>
            <a:r>
              <a:rPr lang="en-US" sz="2000" dirty="0" smtClean="0"/>
              <a:t>, the 11</a:t>
            </a:r>
            <a:r>
              <a:rPr lang="en-US" sz="2000" baseline="30000" dirty="0" smtClean="0"/>
              <a:t>th</a:t>
            </a:r>
            <a:r>
              <a:rPr lang="en-US" sz="2000" dirty="0" smtClean="0"/>
              <a:t> Circuit reversed the district court’s finding in favor of the State and held that “the State’s sales tax [on diesel fuel] violates the 4-R Act [§ 11501], and remand to the district court with instructions to enter declaratory and injunctive relief in favor of CSX consistent with this opinion.”  </a:t>
            </a:r>
          </a:p>
          <a:p>
            <a:pPr marL="742950" lvl="2" indent="-342900">
              <a:buNone/>
            </a:pPr>
            <a:endParaRPr lang="en-US" sz="1600" dirty="0" smtClean="0"/>
          </a:p>
          <a:p>
            <a:pPr marL="342900" lvl="1" indent="-342900">
              <a:buClr>
                <a:schemeClr val="hlink"/>
              </a:buClr>
            </a:pPr>
            <a:r>
              <a:rPr lang="en-US" sz="2000" dirty="0" smtClean="0"/>
              <a:t>The Alabama Department of Revenue filed its Petition for Writ of Certiorari on October 30, 2013.  The United States Supreme Court granted the Petition on July 1, 2014.</a:t>
            </a:r>
          </a:p>
          <a:p>
            <a:pPr marL="342900" lvl="1" indent="-342900">
              <a:buClr>
                <a:schemeClr val="hlink"/>
              </a:buClr>
            </a:pPr>
            <a:endParaRPr lang="en-US" sz="2000"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Legal Update Topic #3: </a:t>
            </a:r>
            <a:br>
              <a:rPr lang="en-US" sz="3600" dirty="0" smtClean="0"/>
            </a:br>
            <a:r>
              <a:rPr lang="en-US" sz="3600" i="1" dirty="0" smtClean="0"/>
              <a:t>Railway Diesel Fuel Use Tax</a:t>
            </a:r>
            <a:endParaRPr lang="en-US" sz="3600" dirty="0"/>
          </a:p>
        </p:txBody>
      </p:sp>
      <p:sp>
        <p:nvSpPr>
          <p:cNvPr id="3" name="Content Placeholder 2"/>
          <p:cNvSpPr>
            <a:spLocks noGrp="1"/>
          </p:cNvSpPr>
          <p:nvPr>
            <p:ph idx="1"/>
          </p:nvPr>
        </p:nvSpPr>
        <p:spPr/>
        <p:txBody>
          <a:bodyPr/>
          <a:lstStyle/>
          <a:p>
            <a:r>
              <a:rPr lang="en-US" sz="2400" dirty="0" smtClean="0"/>
              <a:t>On March 4, 2015, the Supreme Court of the United States issued its opinion in </a:t>
            </a:r>
            <a:r>
              <a:rPr lang="en-US" sz="2400" u="sng" dirty="0" smtClean="0"/>
              <a:t>CSX</a:t>
            </a:r>
            <a:r>
              <a:rPr lang="en-US" sz="2400" dirty="0" smtClean="0"/>
              <a:t> holding that:</a:t>
            </a:r>
          </a:p>
          <a:p>
            <a:pPr lvl="1"/>
            <a:r>
              <a:rPr lang="en-US" sz="1800" dirty="0" smtClean="0"/>
              <a:t>A Comparison class of competitors consisting of both motor carriers and water carriers was appropriate;</a:t>
            </a:r>
          </a:p>
          <a:p>
            <a:pPr lvl="1"/>
            <a:r>
              <a:rPr lang="en-US" sz="1800" dirty="0" smtClean="0"/>
              <a:t>A State’s tax discriminates only where the State cannot sufficiently justify differences in treatment between similarly situated taxpayers.</a:t>
            </a:r>
          </a:p>
          <a:p>
            <a:pPr lvl="1"/>
            <a:r>
              <a:rPr lang="en-US" sz="1800" dirty="0" smtClean="0"/>
              <a:t>Alabama can justify its decision to exempt motor carriers from its sales and use tax through its decision to subject motor carriers to a fuel-excise tax. </a:t>
            </a:r>
          </a:p>
          <a:p>
            <a:pPr lvl="2"/>
            <a:r>
              <a:rPr lang="en-US" sz="1600" dirty="0" smtClean="0"/>
              <a:t>Remand for lower Court to consider whether Alabama’s fuel tax is the rough equivalent of Alabama’s sales tax as applied to diesel fuel, and therefore justifies the motor carrier sales-tax exemption.  </a:t>
            </a:r>
          </a:p>
          <a:p>
            <a:pPr lvl="1"/>
            <a:endParaRPr lang="en-US" sz="22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Legal Update </a:t>
            </a:r>
            <a:r>
              <a:rPr lang="en-US" sz="3200" dirty="0" smtClean="0"/>
              <a:t>Topic #4: </a:t>
            </a:r>
            <a:br>
              <a:rPr lang="en-US" sz="3200" dirty="0" smtClean="0"/>
            </a:br>
            <a:r>
              <a:rPr lang="en-US" sz="3200" dirty="0" smtClean="0"/>
              <a:t>Constitutionality of Jailer Immunity</a:t>
            </a:r>
            <a:endParaRPr lang="en-US" sz="3200" dirty="0"/>
          </a:p>
        </p:txBody>
      </p:sp>
      <p:sp>
        <p:nvSpPr>
          <p:cNvPr id="3" name="Content Placeholder 2"/>
          <p:cNvSpPr>
            <a:spLocks noGrp="1"/>
          </p:cNvSpPr>
          <p:nvPr>
            <p:ph idx="1"/>
          </p:nvPr>
        </p:nvSpPr>
        <p:spPr/>
        <p:txBody>
          <a:bodyPr/>
          <a:lstStyle/>
          <a:p>
            <a:r>
              <a:rPr lang="en-US" sz="2400" dirty="0" smtClean="0"/>
              <a:t>One Alabama county currently facing a challenge to the constitutionality of the immunity provided to jailers in Ala. Code § 14-6-1. </a:t>
            </a:r>
          </a:p>
          <a:p>
            <a:r>
              <a:rPr lang="en-US" sz="2400" dirty="0" smtClean="0"/>
              <a:t>Ala. Code § 14-6-1 provides as follows:</a:t>
            </a:r>
          </a:p>
          <a:p>
            <a:pPr lvl="1"/>
            <a:r>
              <a:rPr lang="en-US" sz="1600" dirty="0" smtClean="0"/>
              <a:t>The sheriff has the legal custody and charge of the jail in his or her county and all prisoners committed thereto, except in cases otherwise provided by law. The sheriff may employ persons to carry out his or her duty to operate the jail and supervise the inmates housed therein for whose acts he or she is civilly responsible. </a:t>
            </a:r>
            <a:r>
              <a:rPr lang="en-US" sz="1600" i="1" dirty="0" smtClean="0"/>
              <a:t>Persons so employed by the sheriff shall be acting for and under the direction and supervision of the sheriff and shall be entitled to the same immunities and legal protections granted to the sheriff under the general laws and the Constitution of Alabama of 1901</a:t>
            </a:r>
            <a:r>
              <a:rPr lang="en-US" sz="1600" dirty="0" smtClean="0"/>
              <a:t>, as long as such persons are acting within the line and scope of their duties and are acting in compliance with the law.</a:t>
            </a:r>
          </a:p>
          <a:p>
            <a:pPr lvl="1"/>
            <a:endParaRPr lang="en-US" sz="1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Legal Update </a:t>
            </a:r>
            <a:r>
              <a:rPr lang="en-US" sz="3600" dirty="0" smtClean="0"/>
              <a:t>Topic #4: </a:t>
            </a:r>
            <a:br>
              <a:rPr lang="en-US" sz="3600" dirty="0" smtClean="0"/>
            </a:br>
            <a:r>
              <a:rPr lang="en-US" sz="3600" dirty="0" smtClean="0"/>
              <a:t>Constitutionality of Jailer Immunity</a:t>
            </a:r>
            <a:endParaRPr lang="en-US" sz="3600" dirty="0"/>
          </a:p>
        </p:txBody>
      </p:sp>
      <p:sp>
        <p:nvSpPr>
          <p:cNvPr id="3" name="Content Placeholder 2"/>
          <p:cNvSpPr>
            <a:spLocks noGrp="1"/>
          </p:cNvSpPr>
          <p:nvPr>
            <p:ph idx="1"/>
          </p:nvPr>
        </p:nvSpPr>
        <p:spPr/>
        <p:txBody>
          <a:bodyPr/>
          <a:lstStyle/>
          <a:p>
            <a:r>
              <a:rPr lang="en-US" sz="2400" dirty="0" smtClean="0"/>
              <a:t>Plaintiff argues that the enactment of the immunity provision in Ala. Code § 14-6-1 was an impermissible exercise of the Alabama Legislature's powers. </a:t>
            </a:r>
          </a:p>
          <a:p>
            <a:r>
              <a:rPr lang="en-US" sz="2400" dirty="0" smtClean="0"/>
              <a:t>In defense of the immunity provided in § 14-6-1, the county argues:</a:t>
            </a:r>
          </a:p>
          <a:p>
            <a:pPr lvl="1"/>
            <a:r>
              <a:rPr lang="en-US" sz="2000" dirty="0" smtClean="0"/>
              <a:t>The Alabama Legislature, through its police power, has the authority to limit the application of tort claims on sheriffs’ jail personnel.</a:t>
            </a:r>
          </a:p>
          <a:p>
            <a:pPr lvl="1"/>
            <a:r>
              <a:rPr lang="en-US" sz="2000" dirty="0" smtClean="0"/>
              <a:t>Alabama Code § 14-6-1 must be upheld unless it is clear beyond a reasonable doubt that the Legislature breached its authority.</a:t>
            </a:r>
          </a:p>
          <a:p>
            <a:pPr lvl="1"/>
            <a:endParaRPr lang="en-US" sz="2000" dirty="0" smtClean="0"/>
          </a:p>
          <a:p>
            <a:pPr lvl="1"/>
            <a:endParaRPr lang="en-US"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19200"/>
          </a:xfrm>
        </p:spPr>
        <p:txBody>
          <a:bodyPr/>
          <a:lstStyle/>
          <a:p>
            <a:r>
              <a:rPr lang="en-US" sz="3600" dirty="0" smtClean="0"/>
              <a:t>Legal Update Topic #5: </a:t>
            </a:r>
            <a:br>
              <a:rPr lang="en-US" sz="3600" dirty="0" smtClean="0"/>
            </a:br>
            <a:r>
              <a:rPr lang="en-US" sz="3600" dirty="0" smtClean="0"/>
              <a:t>Same-sex Marriage</a:t>
            </a:r>
            <a:endParaRPr lang="en-US" sz="3600" dirty="0"/>
          </a:p>
        </p:txBody>
      </p:sp>
      <p:sp>
        <p:nvSpPr>
          <p:cNvPr id="3" name="Content Placeholder 2"/>
          <p:cNvSpPr>
            <a:spLocks noGrp="1"/>
          </p:cNvSpPr>
          <p:nvPr>
            <p:ph idx="1"/>
          </p:nvPr>
        </p:nvSpPr>
        <p:spPr>
          <a:xfrm>
            <a:off x="457200" y="1752600"/>
            <a:ext cx="8229600" cy="4343400"/>
          </a:xfrm>
        </p:spPr>
        <p:txBody>
          <a:bodyPr/>
          <a:lstStyle/>
          <a:p>
            <a:r>
              <a:rPr lang="en-US" sz="2000" dirty="0" smtClean="0"/>
              <a:t>In </a:t>
            </a:r>
            <a:r>
              <a:rPr lang="en-US" sz="2000" u="sng" dirty="0" smtClean="0"/>
              <a:t>Searcy v. Strange</a:t>
            </a:r>
            <a:r>
              <a:rPr lang="en-US" sz="2000" dirty="0" smtClean="0"/>
              <a:t>, Plaintiffs sought recognition of their out-of-state marriage and step-parent adoption for their minor daughter.  </a:t>
            </a:r>
          </a:p>
          <a:p>
            <a:r>
              <a:rPr lang="en-US" sz="2000" dirty="0" smtClean="0"/>
              <a:t>On January 23, 2015, Judge Callie V.S. </a:t>
            </a:r>
            <a:r>
              <a:rPr lang="en-US" sz="2000" dirty="0" err="1" smtClean="0"/>
              <a:t>Granade</a:t>
            </a:r>
            <a:r>
              <a:rPr lang="en-US" sz="2000" dirty="0" smtClean="0"/>
              <a:t> of the U.S. District Court for Southern District of Alabama ruled in </a:t>
            </a:r>
            <a:r>
              <a:rPr lang="en-US" sz="2000" u="sng" dirty="0" smtClean="0"/>
              <a:t>Searcy</a:t>
            </a:r>
            <a:r>
              <a:rPr lang="en-US" sz="2000" dirty="0" smtClean="0"/>
              <a:t> that Alabama's refusal to license and recognize same-sex marriages is unconstitutional.</a:t>
            </a:r>
          </a:p>
          <a:p>
            <a:r>
              <a:rPr lang="en-US" sz="2000" dirty="0" smtClean="0"/>
              <a:t>On January 26, the Southern District entered an Order in favor of a same-sex couple in </a:t>
            </a:r>
            <a:r>
              <a:rPr lang="en-US" sz="2000" u="sng" dirty="0" err="1" smtClean="0"/>
              <a:t>Strawser</a:t>
            </a:r>
            <a:r>
              <a:rPr lang="en-US" sz="2000" u="sng" dirty="0" smtClean="0"/>
              <a:t> v. Strange</a:t>
            </a:r>
            <a:r>
              <a:rPr lang="en-US" sz="2000" dirty="0" smtClean="0"/>
              <a:t> which had been filed by Plaintiffs after being denied a same-sex marriage in Mobile County.</a:t>
            </a:r>
          </a:p>
          <a:p>
            <a:r>
              <a:rPr lang="en-US" sz="2000" dirty="0" smtClean="0"/>
              <a:t>The Attorney General appealed both cases to the Eleventh Circuit and applied for a stay of the orders pending appeal.  The request for stays were denied.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Legal Update Topic #5: </a:t>
            </a:r>
            <a:br>
              <a:rPr lang="en-US" sz="4000" dirty="0" smtClean="0"/>
            </a:br>
            <a:r>
              <a:rPr lang="en-US" sz="4000" dirty="0" smtClean="0"/>
              <a:t>Same-sex Marriage</a:t>
            </a:r>
            <a:endParaRPr lang="en-US" sz="4000" dirty="0"/>
          </a:p>
        </p:txBody>
      </p:sp>
      <p:sp>
        <p:nvSpPr>
          <p:cNvPr id="3" name="Content Placeholder 2"/>
          <p:cNvSpPr>
            <a:spLocks noGrp="1"/>
          </p:cNvSpPr>
          <p:nvPr>
            <p:ph idx="1"/>
          </p:nvPr>
        </p:nvSpPr>
        <p:spPr/>
        <p:txBody>
          <a:bodyPr/>
          <a:lstStyle/>
          <a:p>
            <a:r>
              <a:rPr lang="en-US" sz="2000" dirty="0" smtClean="0"/>
              <a:t>On February 8, 2015, prior to the effective date of the relevant Orders, Chief Justice Roy Moore issued an Administrative Order forbidding every Probate Judge in the State of Alabama from taking the actions requested as relief by Plaintiffs, e.g., issuing marriage licenses to same sex couples.</a:t>
            </a:r>
          </a:p>
          <a:p>
            <a:r>
              <a:rPr lang="en-US" sz="2000" dirty="0" smtClean="0"/>
              <a:t>On February 10, 2015, the Plaintiffs in </a:t>
            </a:r>
            <a:r>
              <a:rPr lang="en-US" sz="2000" u="sng" dirty="0" err="1" smtClean="0"/>
              <a:t>Strawser</a:t>
            </a:r>
            <a:r>
              <a:rPr lang="en-US" sz="2000" dirty="0" smtClean="0"/>
              <a:t> amended their Complaint to add Mobile County Probate Judge Davis as a Defendant and request an injunction.  </a:t>
            </a:r>
          </a:p>
          <a:p>
            <a:r>
              <a:rPr lang="en-US" sz="2000" dirty="0" smtClean="0"/>
              <a:t>On February 12, 2015, the Court in </a:t>
            </a:r>
            <a:r>
              <a:rPr lang="en-US" sz="2000" u="sng" dirty="0" err="1" smtClean="0"/>
              <a:t>Strawser</a:t>
            </a:r>
            <a:r>
              <a:rPr lang="en-US" sz="2000" dirty="0" smtClean="0"/>
              <a:t> enjoined Mobile County Probate Judge Davis from refusing to issue same-sex marriages.  </a:t>
            </a:r>
          </a:p>
          <a:p>
            <a:endParaRPr lang="en-US" sz="2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Legal Update Topic #5: </a:t>
            </a:r>
            <a:br>
              <a:rPr lang="en-US" sz="3600" dirty="0" smtClean="0"/>
            </a:br>
            <a:r>
              <a:rPr lang="en-US" sz="3600" dirty="0" smtClean="0"/>
              <a:t>Same-sex Marriage</a:t>
            </a:r>
            <a:endParaRPr lang="en-US" sz="3600" dirty="0"/>
          </a:p>
        </p:txBody>
      </p:sp>
      <p:sp>
        <p:nvSpPr>
          <p:cNvPr id="3" name="Content Placeholder 2"/>
          <p:cNvSpPr>
            <a:spLocks noGrp="1"/>
          </p:cNvSpPr>
          <p:nvPr>
            <p:ph idx="1"/>
          </p:nvPr>
        </p:nvSpPr>
        <p:spPr/>
        <p:txBody>
          <a:bodyPr/>
          <a:lstStyle/>
          <a:p>
            <a:r>
              <a:rPr lang="en-US" sz="2000" dirty="0" smtClean="0"/>
              <a:t>On March 3, 2015, in response to an original petition for writ of mandamus filed by several nonprofit groups, the Alabama Supreme enjoined all probate judges from issuing same-sex marriage licenses, holding that Alabama’s marriage sanctity laws were not unconstitutional.</a:t>
            </a:r>
          </a:p>
          <a:p>
            <a:r>
              <a:rPr lang="en-US" sz="2000" dirty="0" smtClean="0"/>
              <a:t>On March 10, 2015, the Alabama Supreme Court issued a second order specifying that Mobile County Probate Judge Davis was also subject to its March 3, 2015. </a:t>
            </a:r>
          </a:p>
          <a:p>
            <a:r>
              <a:rPr lang="en-US" sz="2000" dirty="0" smtClean="0"/>
              <a:t>On March 12, 2015, the Alabama Supreme Court issued a third order in the case confirming that “all probate judges in this State may issue marriage licenses only in accordance with Alabama law as described in [the March 3, 2015 opinion].”</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Topic #1: </a:t>
            </a:r>
            <a:br>
              <a:rPr lang="en-US" sz="4000" dirty="0" smtClean="0"/>
            </a:br>
            <a:r>
              <a:rPr lang="en-US" sz="3600" i="1" dirty="0" smtClean="0"/>
              <a:t>Defending the Statutory Cap</a:t>
            </a:r>
            <a:endParaRPr lang="en-US" sz="3600" i="1" dirty="0"/>
          </a:p>
        </p:txBody>
      </p:sp>
      <p:sp>
        <p:nvSpPr>
          <p:cNvPr id="3" name="Content Placeholder 2"/>
          <p:cNvSpPr>
            <a:spLocks noGrp="1"/>
          </p:cNvSpPr>
          <p:nvPr>
            <p:ph idx="1"/>
          </p:nvPr>
        </p:nvSpPr>
        <p:spPr/>
        <p:txBody>
          <a:bodyPr/>
          <a:lstStyle/>
          <a:p>
            <a:r>
              <a:rPr lang="en-US" sz="2400" dirty="0" smtClean="0"/>
              <a:t>Most recently, litigants attempting to circumvent the cap assert claims against county or city employees in their individual capacities, rather than in their official capacity.</a:t>
            </a:r>
          </a:p>
          <a:p>
            <a:pPr lvl="1"/>
            <a:r>
              <a:rPr lang="en-US" sz="2000" dirty="0" smtClean="0"/>
              <a:t>Plaintiffs argue that the statutory cap only applies to the assets of the cities and counties.  </a:t>
            </a:r>
          </a:p>
          <a:p>
            <a:pPr lvl="1"/>
            <a:r>
              <a:rPr lang="en-US" sz="2000" dirty="0" smtClean="0"/>
              <a:t>By suing a city or county employee in their individual capacity, plaintiffs argue that they are not seeking to recover against the city or county directly but rather seeking to recover any insurance coverage that might exist to cover the city or county employee when sued individually.  </a:t>
            </a:r>
            <a:endParaRPr lang="en-US" sz="2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Legal Update Topic #5: </a:t>
            </a:r>
            <a:br>
              <a:rPr lang="en-US" sz="4000" dirty="0" smtClean="0"/>
            </a:br>
            <a:r>
              <a:rPr lang="en-US" sz="4000" dirty="0" smtClean="0"/>
              <a:t>Same-sex Marriage</a:t>
            </a:r>
            <a:endParaRPr lang="en-US" sz="4000" dirty="0"/>
          </a:p>
        </p:txBody>
      </p:sp>
      <p:sp>
        <p:nvSpPr>
          <p:cNvPr id="3" name="Content Placeholder 2"/>
          <p:cNvSpPr>
            <a:spLocks noGrp="1"/>
          </p:cNvSpPr>
          <p:nvPr>
            <p:ph idx="1"/>
          </p:nvPr>
        </p:nvSpPr>
        <p:spPr/>
        <p:txBody>
          <a:bodyPr/>
          <a:lstStyle/>
          <a:p>
            <a:endParaRPr lang="en-US" sz="2200" dirty="0" smtClean="0"/>
          </a:p>
          <a:p>
            <a:r>
              <a:rPr lang="en-US" sz="2200" dirty="0" smtClean="0"/>
              <a:t>On March 20, 2015, the Plaintiffs filed a Second Amended Complaint in </a:t>
            </a:r>
            <a:r>
              <a:rPr lang="en-US" sz="2200" dirty="0" err="1" smtClean="0"/>
              <a:t>Strawser</a:t>
            </a:r>
            <a:r>
              <a:rPr lang="en-US" sz="2200" dirty="0" smtClean="0"/>
              <a:t> v. Strange in the Southern District of Alabama adding additional Plaintiffs as well as Judge Russell of Baldwin County as a Defendant.  The Plaintiffs’ Second Amended Complaint also sought to establish a Plaintiff class and a Defendant class made up of all probate judges in Alabama.  </a:t>
            </a:r>
            <a:endParaRPr lang="en-US" sz="22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Update Topic #5: </a:t>
            </a:r>
            <a:br>
              <a:rPr lang="en-US" dirty="0" smtClean="0"/>
            </a:br>
            <a:r>
              <a:rPr lang="en-US" dirty="0" smtClean="0"/>
              <a:t>Same-sex Marriage</a:t>
            </a:r>
            <a:endParaRPr lang="en-US" dirty="0"/>
          </a:p>
        </p:txBody>
      </p:sp>
      <p:sp>
        <p:nvSpPr>
          <p:cNvPr id="3" name="Content Placeholder 2"/>
          <p:cNvSpPr>
            <a:spLocks noGrp="1"/>
          </p:cNvSpPr>
          <p:nvPr>
            <p:ph idx="1"/>
          </p:nvPr>
        </p:nvSpPr>
        <p:spPr/>
        <p:txBody>
          <a:bodyPr/>
          <a:lstStyle/>
          <a:p>
            <a:r>
              <a:rPr lang="en-US" dirty="0" smtClean="0"/>
              <a:t>The United States Supreme Court granted certiorari in four same-sex marriage cases out of Kentucky, Michigan, Ohio, and Tennessee.  </a:t>
            </a:r>
          </a:p>
          <a:p>
            <a:r>
              <a:rPr lang="en-US" dirty="0" smtClean="0"/>
              <a:t>Oral arguments were heard on April 28</a:t>
            </a:r>
            <a:r>
              <a:rPr lang="en-US" baseline="30000" dirty="0" smtClean="0"/>
              <a:t>th</a:t>
            </a:r>
            <a:r>
              <a:rPr lang="en-US" dirty="0" smtClean="0"/>
              <a:t>, and a decision is likely to be released by the end of June.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Legal Update Topic #6: First Amendment Free Speech for Public Employees</a:t>
            </a:r>
            <a:endParaRPr lang="en-US" sz="3200" dirty="0"/>
          </a:p>
        </p:txBody>
      </p:sp>
      <p:sp>
        <p:nvSpPr>
          <p:cNvPr id="3" name="Content Placeholder 2"/>
          <p:cNvSpPr>
            <a:spLocks noGrp="1"/>
          </p:cNvSpPr>
          <p:nvPr>
            <p:ph idx="1"/>
          </p:nvPr>
        </p:nvSpPr>
        <p:spPr/>
        <p:txBody>
          <a:bodyPr/>
          <a:lstStyle/>
          <a:p>
            <a:r>
              <a:rPr lang="en-US" sz="2400" dirty="0" smtClean="0"/>
              <a:t>First Amendment protection of  a public employee’s speech depends on a balance between:</a:t>
            </a:r>
          </a:p>
          <a:p>
            <a:pPr lvl="1"/>
            <a:r>
              <a:rPr lang="en-US" sz="2200" dirty="0" smtClean="0"/>
              <a:t>the employee’s interest as a citizen in issues of public concern vs. </a:t>
            </a:r>
          </a:p>
          <a:p>
            <a:pPr lvl="1"/>
            <a:r>
              <a:rPr lang="en-US" sz="2200" dirty="0" smtClean="0"/>
              <a:t>the government’s interest as an employer in promoting efficient public services</a:t>
            </a:r>
          </a:p>
          <a:p>
            <a:r>
              <a:rPr lang="en-US" sz="2400" dirty="0" smtClean="0"/>
              <a:t>Speech that is part of an employee’s job duties can be limited, while speech concerning the employee’s duties that are concerns of the public is given greater protection</a:t>
            </a:r>
          </a:p>
          <a:p>
            <a:endParaRPr lang="en-US" sz="22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Legal Update Topic #6: First Amendment Free Speech for Public Employees</a:t>
            </a:r>
            <a:endParaRPr lang="en-US" sz="3200" dirty="0"/>
          </a:p>
        </p:txBody>
      </p:sp>
      <p:sp>
        <p:nvSpPr>
          <p:cNvPr id="3" name="Content Placeholder 2"/>
          <p:cNvSpPr>
            <a:spLocks noGrp="1"/>
          </p:cNvSpPr>
          <p:nvPr>
            <p:ph idx="1"/>
          </p:nvPr>
        </p:nvSpPr>
        <p:spPr/>
        <p:txBody>
          <a:bodyPr/>
          <a:lstStyle/>
          <a:p>
            <a:r>
              <a:rPr lang="en-US" sz="2400" dirty="0" smtClean="0"/>
              <a:t>Speech involves a matter of public concern when it can be fairly considered to relate to any matter of political, social, or other general interest or value to the community.</a:t>
            </a:r>
          </a:p>
          <a:p>
            <a:r>
              <a:rPr lang="en-US" sz="2400" dirty="0" smtClean="0"/>
              <a:t>However, in determining if the speech is protected, courts will also consider the form and context of the speech.</a:t>
            </a:r>
          </a:p>
          <a:p>
            <a:r>
              <a:rPr lang="en-US" sz="2400" dirty="0" smtClean="0"/>
              <a:t>When speech regards a matter of public concern but is erroneous or unnecessarily discloses privileged information, the government employer’s interest in limiting such speech will be given weight.</a:t>
            </a:r>
          </a:p>
          <a:p>
            <a:endParaRPr lang="en-US" sz="22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Legal Update Topic #6: First Amendment Free Speech for Public Employees</a:t>
            </a:r>
            <a:endParaRPr lang="en-US" sz="3200" dirty="0"/>
          </a:p>
        </p:txBody>
      </p:sp>
      <p:sp>
        <p:nvSpPr>
          <p:cNvPr id="3" name="Content Placeholder 2"/>
          <p:cNvSpPr>
            <a:spLocks noGrp="1"/>
          </p:cNvSpPr>
          <p:nvPr>
            <p:ph idx="1"/>
          </p:nvPr>
        </p:nvSpPr>
        <p:spPr/>
        <p:txBody>
          <a:bodyPr/>
          <a:lstStyle/>
          <a:p>
            <a:pPr marL="0" indent="0" algn="ctr">
              <a:buNone/>
            </a:pPr>
            <a:r>
              <a:rPr lang="en-US" sz="2400" u="sng" dirty="0" smtClean="0"/>
              <a:t>Lane v. Franks</a:t>
            </a:r>
          </a:p>
          <a:p>
            <a:r>
              <a:rPr lang="en-US" sz="2400" dirty="0" smtClean="0"/>
              <a:t>U.S. Supreme Court case decided in 2014</a:t>
            </a:r>
          </a:p>
          <a:p>
            <a:r>
              <a:rPr lang="en-US" sz="2400" dirty="0" smtClean="0"/>
              <a:t>Issue – Whether the First Amendment protects sworn testimony that is not given as part of the employee’s ordinary duties</a:t>
            </a:r>
          </a:p>
          <a:p>
            <a:r>
              <a:rPr lang="en-US" sz="2400" dirty="0" smtClean="0"/>
              <a:t>Facts – Alabama community college employee testified in court concerning a college program and was later fired.  Employee sued the college president claiming the firing was retaliation for the testimony and a violation of his free speech.</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Legal Update Topic #6: First Amendment Free Speech for Public Employees</a:t>
            </a:r>
            <a:endParaRPr lang="en-US" sz="3200" dirty="0"/>
          </a:p>
        </p:txBody>
      </p:sp>
      <p:sp>
        <p:nvSpPr>
          <p:cNvPr id="3" name="Content Placeholder 2"/>
          <p:cNvSpPr>
            <a:spLocks noGrp="1"/>
          </p:cNvSpPr>
          <p:nvPr>
            <p:ph idx="1"/>
          </p:nvPr>
        </p:nvSpPr>
        <p:spPr/>
        <p:txBody>
          <a:bodyPr/>
          <a:lstStyle/>
          <a:p>
            <a:pPr marL="0" indent="0" algn="ctr">
              <a:buNone/>
            </a:pPr>
            <a:r>
              <a:rPr lang="en-US" sz="2400" u="sng" dirty="0" smtClean="0"/>
              <a:t>Lane v. Franks</a:t>
            </a:r>
          </a:p>
          <a:p>
            <a:r>
              <a:rPr lang="en-US" sz="2400" dirty="0" smtClean="0"/>
              <a:t>Holding – An employee who testifies under oath has </a:t>
            </a:r>
            <a:r>
              <a:rPr lang="en-US" sz="2400" i="1" dirty="0" smtClean="0"/>
              <a:t>an obligation as a citizen</a:t>
            </a:r>
            <a:r>
              <a:rPr lang="en-US" sz="2400" dirty="0" smtClean="0"/>
              <a:t> to speak the truth under oath.</a:t>
            </a:r>
          </a:p>
          <a:p>
            <a:r>
              <a:rPr lang="en-US" sz="2400" dirty="0" smtClean="0"/>
              <a:t>Reasoning – Obligations to tell the truth under oath as a citizen are independent from obligations as an employee.</a:t>
            </a:r>
          </a:p>
          <a:p>
            <a:r>
              <a:rPr lang="en-US" sz="2400" dirty="0" smtClean="0"/>
              <a:t>It should be noted that speech in lesser contexts will not carry such weighty civic concerns, thus enabling an employer to argue that it is not done in one’s capacity as a citizen. </a:t>
            </a:r>
          </a:p>
          <a:p>
            <a:endParaRPr lang="en-US" sz="22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buNone/>
            </a:pPr>
            <a:endParaRPr lang="en-US" sz="2200" dirty="0" smtClean="0"/>
          </a:p>
          <a:p>
            <a:pPr algn="ctr">
              <a:buNone/>
            </a:pPr>
            <a:r>
              <a:rPr lang="en-US" sz="4800" dirty="0" smtClean="0"/>
              <a:t>Questions???</a:t>
            </a:r>
            <a:endParaRPr lang="en-US" sz="4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i="1" dirty="0" smtClean="0"/>
              <a:t/>
            </a:r>
            <a:br>
              <a:rPr lang="en-US" sz="3600" i="1" dirty="0" smtClean="0"/>
            </a:br>
            <a:r>
              <a:rPr lang="en-US" sz="3600" dirty="0" smtClean="0"/>
              <a:t> Topic #1: </a:t>
            </a:r>
            <a:r>
              <a:rPr lang="en-US" sz="3600" i="1" dirty="0" smtClean="0"/>
              <a:t/>
            </a:r>
            <a:br>
              <a:rPr lang="en-US" sz="3600" i="1" dirty="0" smtClean="0"/>
            </a:br>
            <a:r>
              <a:rPr lang="en-US" sz="3600" i="1" dirty="0" smtClean="0"/>
              <a:t>Defending the Cap </a:t>
            </a:r>
            <a:br>
              <a:rPr lang="en-US" sz="3600" i="1" dirty="0" smtClean="0"/>
            </a:br>
            <a:endParaRPr lang="en-US" sz="3600" i="1" dirty="0"/>
          </a:p>
        </p:txBody>
      </p:sp>
      <p:sp>
        <p:nvSpPr>
          <p:cNvPr id="3" name="Content Placeholder 2"/>
          <p:cNvSpPr>
            <a:spLocks noGrp="1"/>
          </p:cNvSpPr>
          <p:nvPr>
            <p:ph idx="1"/>
          </p:nvPr>
        </p:nvSpPr>
        <p:spPr/>
        <p:txBody>
          <a:bodyPr/>
          <a:lstStyle/>
          <a:p>
            <a:r>
              <a:rPr lang="en-US" sz="2400" dirty="0" smtClean="0"/>
              <a:t>In 2014, there were two Alabama Supreme Court opinions released discussing whether the statutory cap on damages can be circumvented by suing a city employee individually.  </a:t>
            </a:r>
          </a:p>
          <a:p>
            <a:pPr>
              <a:buNone/>
            </a:pPr>
            <a:endParaRPr lang="en-US" sz="800" dirty="0" smtClean="0"/>
          </a:p>
          <a:p>
            <a:pPr marL="914400" lvl="1" indent="-457200">
              <a:buFont typeface="+mj-lt"/>
              <a:buAutoNum type="arabicPeriod"/>
            </a:pPr>
            <a:r>
              <a:rPr lang="en-US" sz="2000" u="sng" dirty="0" smtClean="0"/>
              <a:t>Morrow v. Caldwell</a:t>
            </a:r>
            <a:r>
              <a:rPr lang="en-US" sz="2000" dirty="0" smtClean="0"/>
              <a:t>, 153 So. 3d 764 (Ala. 2014).  </a:t>
            </a:r>
          </a:p>
          <a:p>
            <a:pPr marL="914400" lvl="1" indent="-457200">
              <a:buNone/>
            </a:pPr>
            <a:endParaRPr lang="en-US" sz="1400" dirty="0" smtClean="0"/>
          </a:p>
          <a:p>
            <a:pPr marL="914400" lvl="1" indent="-457200">
              <a:buFont typeface="+mj-lt"/>
              <a:buAutoNum type="arabicPeriod" startAt="2"/>
            </a:pPr>
            <a:r>
              <a:rPr lang="en-US" sz="2000" u="sng" dirty="0" smtClean="0"/>
              <a:t>Alabama Municipal Insurance Corp. v. Allen</a:t>
            </a:r>
            <a:r>
              <a:rPr lang="en-US" sz="2000" dirty="0" smtClean="0"/>
              <a:t>, __ So. 3d__, 2014 WL 4798918 (Ala. Sept. 26, 2014).  </a:t>
            </a:r>
          </a:p>
          <a:p>
            <a:pPr lvl="1"/>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i="1" dirty="0" smtClean="0"/>
              <a:t>Defending the Cap: </a:t>
            </a:r>
            <a:br>
              <a:rPr lang="en-US" sz="4000" i="1" dirty="0" smtClean="0"/>
            </a:br>
            <a:r>
              <a:rPr lang="en-US" sz="4000" i="1" dirty="0" smtClean="0"/>
              <a:t>A Continual Fight</a:t>
            </a:r>
            <a:endParaRPr lang="en-US" sz="4000" dirty="0"/>
          </a:p>
        </p:txBody>
      </p:sp>
      <p:sp>
        <p:nvSpPr>
          <p:cNvPr id="3" name="Content Placeholder 2"/>
          <p:cNvSpPr>
            <a:spLocks noGrp="1"/>
          </p:cNvSpPr>
          <p:nvPr>
            <p:ph idx="1"/>
          </p:nvPr>
        </p:nvSpPr>
        <p:spPr/>
        <p:txBody>
          <a:bodyPr/>
          <a:lstStyle/>
          <a:p>
            <a:pPr marL="342900" lvl="1" indent="-342900">
              <a:buClr>
                <a:schemeClr val="hlink"/>
              </a:buClr>
            </a:pPr>
            <a:r>
              <a:rPr lang="en-US" sz="2400" u="sng" dirty="0" smtClean="0"/>
              <a:t>Morrow v. Caldwell</a:t>
            </a:r>
            <a:r>
              <a:rPr lang="en-US" sz="2400" dirty="0" smtClean="0"/>
              <a:t>, 153 So.3d 764 (Ala. 2014).</a:t>
            </a:r>
          </a:p>
          <a:p>
            <a:pPr marL="742950" lvl="2" indent="-342900"/>
            <a:r>
              <a:rPr lang="en-US" dirty="0" smtClean="0"/>
              <a:t>Mother of minor, who was electrocuted when he came in contact with tenant's chain-link fence, brought wrongful-death action against tenant and city's electrical inspector, Wayne Morrow, in his individual capacity.</a:t>
            </a:r>
          </a:p>
          <a:p>
            <a:pPr marL="742950" lvl="2" indent="-342900"/>
            <a:r>
              <a:rPr lang="en-US" dirty="0" smtClean="0"/>
              <a:t>In her Complaint, the Plaintiff claimed, in part, that Morrow had recklessly, wantonly, or willfully allowed the fence to become electrified during his previous inspection of the premises at issue.  </a:t>
            </a:r>
          </a:p>
          <a:p>
            <a:pPr marL="742950" lvl="2" indent="-342900"/>
            <a:endParaRPr lang="en-US" sz="1600" dirty="0" smtClean="0"/>
          </a:p>
          <a:p>
            <a:pPr lvl="1"/>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i="1" dirty="0" smtClean="0"/>
              <a:t>Defending the Cap: </a:t>
            </a:r>
            <a:br>
              <a:rPr lang="en-US" sz="4000" i="1" dirty="0" smtClean="0"/>
            </a:br>
            <a:r>
              <a:rPr lang="en-US" sz="4000" i="1" dirty="0" smtClean="0"/>
              <a:t>A Continual Fight</a:t>
            </a:r>
            <a:endParaRPr lang="en-US" sz="4000" dirty="0"/>
          </a:p>
        </p:txBody>
      </p:sp>
      <p:sp>
        <p:nvSpPr>
          <p:cNvPr id="3" name="Content Placeholder 2"/>
          <p:cNvSpPr>
            <a:spLocks noGrp="1"/>
          </p:cNvSpPr>
          <p:nvPr>
            <p:ph idx="1"/>
          </p:nvPr>
        </p:nvSpPr>
        <p:spPr/>
        <p:txBody>
          <a:bodyPr/>
          <a:lstStyle/>
          <a:p>
            <a:pPr marL="742950" lvl="2" indent="-342900"/>
            <a:r>
              <a:rPr lang="en-US" sz="1800" dirty="0" smtClean="0"/>
              <a:t>In </a:t>
            </a:r>
            <a:r>
              <a:rPr lang="en-US" sz="1800" u="sng" dirty="0" smtClean="0"/>
              <a:t>Morrow</a:t>
            </a:r>
            <a:r>
              <a:rPr lang="en-US" sz="1800" dirty="0" smtClean="0"/>
              <a:t>, the trial court certified the following question of law to the Alabama Supreme Court:</a:t>
            </a:r>
          </a:p>
          <a:p>
            <a:pPr marL="1200150" lvl="3" indent="-342900"/>
            <a:r>
              <a:rPr lang="en-US" sz="1800" dirty="0" smtClean="0"/>
              <a:t>Whether the claims against a municipal employee, sued in his individual capacity, are subject to the statutory cap of </a:t>
            </a:r>
            <a:r>
              <a:rPr lang="en-US" sz="1800" dirty="0" err="1" smtClean="0">
                <a:hlinkClick r:id="rId2"/>
              </a:rPr>
              <a:t>Ala.Code</a:t>
            </a:r>
            <a:r>
              <a:rPr lang="en-US" sz="1800" dirty="0" smtClean="0">
                <a:hlinkClick r:id="rId2"/>
              </a:rPr>
              <a:t> 1975, § 11–47–190</a:t>
            </a:r>
            <a:r>
              <a:rPr lang="en-US" sz="1800" dirty="0" smtClean="0"/>
              <a:t>, when those claims fall within the ‘willful or wanton’ exception to the doctrine of State-agent immunity, under </a:t>
            </a:r>
            <a:r>
              <a:rPr lang="en-US" sz="1800" i="1" dirty="0" smtClean="0">
                <a:hlinkClick r:id="rId3"/>
              </a:rPr>
              <a:t>Ex parte </a:t>
            </a:r>
            <a:r>
              <a:rPr lang="en-US" sz="1800" i="1" dirty="0" err="1" smtClean="0">
                <a:hlinkClick r:id="rId3"/>
              </a:rPr>
              <a:t>Cranman</a:t>
            </a:r>
            <a:r>
              <a:rPr lang="en-US" sz="1800" i="1" dirty="0" smtClean="0">
                <a:hlinkClick r:id="rId3"/>
              </a:rPr>
              <a:t>,</a:t>
            </a:r>
            <a:r>
              <a:rPr lang="en-US" sz="1800" dirty="0" smtClean="0">
                <a:hlinkClick r:id="rId3"/>
              </a:rPr>
              <a:t> 792 So.2d 392 (Ala.2000)</a:t>
            </a:r>
            <a:r>
              <a:rPr lang="en-US" sz="1800" dirty="0" smtClean="0"/>
              <a:t>?</a:t>
            </a:r>
          </a:p>
          <a:p>
            <a:pPr marL="1200150" lvl="3" indent="-342900">
              <a:buNone/>
            </a:pPr>
            <a:endParaRPr lang="en-US" sz="800" dirty="0" smtClean="0"/>
          </a:p>
          <a:p>
            <a:pPr marL="742950" lvl="2" indent="-342900"/>
            <a:r>
              <a:rPr lang="en-US" sz="1800" dirty="0" smtClean="0"/>
              <a:t>In response, the Alabama Supreme Court held as follows:</a:t>
            </a:r>
          </a:p>
          <a:p>
            <a:pPr marL="1200150" lvl="3" indent="-342900"/>
            <a:r>
              <a:rPr lang="en-US" sz="1800" dirty="0" smtClean="0"/>
              <a:t>Because the plain language of </a:t>
            </a:r>
            <a:r>
              <a:rPr lang="en-US" sz="1800" dirty="0" smtClean="0">
                <a:hlinkClick r:id="rId2"/>
              </a:rPr>
              <a:t>§ 11–47–190</a:t>
            </a:r>
            <a:r>
              <a:rPr lang="en-US" sz="1800" dirty="0" smtClean="0"/>
              <a:t> does not limit the recovery on a claim against a municipal employee in his or her individual capacity, the $100,000 statutory cap on recovery set forth in </a:t>
            </a:r>
            <a:r>
              <a:rPr lang="en-US" sz="1800" dirty="0" smtClean="0">
                <a:hlinkClick r:id="rId2"/>
              </a:rPr>
              <a:t>§ 11–47–190</a:t>
            </a:r>
            <a:r>
              <a:rPr lang="en-US" sz="1800" dirty="0" smtClean="0"/>
              <a:t> would not apply to Plaintiff Caldwell's claims against Morrow.</a:t>
            </a:r>
          </a:p>
          <a:p>
            <a:pPr marL="1200150" lvl="3" indent="-342900"/>
            <a:endParaRPr lang="en-US" sz="1400"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i="1" dirty="0" smtClean="0"/>
              <a:t>Defending the Cap: </a:t>
            </a:r>
            <a:br>
              <a:rPr lang="en-US" sz="4000" i="1" dirty="0" smtClean="0"/>
            </a:br>
            <a:r>
              <a:rPr lang="en-US" sz="4000" i="1" dirty="0" smtClean="0"/>
              <a:t>A Continual Fight</a:t>
            </a:r>
            <a:endParaRPr lang="en-US" sz="4000" dirty="0"/>
          </a:p>
        </p:txBody>
      </p:sp>
      <p:sp>
        <p:nvSpPr>
          <p:cNvPr id="3" name="Content Placeholder 2"/>
          <p:cNvSpPr>
            <a:spLocks noGrp="1"/>
          </p:cNvSpPr>
          <p:nvPr>
            <p:ph idx="1"/>
          </p:nvPr>
        </p:nvSpPr>
        <p:spPr/>
        <p:txBody>
          <a:bodyPr/>
          <a:lstStyle/>
          <a:p>
            <a:pPr marL="742950" lvl="2" indent="-342900"/>
            <a:endParaRPr lang="en-US" dirty="0" smtClean="0"/>
          </a:p>
          <a:p>
            <a:pPr marL="742950" lvl="2" indent="-342900"/>
            <a:r>
              <a:rPr lang="en-US" dirty="0" smtClean="0"/>
              <a:t>Important Note:  Although the Court’s holding in Morrow may appear to be far-reaching, it is actually quite limited in scope.  </a:t>
            </a:r>
          </a:p>
          <a:p>
            <a:pPr marL="1200150" lvl="3" indent="-342900"/>
            <a:r>
              <a:rPr lang="en-US" dirty="0" smtClean="0"/>
              <a:t>The Plaintiff in </a:t>
            </a:r>
            <a:r>
              <a:rPr lang="en-US" u="sng" dirty="0" smtClean="0"/>
              <a:t>Morrow</a:t>
            </a:r>
            <a:r>
              <a:rPr lang="en-US" dirty="0" smtClean="0"/>
              <a:t> attempts to circumvent the statutory cap found in § 11-47-190, which is only applicable to cities.  </a:t>
            </a:r>
          </a:p>
          <a:p>
            <a:pPr marL="1200150" lvl="3" indent="-342900"/>
            <a:r>
              <a:rPr lang="en-US" dirty="0" smtClean="0"/>
              <a:t>The Court’s holding in </a:t>
            </a:r>
            <a:r>
              <a:rPr lang="en-US" u="sng" dirty="0" smtClean="0"/>
              <a:t>Morrow</a:t>
            </a:r>
            <a:r>
              <a:rPr lang="en-US" dirty="0" smtClean="0"/>
              <a:t> only applies to the Plaintiff’s claims of Morrow’s wanton behavior.  </a:t>
            </a:r>
          </a:p>
          <a:p>
            <a:pPr marL="1200150" lvl="3" indent="-342900"/>
            <a:r>
              <a:rPr lang="en-US" dirty="0" smtClean="0"/>
              <a:t>The Court’s opinion in Morrow is </a:t>
            </a:r>
            <a:r>
              <a:rPr lang="en-US" i="1" dirty="0" smtClean="0"/>
              <a:t>per </a:t>
            </a:r>
            <a:r>
              <a:rPr lang="en-US" i="1" dirty="0" err="1" smtClean="0"/>
              <a:t>curiam</a:t>
            </a:r>
            <a:r>
              <a:rPr lang="en-US" i="1" dirty="0" smtClean="0"/>
              <a:t> </a:t>
            </a:r>
            <a:r>
              <a:rPr lang="en-US" dirty="0" smtClean="0"/>
              <a:t>opinion.  </a:t>
            </a:r>
          </a:p>
          <a:p>
            <a:pPr marL="1200150" lvl="3" indent="-342900"/>
            <a:r>
              <a:rPr lang="en-US" dirty="0" smtClean="0"/>
              <a:t>Justice Murdock concurred specially and wrote to further explain the basis for his concurrence.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i="1" dirty="0" smtClean="0"/>
              <a:t>Defending the Cap: </a:t>
            </a:r>
            <a:br>
              <a:rPr lang="en-US" sz="4000" i="1" dirty="0" smtClean="0"/>
            </a:br>
            <a:r>
              <a:rPr lang="en-US" sz="4000" i="1" dirty="0" smtClean="0"/>
              <a:t>A Continual Fight</a:t>
            </a:r>
            <a:endParaRPr lang="en-US" sz="4000" dirty="0"/>
          </a:p>
        </p:txBody>
      </p:sp>
      <p:sp>
        <p:nvSpPr>
          <p:cNvPr id="3" name="Content Placeholder 2"/>
          <p:cNvSpPr>
            <a:spLocks noGrp="1"/>
          </p:cNvSpPr>
          <p:nvPr>
            <p:ph idx="1"/>
          </p:nvPr>
        </p:nvSpPr>
        <p:spPr/>
        <p:txBody>
          <a:bodyPr/>
          <a:lstStyle/>
          <a:p>
            <a:pPr marL="342900" lvl="2" indent="-342900"/>
            <a:r>
              <a:rPr lang="en-US" dirty="0" smtClean="0"/>
              <a:t>In his concurring opinion, Justice Murdock presents the following limitation on the Court’s main opinion:</a:t>
            </a:r>
            <a:endParaRPr lang="en-US" dirty="0" smtClean="0">
              <a:cs typeface="Times New Roman" pitchFamily="18" charset="0"/>
            </a:endParaRPr>
          </a:p>
          <a:p>
            <a:pPr lvl="1"/>
            <a:r>
              <a:rPr lang="en-US" sz="1600" dirty="0" smtClean="0">
                <a:cs typeface="Times New Roman" pitchFamily="18" charset="0"/>
              </a:rPr>
              <a:t>Finally, I note that the question before us in this permissive appeal is limited to whether, if an employee of a municipality is personally liable for a tort he or she commits in the course of his or her employment by a municipality, that liability can exceed the $100,000 cap referenced in </a:t>
            </a:r>
            <a:r>
              <a:rPr lang="en-US" sz="1600" dirty="0" smtClean="0">
                <a:cs typeface="Times New Roman" pitchFamily="18" charset="0"/>
                <a:hlinkClick r:id="rId2"/>
              </a:rPr>
              <a:t>§ 11–47–190</a:t>
            </a:r>
            <a:r>
              <a:rPr lang="en-US" sz="1600" dirty="0" smtClean="0">
                <a:cs typeface="Times New Roman" pitchFamily="18" charset="0"/>
              </a:rPr>
              <a:t>. </a:t>
            </a:r>
            <a:r>
              <a:rPr lang="en-US" sz="1600" b="1" dirty="0" smtClean="0">
                <a:cs typeface="Times New Roman" pitchFamily="18" charset="0"/>
              </a:rPr>
              <a:t>Any such liability</a:t>
            </a:r>
            <a:r>
              <a:rPr lang="en-US" sz="1600" dirty="0" smtClean="0">
                <a:cs typeface="Times New Roman" pitchFamily="18" charset="0"/>
              </a:rPr>
              <a:t>, however, </a:t>
            </a:r>
            <a:r>
              <a:rPr lang="en-US" sz="1600" b="1" dirty="0" smtClean="0">
                <a:cs typeface="Times New Roman" pitchFamily="18" charset="0"/>
              </a:rPr>
              <a:t>would of course depend </a:t>
            </a:r>
            <a:r>
              <a:rPr lang="en-US" sz="1600" dirty="0" smtClean="0">
                <a:cs typeface="Times New Roman" pitchFamily="18" charset="0"/>
              </a:rPr>
              <a:t>as a threshold matter </a:t>
            </a:r>
            <a:r>
              <a:rPr lang="en-US" sz="1600" b="1" dirty="0" smtClean="0">
                <a:cs typeface="Times New Roman" pitchFamily="18" charset="0"/>
              </a:rPr>
              <a:t>on the existence of a duty </a:t>
            </a:r>
            <a:r>
              <a:rPr lang="en-US" sz="1600" dirty="0" smtClean="0">
                <a:cs typeface="Times New Roman" pitchFamily="18" charset="0"/>
              </a:rPr>
              <a:t>that was personal to the employee (not merely a duty of his or her employer) and that ran to the plaintiff (and not merely from the employee to his or her employer). This and other questions concerning the prospective liability of a municipal employee in Wayne Morrow's position are not before us, and the main opinion should not be understood as implying any answer to them.</a:t>
            </a:r>
          </a:p>
          <a:p>
            <a:pPr lvl="1">
              <a:buNone/>
            </a:pPr>
            <a:r>
              <a:rPr lang="en-US" sz="1600" u="sng" dirty="0" smtClean="0"/>
              <a:t>Morrow v. Caldwell</a:t>
            </a:r>
            <a:r>
              <a:rPr lang="en-US" sz="1600" dirty="0" smtClean="0"/>
              <a:t>, 153 So. 3d 764, 773-74 (Ala. 2014) (Murdock, J., concurring specially) (emphasis added).</a:t>
            </a:r>
          </a:p>
          <a:p>
            <a:pPr lvl="1">
              <a:buNone/>
            </a:pPr>
            <a:endParaRPr lang="en-US" sz="1600" dirty="0" smtClean="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i="1" dirty="0" smtClean="0"/>
              <a:t>Defending the Cap: </a:t>
            </a:r>
            <a:br>
              <a:rPr lang="en-US" sz="4000" i="1" dirty="0" smtClean="0"/>
            </a:br>
            <a:r>
              <a:rPr lang="en-US" sz="4000" i="1" dirty="0" smtClean="0"/>
              <a:t>A Continual Fight</a:t>
            </a:r>
            <a:endParaRPr lang="en-US" sz="4000" dirty="0"/>
          </a:p>
        </p:txBody>
      </p:sp>
      <p:sp>
        <p:nvSpPr>
          <p:cNvPr id="3" name="Content Placeholder 2"/>
          <p:cNvSpPr>
            <a:spLocks noGrp="1"/>
          </p:cNvSpPr>
          <p:nvPr>
            <p:ph idx="1"/>
          </p:nvPr>
        </p:nvSpPr>
        <p:spPr/>
        <p:txBody>
          <a:bodyPr/>
          <a:lstStyle/>
          <a:p>
            <a:r>
              <a:rPr lang="en-US" sz="2200" dirty="0" smtClean="0"/>
              <a:t>In other words, it appears that Justice Murdock’s concurring opinion attempts to explain the following limitation:</a:t>
            </a:r>
          </a:p>
          <a:p>
            <a:pPr lvl="1"/>
            <a:r>
              <a:rPr lang="en-US" sz="2000" dirty="0" smtClean="0"/>
              <a:t> If the defendant, while engaging in his official duties does not have a coinciding, individual duty to the plaintiff, the statutory cap should still apply.  </a:t>
            </a:r>
          </a:p>
          <a:p>
            <a:pPr lvl="1"/>
            <a:r>
              <a:rPr lang="en-US" sz="2000" dirty="0" smtClean="0"/>
              <a:t>Accordingly, although a county employee that causes injuries while driving a car may in fact have both an official duty and individual duty to the plaintiff, that same county employee may only have an official duty to a plaintiff while performing other duties, such as roadway maintenance.  </a:t>
            </a:r>
          </a:p>
          <a:p>
            <a:endParaRPr lang="en-US" sz="2000" dirty="0"/>
          </a:p>
        </p:txBody>
      </p:sp>
    </p:spTree>
  </p:cSld>
  <p:clrMapOvr>
    <a:masterClrMapping/>
  </p:clrMapOvr>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13356</TotalTime>
  <Words>3148</Words>
  <Application>Microsoft Office PowerPoint</Application>
  <PresentationFormat>On-screen Show (4:3)</PresentationFormat>
  <Paragraphs>176</Paragraphs>
  <Slides>36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Tahoma</vt:lpstr>
      <vt:lpstr>Times New Roman</vt:lpstr>
      <vt:lpstr>Wingdings</vt:lpstr>
      <vt:lpstr>Textured</vt:lpstr>
      <vt:lpstr>    Legal Update for  Counties   </vt:lpstr>
      <vt:lpstr>Legal Update  Topic #1: Statutory Cap</vt:lpstr>
      <vt:lpstr>Topic #1:  Defending the Statutory Cap</vt:lpstr>
      <vt:lpstr>  Topic #1:  Defending the Cap  </vt:lpstr>
      <vt:lpstr>Defending the Cap:  A Continual Fight</vt:lpstr>
      <vt:lpstr>Defending the Cap:  A Continual Fight</vt:lpstr>
      <vt:lpstr>Defending the Cap:  A Continual Fight</vt:lpstr>
      <vt:lpstr>Defending the Cap:  A Continual Fight</vt:lpstr>
      <vt:lpstr>Defending the Cap:  A Continual Fight</vt:lpstr>
      <vt:lpstr>Defending the Cap:  A Continual Fight</vt:lpstr>
      <vt:lpstr>Defending the Cap:  A Continual Fight</vt:lpstr>
      <vt:lpstr>Defending the Cap:  A Continual Fight</vt:lpstr>
      <vt:lpstr>Legal Update  Topic #2: Solid Waste Fees</vt:lpstr>
      <vt:lpstr>Topic #2: Solid Waste Fees  Example of Potential Liability </vt:lpstr>
      <vt:lpstr> Example of Potential Liability  Town of Eclectic v. Mays, 574 So. 2d 96 (Ala. 1989). continued. </vt:lpstr>
      <vt:lpstr>Solid Waste Fees New Legislation</vt:lpstr>
      <vt:lpstr> Recent Alabama Attorney General’s Opinion  Proper Use of Solid Waste Fees under existing version of 22-27-5 </vt:lpstr>
      <vt:lpstr>Recent Alabama Attorney General’s Opinion  Proper Use of Solid Waste Fees under existing version of 22-27-5</vt:lpstr>
      <vt:lpstr>Alabama Attorney General’s Opinions Discussing Proper Use of Solid Waste Fees</vt:lpstr>
      <vt:lpstr>Legal Update  Topic #3: Railway Diesel Fuel Use Tax</vt:lpstr>
      <vt:lpstr> Legal Update Topic #3:  Railway Diesel Fuel Use Tax </vt:lpstr>
      <vt:lpstr>Legal Update Topic #3:  Railway Diesel Fuel Use Tax</vt:lpstr>
      <vt:lpstr>Legal Update Topic #3: Railway Diesel Fuel Use Tax</vt:lpstr>
      <vt:lpstr>Legal Update Topic #3:  Railway Diesel Fuel Use Tax</vt:lpstr>
      <vt:lpstr>Legal Update Topic #4:  Constitutionality of Jailer Immunity</vt:lpstr>
      <vt:lpstr>Legal Update Topic #4:  Constitutionality of Jailer Immunity</vt:lpstr>
      <vt:lpstr>Legal Update Topic #5:  Same-sex Marriage</vt:lpstr>
      <vt:lpstr>Legal Update Topic #5:  Same-sex Marriage</vt:lpstr>
      <vt:lpstr>Legal Update Topic #5:  Same-sex Marriage</vt:lpstr>
      <vt:lpstr>Legal Update Topic #5:  Same-sex Marriage</vt:lpstr>
      <vt:lpstr>Legal Update Topic #5:  Same-sex Marriage</vt:lpstr>
      <vt:lpstr>Legal Update Topic #6: First Amendment Free Speech for Public Employees</vt:lpstr>
      <vt:lpstr>Legal Update Topic #6: First Amendment Free Speech for Public Employees</vt:lpstr>
      <vt:lpstr>Legal Update Topic #6: First Amendment Free Speech for Public Employees</vt:lpstr>
      <vt:lpstr>Legal Update Topic #6: First Amendment Free Speech for Public Employees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 the Expense of the County:”</dc:title>
  <dc:creator>Jamie Hill</dc:creator>
  <cp:lastModifiedBy>Acca User</cp:lastModifiedBy>
  <cp:revision>86</cp:revision>
  <dcterms:created xsi:type="dcterms:W3CDTF">2009-05-19T04:03:27Z</dcterms:created>
  <dcterms:modified xsi:type="dcterms:W3CDTF">2015-05-14T18:09:58Z</dcterms:modified>
</cp:coreProperties>
</file>