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5"/>
  </p:sldMasterIdLst>
  <p:notesMasterIdLst>
    <p:notesMasterId r:id="rId24"/>
  </p:notesMasterIdLst>
  <p:handoutMasterIdLst>
    <p:handoutMasterId r:id="rId25"/>
  </p:handoutMasterIdLst>
  <p:sldIdLst>
    <p:sldId id="323" r:id="rId6"/>
    <p:sldId id="385" r:id="rId7"/>
    <p:sldId id="372" r:id="rId8"/>
    <p:sldId id="376" r:id="rId9"/>
    <p:sldId id="386" r:id="rId10"/>
    <p:sldId id="387" r:id="rId11"/>
    <p:sldId id="373" r:id="rId12"/>
    <p:sldId id="359" r:id="rId13"/>
    <p:sldId id="362" r:id="rId14"/>
    <p:sldId id="361" r:id="rId15"/>
    <p:sldId id="388" r:id="rId16"/>
    <p:sldId id="377" r:id="rId17"/>
    <p:sldId id="379" r:id="rId18"/>
    <p:sldId id="381" r:id="rId19"/>
    <p:sldId id="382" r:id="rId20"/>
    <p:sldId id="383" r:id="rId21"/>
    <p:sldId id="380" r:id="rId22"/>
    <p:sldId id="371" r:id="rId23"/>
  </p:sldIdLst>
  <p:sldSz cx="9144000" cy="6858000" type="screen4x3"/>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A3C77"/>
    <a:srgbClr val="DD5814"/>
    <a:srgbClr val="983222"/>
    <a:srgbClr val="6A1A41"/>
    <a:srgbClr val="1C57A5"/>
    <a:srgbClr val="142A50"/>
    <a:srgbClr val="1A3D73"/>
    <a:srgbClr val="E0E1DD"/>
    <a:srgbClr val="C9CAC8"/>
    <a:srgbClr val="0071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0" autoAdjust="0"/>
    <p:restoredTop sz="68276" autoAdjust="0"/>
  </p:normalViewPr>
  <p:slideViewPr>
    <p:cSldViewPr>
      <p:cViewPr>
        <p:scale>
          <a:sx n="70" d="100"/>
          <a:sy n="70" d="100"/>
        </p:scale>
        <p:origin x="-1812" y="-72"/>
      </p:cViewPr>
      <p:guideLst>
        <p:guide orient="horz" pos="211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2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CAFF9-88C8-4C3D-82D1-515365B5098E}" type="doc">
      <dgm:prSet loTypeId="urn:microsoft.com/office/officeart/2005/8/layout/vList6" loCatId="process" qsTypeId="urn:microsoft.com/office/officeart/2005/8/quickstyle/3d1" qsCatId="3D" csTypeId="urn:microsoft.com/office/officeart/2005/8/colors/colorful4" csCatId="colorful" phldr="1"/>
      <dgm:spPr/>
      <dgm:t>
        <a:bodyPr/>
        <a:lstStyle/>
        <a:p>
          <a:endParaRPr lang="en-US"/>
        </a:p>
      </dgm:t>
    </dgm:pt>
    <dgm:pt modelId="{143037DA-F9C3-424C-900F-8C94B21D1B3C}">
      <dgm:prSet phldrT="[Text]"/>
      <dgm:spPr/>
      <dgm:t>
        <a:bodyPr anchor="ctr"/>
        <a:lstStyle/>
        <a:p>
          <a:pPr marL="233363" indent="-233363"/>
          <a:r>
            <a:rPr lang="en-US" b="0" dirty="0" smtClean="0">
              <a:latin typeface="+mj-lt"/>
              <a:cs typeface="Arial" pitchFamily="34" charset="0"/>
            </a:rPr>
            <a:t>Organized</a:t>
          </a:r>
          <a:r>
            <a:rPr lang="en-US" b="0" baseline="0" dirty="0" smtClean="0">
              <a:latin typeface="+mj-lt"/>
              <a:cs typeface="Arial" pitchFamily="34" charset="0"/>
            </a:rPr>
            <a:t> Crime, </a:t>
          </a:r>
          <a:r>
            <a:rPr lang="en-US" b="0" dirty="0" smtClean="0">
              <a:latin typeface="+mj-lt"/>
              <a:cs typeface="Arial" pitchFamily="34" charset="0"/>
            </a:rPr>
            <a:t>Hactivists, Nation State, Industrial Espionage, Insider Threat, Careless Employees all pose Threats to the Financial Services sector</a:t>
          </a:r>
          <a:endParaRPr lang="en-US" dirty="0">
            <a:latin typeface="+mj-lt"/>
          </a:endParaRPr>
        </a:p>
      </dgm:t>
    </dgm:pt>
    <dgm:pt modelId="{80F5B21F-C408-4B3E-BBD3-B35D5065791F}" type="parTrans" cxnId="{93FC9D22-4405-450E-8923-9A84147CB280}">
      <dgm:prSet/>
      <dgm:spPr/>
      <dgm:t>
        <a:bodyPr/>
        <a:lstStyle/>
        <a:p>
          <a:endParaRPr lang="en-US"/>
        </a:p>
      </dgm:t>
    </dgm:pt>
    <dgm:pt modelId="{3A764DEA-C60D-4300-830D-8DAD158604CC}" type="sibTrans" cxnId="{93FC9D22-4405-450E-8923-9A84147CB280}">
      <dgm:prSet/>
      <dgm:spPr/>
      <dgm:t>
        <a:bodyPr/>
        <a:lstStyle/>
        <a:p>
          <a:endParaRPr lang="en-US"/>
        </a:p>
      </dgm:t>
    </dgm:pt>
    <dgm:pt modelId="{3E03AA10-6433-40E9-8B7B-E4364F0E5E17}">
      <dgm:prSet phldrT="[Text]"/>
      <dgm:spPr/>
      <dgm:t>
        <a:bodyPr anchor="ctr"/>
        <a:lstStyle/>
        <a:p>
          <a:pPr marL="233363" indent="-233363"/>
          <a:r>
            <a:rPr lang="en-US" dirty="0" smtClean="0">
              <a:latin typeface="+mj-lt"/>
            </a:rPr>
            <a:t>There are expanding  methods and portals where weaknesses are exposed  including, E</a:t>
          </a:r>
          <a:r>
            <a:rPr lang="en-US" b="0" dirty="0" smtClean="0">
              <a:latin typeface="+mj-lt"/>
              <a:cs typeface="Arial" pitchFamily="34" charset="0"/>
            </a:rPr>
            <a:t>-Mail</a:t>
          </a:r>
          <a:r>
            <a:rPr lang="en-US" b="0" baseline="0" dirty="0" smtClean="0">
              <a:latin typeface="+mj-lt"/>
              <a:cs typeface="Arial" pitchFamily="34" charset="0"/>
            </a:rPr>
            <a:t> / Web, </a:t>
          </a:r>
          <a:r>
            <a:rPr lang="en-US" b="0" dirty="0" smtClean="0">
              <a:latin typeface="+mj-lt"/>
              <a:cs typeface="Arial" pitchFamily="34" charset="0"/>
            </a:rPr>
            <a:t>Web</a:t>
          </a:r>
          <a:r>
            <a:rPr lang="en-US" b="0" baseline="0" dirty="0" smtClean="0">
              <a:latin typeface="+mj-lt"/>
              <a:cs typeface="Arial" pitchFamily="34" charset="0"/>
            </a:rPr>
            <a:t> </a:t>
          </a:r>
          <a:r>
            <a:rPr lang="en-US" b="0" dirty="0" smtClean="0">
              <a:latin typeface="+mj-lt"/>
              <a:cs typeface="Arial" pitchFamily="34" charset="0"/>
            </a:rPr>
            <a:t>User Interface, Identity</a:t>
          </a:r>
          <a:r>
            <a:rPr lang="en-US" b="0" baseline="0" dirty="0" smtClean="0">
              <a:latin typeface="+mj-lt"/>
              <a:cs typeface="Arial" pitchFamily="34" charset="0"/>
            </a:rPr>
            <a:t> Compromise, Physical Access &amp; </a:t>
          </a:r>
          <a:r>
            <a:rPr lang="en-US" b="0" dirty="0" smtClean="0">
              <a:latin typeface="+mj-lt"/>
              <a:cs typeface="Arial" pitchFamily="34" charset="0"/>
            </a:rPr>
            <a:t>Social</a:t>
          </a:r>
          <a:r>
            <a:rPr lang="en-US" b="0" baseline="0" dirty="0" smtClean="0">
              <a:latin typeface="+mj-lt"/>
              <a:cs typeface="Arial" pitchFamily="34" charset="0"/>
            </a:rPr>
            <a:t> Engineering</a:t>
          </a:r>
          <a:endParaRPr lang="en-US" dirty="0">
            <a:latin typeface="+mj-lt"/>
          </a:endParaRPr>
        </a:p>
      </dgm:t>
    </dgm:pt>
    <dgm:pt modelId="{093D19B0-4B46-433E-9EE9-F2D836920C45}" type="sibTrans" cxnId="{F605C063-D1F3-42C4-82D7-EA7A59F67436}">
      <dgm:prSet/>
      <dgm:spPr/>
      <dgm:t>
        <a:bodyPr/>
        <a:lstStyle/>
        <a:p>
          <a:endParaRPr lang="en-US"/>
        </a:p>
      </dgm:t>
    </dgm:pt>
    <dgm:pt modelId="{62CA6EF3-9DA7-470F-8264-A96F0ED5BDE6}" type="parTrans" cxnId="{F605C063-D1F3-42C4-82D7-EA7A59F67436}">
      <dgm:prSet/>
      <dgm:spPr/>
      <dgm:t>
        <a:bodyPr/>
        <a:lstStyle/>
        <a:p>
          <a:endParaRPr lang="en-US"/>
        </a:p>
      </dgm:t>
    </dgm:pt>
    <dgm:pt modelId="{39A873AA-091F-40CE-82CD-332DBCCFD7B2}">
      <dgm:prSet phldrT="[Text]"/>
      <dgm:spPr/>
      <dgm:t>
        <a:bodyPr anchor="ctr"/>
        <a:lstStyle/>
        <a:p>
          <a:pPr marL="233363" indent="-233363"/>
          <a:r>
            <a:rPr lang="en-US" dirty="0" smtClean="0">
              <a:latin typeface="+mj-lt"/>
            </a:rPr>
            <a:t>Many of our customers </a:t>
          </a:r>
          <a:r>
            <a:rPr lang="en-US" i="1" dirty="0" smtClean="0">
              <a:latin typeface="+mj-lt"/>
            </a:rPr>
            <a:t>(e.g., State &amp; County Public Retirement Plans) </a:t>
          </a:r>
          <a:r>
            <a:rPr lang="en-US" dirty="0" smtClean="0">
              <a:latin typeface="+mj-lt"/>
            </a:rPr>
            <a:t>are asking for this functionality to better protect their consumers information</a:t>
          </a:r>
          <a:endParaRPr lang="en-US" dirty="0">
            <a:latin typeface="+mj-lt"/>
          </a:endParaRPr>
        </a:p>
      </dgm:t>
    </dgm:pt>
    <dgm:pt modelId="{3CDD0839-5159-44DA-8DBE-53AD11D6EA8A}" type="sibTrans" cxnId="{05BE6BF8-D3E8-48D8-9C4E-F50FFB0A04D8}">
      <dgm:prSet/>
      <dgm:spPr/>
      <dgm:t>
        <a:bodyPr/>
        <a:lstStyle/>
        <a:p>
          <a:endParaRPr lang="en-US"/>
        </a:p>
      </dgm:t>
    </dgm:pt>
    <dgm:pt modelId="{A9CB78D9-BCF4-46E4-AF87-7A1A31C05024}" type="parTrans" cxnId="{05BE6BF8-D3E8-48D8-9C4E-F50FFB0A04D8}">
      <dgm:prSet/>
      <dgm:spPr/>
      <dgm:t>
        <a:bodyPr/>
        <a:lstStyle/>
        <a:p>
          <a:endParaRPr lang="en-US"/>
        </a:p>
      </dgm:t>
    </dgm:pt>
    <dgm:pt modelId="{5274F109-38C2-4013-88AD-383B1AE82A0B}">
      <dgm:prSet phldrT="[Text]"/>
      <dgm:spPr/>
      <dgm:t>
        <a:bodyPr/>
        <a:lstStyle/>
        <a:p>
          <a:r>
            <a:rPr lang="en-US" dirty="0" smtClean="0">
              <a:latin typeface="+mj-lt"/>
            </a:rPr>
            <a:t>The Threat is Intensifying</a:t>
          </a:r>
          <a:endParaRPr lang="en-US" dirty="0">
            <a:latin typeface="+mj-lt"/>
          </a:endParaRPr>
        </a:p>
      </dgm:t>
    </dgm:pt>
    <dgm:pt modelId="{9C9A2FB1-2CBC-4B6A-A8A9-7488AF59EA07}" type="parTrans" cxnId="{F10016F7-459A-4EF3-947E-C9E4D82B117C}">
      <dgm:prSet/>
      <dgm:spPr/>
      <dgm:t>
        <a:bodyPr/>
        <a:lstStyle/>
        <a:p>
          <a:endParaRPr lang="en-US"/>
        </a:p>
      </dgm:t>
    </dgm:pt>
    <dgm:pt modelId="{FDD7CF1B-2243-4033-83F0-31D2A1EAE705}" type="sibTrans" cxnId="{F10016F7-459A-4EF3-947E-C9E4D82B117C}">
      <dgm:prSet/>
      <dgm:spPr/>
      <dgm:t>
        <a:bodyPr/>
        <a:lstStyle/>
        <a:p>
          <a:endParaRPr lang="en-US"/>
        </a:p>
      </dgm:t>
    </dgm:pt>
    <dgm:pt modelId="{2B1A946E-8995-43B8-BC83-62DF5DB5AE3A}">
      <dgm:prSet phldrT="[Text]"/>
      <dgm:spPr/>
      <dgm:t>
        <a:bodyPr/>
        <a:lstStyle/>
        <a:p>
          <a:r>
            <a:rPr lang="en-US" dirty="0" smtClean="0">
              <a:latin typeface="+mj-lt"/>
            </a:rPr>
            <a:t>Technology Landscape is Changing Fast</a:t>
          </a:r>
          <a:endParaRPr lang="en-US" dirty="0">
            <a:latin typeface="+mj-lt"/>
          </a:endParaRPr>
        </a:p>
      </dgm:t>
    </dgm:pt>
    <dgm:pt modelId="{2313C04F-9983-406C-A323-0488BE752608}" type="parTrans" cxnId="{E1F2ED0F-BF12-4BAF-AE24-58F457990C7E}">
      <dgm:prSet/>
      <dgm:spPr/>
      <dgm:t>
        <a:bodyPr/>
        <a:lstStyle/>
        <a:p>
          <a:endParaRPr lang="en-US"/>
        </a:p>
      </dgm:t>
    </dgm:pt>
    <dgm:pt modelId="{79D7C00D-C8AB-4C89-A626-1CCB5ABBFFA5}" type="sibTrans" cxnId="{E1F2ED0F-BF12-4BAF-AE24-58F457990C7E}">
      <dgm:prSet/>
      <dgm:spPr/>
      <dgm:t>
        <a:bodyPr/>
        <a:lstStyle/>
        <a:p>
          <a:endParaRPr lang="en-US"/>
        </a:p>
      </dgm:t>
    </dgm:pt>
    <dgm:pt modelId="{68E5DDAF-956A-4AF3-9875-80C2CF495340}">
      <dgm:prSet phldrT="[Text]"/>
      <dgm:spPr/>
      <dgm:t>
        <a:bodyPr/>
        <a:lstStyle/>
        <a:p>
          <a:r>
            <a:rPr lang="en-US" dirty="0" smtClean="0">
              <a:latin typeface="+mj-lt"/>
            </a:rPr>
            <a:t>Our Business Partners and Customers Expect Security &amp; Trust</a:t>
          </a:r>
          <a:endParaRPr lang="en-US" dirty="0">
            <a:latin typeface="+mj-lt"/>
          </a:endParaRPr>
        </a:p>
      </dgm:t>
    </dgm:pt>
    <dgm:pt modelId="{62D5CD46-06C9-4CE0-8B20-13203969A2CA}" type="parTrans" cxnId="{EAD070D9-A0C6-4468-824C-1763754DB42B}">
      <dgm:prSet/>
      <dgm:spPr/>
      <dgm:t>
        <a:bodyPr/>
        <a:lstStyle/>
        <a:p>
          <a:endParaRPr lang="en-US"/>
        </a:p>
      </dgm:t>
    </dgm:pt>
    <dgm:pt modelId="{59796D38-9365-4EA3-962B-D80B26FE4DAC}" type="sibTrans" cxnId="{EAD070D9-A0C6-4468-824C-1763754DB42B}">
      <dgm:prSet/>
      <dgm:spPr/>
      <dgm:t>
        <a:bodyPr/>
        <a:lstStyle/>
        <a:p>
          <a:endParaRPr lang="en-US"/>
        </a:p>
      </dgm:t>
    </dgm:pt>
    <dgm:pt modelId="{0C4601D2-BB2D-44F9-A7B5-81EBE04F22EA}">
      <dgm:prSet phldrT="[Text]"/>
      <dgm:spPr/>
      <dgm:t>
        <a:bodyPr/>
        <a:lstStyle/>
        <a:p>
          <a:r>
            <a:rPr lang="en-US" dirty="0" smtClean="0">
              <a:latin typeface="+mj-lt"/>
            </a:rPr>
            <a:t>Vulnerabilities and Attack Vectors are Expanding</a:t>
          </a:r>
          <a:endParaRPr lang="en-US" dirty="0">
            <a:latin typeface="+mj-lt"/>
          </a:endParaRPr>
        </a:p>
      </dgm:t>
    </dgm:pt>
    <dgm:pt modelId="{19C93A5B-0FD9-4742-80DF-5BC296CA8886}" type="parTrans" cxnId="{975CD5F9-CD4F-42A7-9023-E072F4494D82}">
      <dgm:prSet/>
      <dgm:spPr/>
      <dgm:t>
        <a:bodyPr/>
        <a:lstStyle/>
        <a:p>
          <a:endParaRPr lang="en-US"/>
        </a:p>
      </dgm:t>
    </dgm:pt>
    <dgm:pt modelId="{22C72B36-C840-49D7-906C-21195AC41A20}" type="sibTrans" cxnId="{975CD5F9-CD4F-42A7-9023-E072F4494D82}">
      <dgm:prSet/>
      <dgm:spPr/>
      <dgm:t>
        <a:bodyPr/>
        <a:lstStyle/>
        <a:p>
          <a:endParaRPr lang="en-US"/>
        </a:p>
      </dgm:t>
    </dgm:pt>
    <dgm:pt modelId="{609284C8-1513-4C92-BBE0-02277B84BC57}">
      <dgm:prSet phldrT="[Text]"/>
      <dgm:spPr/>
      <dgm:t>
        <a:bodyPr anchor="ctr"/>
        <a:lstStyle/>
        <a:p>
          <a:pPr marL="231775" indent="-231775"/>
          <a:r>
            <a:rPr lang="en-US" dirty="0" smtClean="0">
              <a:latin typeface="+mj-lt"/>
            </a:rPr>
            <a:t>Introduction to new technologies such as Mobile, Cloud Computing, Data Analytics are introducing new security challenges</a:t>
          </a:r>
          <a:endParaRPr lang="en-US" dirty="0">
            <a:latin typeface="+mj-lt"/>
          </a:endParaRPr>
        </a:p>
      </dgm:t>
    </dgm:pt>
    <dgm:pt modelId="{A93FEC22-88B9-479B-A739-4627535F3248}" type="parTrans" cxnId="{0F30DC2D-F8FC-461A-B262-E870D40D735F}">
      <dgm:prSet/>
      <dgm:spPr/>
      <dgm:t>
        <a:bodyPr/>
        <a:lstStyle/>
        <a:p>
          <a:endParaRPr lang="en-US"/>
        </a:p>
      </dgm:t>
    </dgm:pt>
    <dgm:pt modelId="{B3B973BB-21C0-4EE1-BF16-215C268ED3FC}" type="sibTrans" cxnId="{0F30DC2D-F8FC-461A-B262-E870D40D735F}">
      <dgm:prSet/>
      <dgm:spPr/>
      <dgm:t>
        <a:bodyPr/>
        <a:lstStyle/>
        <a:p>
          <a:endParaRPr lang="en-US"/>
        </a:p>
      </dgm:t>
    </dgm:pt>
    <dgm:pt modelId="{CFD6E366-6C4F-4705-B79D-89355F57BD34}" type="pres">
      <dgm:prSet presAssocID="{B90CAFF9-88C8-4C3D-82D1-515365B5098E}" presName="Name0" presStyleCnt="0">
        <dgm:presLayoutVars>
          <dgm:dir/>
          <dgm:animLvl val="lvl"/>
          <dgm:resizeHandles/>
        </dgm:presLayoutVars>
      </dgm:prSet>
      <dgm:spPr/>
      <dgm:t>
        <a:bodyPr/>
        <a:lstStyle/>
        <a:p>
          <a:endParaRPr lang="en-US"/>
        </a:p>
      </dgm:t>
    </dgm:pt>
    <dgm:pt modelId="{3B6180FC-88D4-40EE-A3FB-3537DCE33E1E}" type="pres">
      <dgm:prSet presAssocID="{5274F109-38C2-4013-88AD-383B1AE82A0B}" presName="linNode" presStyleCnt="0"/>
      <dgm:spPr/>
      <dgm:t>
        <a:bodyPr/>
        <a:lstStyle/>
        <a:p>
          <a:endParaRPr lang="en-US"/>
        </a:p>
      </dgm:t>
    </dgm:pt>
    <dgm:pt modelId="{82AC35B8-D638-47E3-AFB8-3B9551586D6A}" type="pres">
      <dgm:prSet presAssocID="{5274F109-38C2-4013-88AD-383B1AE82A0B}" presName="parentShp" presStyleLbl="node1" presStyleIdx="0" presStyleCnt="4">
        <dgm:presLayoutVars>
          <dgm:bulletEnabled val="1"/>
        </dgm:presLayoutVars>
      </dgm:prSet>
      <dgm:spPr/>
      <dgm:t>
        <a:bodyPr/>
        <a:lstStyle/>
        <a:p>
          <a:endParaRPr lang="en-US"/>
        </a:p>
      </dgm:t>
    </dgm:pt>
    <dgm:pt modelId="{E7AAB1FD-2E96-45D2-9A42-718757F94D2B}" type="pres">
      <dgm:prSet presAssocID="{5274F109-38C2-4013-88AD-383B1AE82A0B}" presName="childShp" presStyleLbl="bgAccFollowNode1" presStyleIdx="0" presStyleCnt="4">
        <dgm:presLayoutVars>
          <dgm:bulletEnabled val="1"/>
        </dgm:presLayoutVars>
      </dgm:prSet>
      <dgm:spPr/>
      <dgm:t>
        <a:bodyPr/>
        <a:lstStyle/>
        <a:p>
          <a:endParaRPr lang="en-US"/>
        </a:p>
      </dgm:t>
    </dgm:pt>
    <dgm:pt modelId="{8941A8BD-407A-4ECE-A845-1FD91DA8004C}" type="pres">
      <dgm:prSet presAssocID="{FDD7CF1B-2243-4033-83F0-31D2A1EAE705}" presName="spacing" presStyleCnt="0"/>
      <dgm:spPr/>
      <dgm:t>
        <a:bodyPr/>
        <a:lstStyle/>
        <a:p>
          <a:endParaRPr lang="en-US"/>
        </a:p>
      </dgm:t>
    </dgm:pt>
    <dgm:pt modelId="{15DF5B32-970F-4322-96B6-C959CF67D4BC}" type="pres">
      <dgm:prSet presAssocID="{2B1A946E-8995-43B8-BC83-62DF5DB5AE3A}" presName="linNode" presStyleCnt="0"/>
      <dgm:spPr/>
      <dgm:t>
        <a:bodyPr/>
        <a:lstStyle/>
        <a:p>
          <a:endParaRPr lang="en-US"/>
        </a:p>
      </dgm:t>
    </dgm:pt>
    <dgm:pt modelId="{24206F72-791B-4D77-BC59-737DF1501766}" type="pres">
      <dgm:prSet presAssocID="{2B1A946E-8995-43B8-BC83-62DF5DB5AE3A}" presName="parentShp" presStyleLbl="node1" presStyleIdx="1" presStyleCnt="4">
        <dgm:presLayoutVars>
          <dgm:bulletEnabled val="1"/>
        </dgm:presLayoutVars>
      </dgm:prSet>
      <dgm:spPr/>
      <dgm:t>
        <a:bodyPr/>
        <a:lstStyle/>
        <a:p>
          <a:endParaRPr lang="en-US"/>
        </a:p>
      </dgm:t>
    </dgm:pt>
    <dgm:pt modelId="{EBEA1A08-F5D2-4346-BA08-1A855DDC925F}" type="pres">
      <dgm:prSet presAssocID="{2B1A946E-8995-43B8-BC83-62DF5DB5AE3A}" presName="childShp" presStyleLbl="bgAccFollowNode1" presStyleIdx="1" presStyleCnt="4">
        <dgm:presLayoutVars>
          <dgm:bulletEnabled val="1"/>
        </dgm:presLayoutVars>
      </dgm:prSet>
      <dgm:spPr/>
      <dgm:t>
        <a:bodyPr/>
        <a:lstStyle/>
        <a:p>
          <a:endParaRPr lang="en-US"/>
        </a:p>
      </dgm:t>
    </dgm:pt>
    <dgm:pt modelId="{1A7DE2AA-2E7C-4F81-83A6-1F48E8801DE9}" type="pres">
      <dgm:prSet presAssocID="{79D7C00D-C8AB-4C89-A626-1CCB5ABBFFA5}" presName="spacing" presStyleCnt="0"/>
      <dgm:spPr/>
      <dgm:t>
        <a:bodyPr/>
        <a:lstStyle/>
        <a:p>
          <a:endParaRPr lang="en-US"/>
        </a:p>
      </dgm:t>
    </dgm:pt>
    <dgm:pt modelId="{ABF09AB7-C037-40D6-942D-90A0FF3F7CE4}" type="pres">
      <dgm:prSet presAssocID="{68E5DDAF-956A-4AF3-9875-80C2CF495340}" presName="linNode" presStyleCnt="0"/>
      <dgm:spPr/>
      <dgm:t>
        <a:bodyPr/>
        <a:lstStyle/>
        <a:p>
          <a:endParaRPr lang="en-US"/>
        </a:p>
      </dgm:t>
    </dgm:pt>
    <dgm:pt modelId="{DE2C16FE-DAE6-4BFE-8C7F-B7F01CB51729}" type="pres">
      <dgm:prSet presAssocID="{68E5DDAF-956A-4AF3-9875-80C2CF495340}" presName="parentShp" presStyleLbl="node1" presStyleIdx="2" presStyleCnt="4">
        <dgm:presLayoutVars>
          <dgm:bulletEnabled val="1"/>
        </dgm:presLayoutVars>
      </dgm:prSet>
      <dgm:spPr/>
      <dgm:t>
        <a:bodyPr/>
        <a:lstStyle/>
        <a:p>
          <a:endParaRPr lang="en-US"/>
        </a:p>
      </dgm:t>
    </dgm:pt>
    <dgm:pt modelId="{32BC9D6F-C98F-4018-A04C-33E5C9344731}" type="pres">
      <dgm:prSet presAssocID="{68E5DDAF-956A-4AF3-9875-80C2CF495340}" presName="childShp" presStyleLbl="bgAccFollowNode1" presStyleIdx="2" presStyleCnt="4">
        <dgm:presLayoutVars>
          <dgm:bulletEnabled val="1"/>
        </dgm:presLayoutVars>
      </dgm:prSet>
      <dgm:spPr/>
      <dgm:t>
        <a:bodyPr/>
        <a:lstStyle/>
        <a:p>
          <a:endParaRPr lang="en-US"/>
        </a:p>
      </dgm:t>
    </dgm:pt>
    <dgm:pt modelId="{6AC6454D-FD5E-4EAB-B980-BB43F2690F5D}" type="pres">
      <dgm:prSet presAssocID="{59796D38-9365-4EA3-962B-D80B26FE4DAC}" presName="spacing" presStyleCnt="0"/>
      <dgm:spPr/>
      <dgm:t>
        <a:bodyPr/>
        <a:lstStyle/>
        <a:p>
          <a:endParaRPr lang="en-US"/>
        </a:p>
      </dgm:t>
    </dgm:pt>
    <dgm:pt modelId="{66FB9057-F3D6-47DF-B175-192170B71BC8}" type="pres">
      <dgm:prSet presAssocID="{0C4601D2-BB2D-44F9-A7B5-81EBE04F22EA}" presName="linNode" presStyleCnt="0"/>
      <dgm:spPr/>
      <dgm:t>
        <a:bodyPr/>
        <a:lstStyle/>
        <a:p>
          <a:endParaRPr lang="en-US"/>
        </a:p>
      </dgm:t>
    </dgm:pt>
    <dgm:pt modelId="{322FDEB8-1EC0-4F77-AE7F-B1CC4559C38D}" type="pres">
      <dgm:prSet presAssocID="{0C4601D2-BB2D-44F9-A7B5-81EBE04F22EA}" presName="parentShp" presStyleLbl="node1" presStyleIdx="3" presStyleCnt="4">
        <dgm:presLayoutVars>
          <dgm:bulletEnabled val="1"/>
        </dgm:presLayoutVars>
      </dgm:prSet>
      <dgm:spPr/>
      <dgm:t>
        <a:bodyPr/>
        <a:lstStyle/>
        <a:p>
          <a:endParaRPr lang="en-US"/>
        </a:p>
      </dgm:t>
    </dgm:pt>
    <dgm:pt modelId="{A15428E2-ED4C-40F1-A310-DFA86F838C57}" type="pres">
      <dgm:prSet presAssocID="{0C4601D2-BB2D-44F9-A7B5-81EBE04F22EA}" presName="childShp" presStyleLbl="bgAccFollowNode1" presStyleIdx="3" presStyleCnt="4">
        <dgm:presLayoutVars>
          <dgm:bulletEnabled val="1"/>
        </dgm:presLayoutVars>
      </dgm:prSet>
      <dgm:spPr/>
      <dgm:t>
        <a:bodyPr/>
        <a:lstStyle/>
        <a:p>
          <a:endParaRPr lang="en-US"/>
        </a:p>
      </dgm:t>
    </dgm:pt>
  </dgm:ptLst>
  <dgm:cxnLst>
    <dgm:cxn modelId="{6059F570-EC15-40DE-8F59-0458D392DA7C}" type="presOf" srcId="{5274F109-38C2-4013-88AD-383B1AE82A0B}" destId="{82AC35B8-D638-47E3-AFB8-3B9551586D6A}" srcOrd="0" destOrd="0" presId="urn:microsoft.com/office/officeart/2005/8/layout/vList6"/>
    <dgm:cxn modelId="{93FC9D22-4405-450E-8923-9A84147CB280}" srcId="{5274F109-38C2-4013-88AD-383B1AE82A0B}" destId="{143037DA-F9C3-424C-900F-8C94B21D1B3C}" srcOrd="0" destOrd="0" parTransId="{80F5B21F-C408-4B3E-BBD3-B35D5065791F}" sibTransId="{3A764DEA-C60D-4300-830D-8DAD158604CC}"/>
    <dgm:cxn modelId="{C8C77EF7-3347-4D8B-BE6A-C01B137D92A0}" type="presOf" srcId="{0C4601D2-BB2D-44F9-A7B5-81EBE04F22EA}" destId="{322FDEB8-1EC0-4F77-AE7F-B1CC4559C38D}" srcOrd="0" destOrd="0" presId="urn:microsoft.com/office/officeart/2005/8/layout/vList6"/>
    <dgm:cxn modelId="{CDF2D529-EF12-4BD7-9F1B-1F44F97D6F08}" type="presOf" srcId="{609284C8-1513-4C92-BBE0-02277B84BC57}" destId="{EBEA1A08-F5D2-4346-BA08-1A855DDC925F}" srcOrd="0" destOrd="0" presId="urn:microsoft.com/office/officeart/2005/8/layout/vList6"/>
    <dgm:cxn modelId="{E1F2ED0F-BF12-4BAF-AE24-58F457990C7E}" srcId="{B90CAFF9-88C8-4C3D-82D1-515365B5098E}" destId="{2B1A946E-8995-43B8-BC83-62DF5DB5AE3A}" srcOrd="1" destOrd="0" parTransId="{2313C04F-9983-406C-A323-0488BE752608}" sibTransId="{79D7C00D-C8AB-4C89-A626-1CCB5ABBFFA5}"/>
    <dgm:cxn modelId="{EAD070D9-A0C6-4468-824C-1763754DB42B}" srcId="{B90CAFF9-88C8-4C3D-82D1-515365B5098E}" destId="{68E5DDAF-956A-4AF3-9875-80C2CF495340}" srcOrd="2" destOrd="0" parTransId="{62D5CD46-06C9-4CE0-8B20-13203969A2CA}" sibTransId="{59796D38-9365-4EA3-962B-D80B26FE4DAC}"/>
    <dgm:cxn modelId="{975CD5F9-CD4F-42A7-9023-E072F4494D82}" srcId="{B90CAFF9-88C8-4C3D-82D1-515365B5098E}" destId="{0C4601D2-BB2D-44F9-A7B5-81EBE04F22EA}" srcOrd="3" destOrd="0" parTransId="{19C93A5B-0FD9-4742-80DF-5BC296CA8886}" sibTransId="{22C72B36-C840-49D7-906C-21195AC41A20}"/>
    <dgm:cxn modelId="{F605C063-D1F3-42C4-82D7-EA7A59F67436}" srcId="{0C4601D2-BB2D-44F9-A7B5-81EBE04F22EA}" destId="{3E03AA10-6433-40E9-8B7B-E4364F0E5E17}" srcOrd="0" destOrd="0" parTransId="{62CA6EF3-9DA7-470F-8264-A96F0ED5BDE6}" sibTransId="{093D19B0-4B46-433E-9EE9-F2D836920C45}"/>
    <dgm:cxn modelId="{F10016F7-459A-4EF3-947E-C9E4D82B117C}" srcId="{B90CAFF9-88C8-4C3D-82D1-515365B5098E}" destId="{5274F109-38C2-4013-88AD-383B1AE82A0B}" srcOrd="0" destOrd="0" parTransId="{9C9A2FB1-2CBC-4B6A-A8A9-7488AF59EA07}" sibTransId="{FDD7CF1B-2243-4033-83F0-31D2A1EAE705}"/>
    <dgm:cxn modelId="{05BE6BF8-D3E8-48D8-9C4E-F50FFB0A04D8}" srcId="{68E5DDAF-956A-4AF3-9875-80C2CF495340}" destId="{39A873AA-091F-40CE-82CD-332DBCCFD7B2}" srcOrd="0" destOrd="0" parTransId="{A9CB78D9-BCF4-46E4-AF87-7A1A31C05024}" sibTransId="{3CDD0839-5159-44DA-8DBE-53AD11D6EA8A}"/>
    <dgm:cxn modelId="{C4301F11-4AAD-46B5-A263-F1574C36B90F}" type="presOf" srcId="{3E03AA10-6433-40E9-8B7B-E4364F0E5E17}" destId="{A15428E2-ED4C-40F1-A310-DFA86F838C57}" srcOrd="0" destOrd="0" presId="urn:microsoft.com/office/officeart/2005/8/layout/vList6"/>
    <dgm:cxn modelId="{AB6325DC-31B6-47F1-B2F9-1DD1E02D63AB}" type="presOf" srcId="{B90CAFF9-88C8-4C3D-82D1-515365B5098E}" destId="{CFD6E366-6C4F-4705-B79D-89355F57BD34}" srcOrd="0" destOrd="0" presId="urn:microsoft.com/office/officeart/2005/8/layout/vList6"/>
    <dgm:cxn modelId="{AF986AED-9281-4B10-B8F5-C5EB511A92D2}" type="presOf" srcId="{39A873AA-091F-40CE-82CD-332DBCCFD7B2}" destId="{32BC9D6F-C98F-4018-A04C-33E5C9344731}" srcOrd="0" destOrd="0" presId="urn:microsoft.com/office/officeart/2005/8/layout/vList6"/>
    <dgm:cxn modelId="{FE294264-6497-4955-82F1-FBEB84EE5B16}" type="presOf" srcId="{143037DA-F9C3-424C-900F-8C94B21D1B3C}" destId="{E7AAB1FD-2E96-45D2-9A42-718757F94D2B}" srcOrd="0" destOrd="0" presId="urn:microsoft.com/office/officeart/2005/8/layout/vList6"/>
    <dgm:cxn modelId="{0F30DC2D-F8FC-461A-B262-E870D40D735F}" srcId="{2B1A946E-8995-43B8-BC83-62DF5DB5AE3A}" destId="{609284C8-1513-4C92-BBE0-02277B84BC57}" srcOrd="0" destOrd="0" parTransId="{A93FEC22-88B9-479B-A739-4627535F3248}" sibTransId="{B3B973BB-21C0-4EE1-BF16-215C268ED3FC}"/>
    <dgm:cxn modelId="{EE8E0204-8E0E-4F9D-8561-715C63983778}" type="presOf" srcId="{2B1A946E-8995-43B8-BC83-62DF5DB5AE3A}" destId="{24206F72-791B-4D77-BC59-737DF1501766}" srcOrd="0" destOrd="0" presId="urn:microsoft.com/office/officeart/2005/8/layout/vList6"/>
    <dgm:cxn modelId="{0C48E5EE-9465-4C6E-A179-7CC9173F2106}" type="presOf" srcId="{68E5DDAF-956A-4AF3-9875-80C2CF495340}" destId="{DE2C16FE-DAE6-4BFE-8C7F-B7F01CB51729}" srcOrd="0" destOrd="0" presId="urn:microsoft.com/office/officeart/2005/8/layout/vList6"/>
    <dgm:cxn modelId="{80D41910-9948-42EB-9F19-76AC6AC1872E}" type="presParOf" srcId="{CFD6E366-6C4F-4705-B79D-89355F57BD34}" destId="{3B6180FC-88D4-40EE-A3FB-3537DCE33E1E}" srcOrd="0" destOrd="0" presId="urn:microsoft.com/office/officeart/2005/8/layout/vList6"/>
    <dgm:cxn modelId="{DA1549E5-1AD9-4381-BE1C-BA15F5102B3B}" type="presParOf" srcId="{3B6180FC-88D4-40EE-A3FB-3537DCE33E1E}" destId="{82AC35B8-D638-47E3-AFB8-3B9551586D6A}" srcOrd="0" destOrd="0" presId="urn:microsoft.com/office/officeart/2005/8/layout/vList6"/>
    <dgm:cxn modelId="{EB8AA020-6B82-46FD-9C7E-4E0912A097D6}" type="presParOf" srcId="{3B6180FC-88D4-40EE-A3FB-3537DCE33E1E}" destId="{E7AAB1FD-2E96-45D2-9A42-718757F94D2B}" srcOrd="1" destOrd="0" presId="urn:microsoft.com/office/officeart/2005/8/layout/vList6"/>
    <dgm:cxn modelId="{28179093-7A75-46A4-9228-71024F8DD079}" type="presParOf" srcId="{CFD6E366-6C4F-4705-B79D-89355F57BD34}" destId="{8941A8BD-407A-4ECE-A845-1FD91DA8004C}" srcOrd="1" destOrd="0" presId="urn:microsoft.com/office/officeart/2005/8/layout/vList6"/>
    <dgm:cxn modelId="{68E6668C-DC95-4CDF-89C8-02FE316CD449}" type="presParOf" srcId="{CFD6E366-6C4F-4705-B79D-89355F57BD34}" destId="{15DF5B32-970F-4322-96B6-C959CF67D4BC}" srcOrd="2" destOrd="0" presId="urn:microsoft.com/office/officeart/2005/8/layout/vList6"/>
    <dgm:cxn modelId="{04B1284A-2FCF-4F99-BB9D-5B29685AAAD2}" type="presParOf" srcId="{15DF5B32-970F-4322-96B6-C959CF67D4BC}" destId="{24206F72-791B-4D77-BC59-737DF1501766}" srcOrd="0" destOrd="0" presId="urn:microsoft.com/office/officeart/2005/8/layout/vList6"/>
    <dgm:cxn modelId="{832C9FF8-A866-4D0E-9668-E413C6953452}" type="presParOf" srcId="{15DF5B32-970F-4322-96B6-C959CF67D4BC}" destId="{EBEA1A08-F5D2-4346-BA08-1A855DDC925F}" srcOrd="1" destOrd="0" presId="urn:microsoft.com/office/officeart/2005/8/layout/vList6"/>
    <dgm:cxn modelId="{2D12E6D3-0F58-4658-8024-BEC9C4F2E088}" type="presParOf" srcId="{CFD6E366-6C4F-4705-B79D-89355F57BD34}" destId="{1A7DE2AA-2E7C-4F81-83A6-1F48E8801DE9}" srcOrd="3" destOrd="0" presId="urn:microsoft.com/office/officeart/2005/8/layout/vList6"/>
    <dgm:cxn modelId="{C648D3C0-E47D-4CF2-AE7D-F89E843D28CA}" type="presParOf" srcId="{CFD6E366-6C4F-4705-B79D-89355F57BD34}" destId="{ABF09AB7-C037-40D6-942D-90A0FF3F7CE4}" srcOrd="4" destOrd="0" presId="urn:microsoft.com/office/officeart/2005/8/layout/vList6"/>
    <dgm:cxn modelId="{789A8B33-342C-425D-A390-223A99D8D9D3}" type="presParOf" srcId="{ABF09AB7-C037-40D6-942D-90A0FF3F7CE4}" destId="{DE2C16FE-DAE6-4BFE-8C7F-B7F01CB51729}" srcOrd="0" destOrd="0" presId="urn:microsoft.com/office/officeart/2005/8/layout/vList6"/>
    <dgm:cxn modelId="{983443DA-078F-459E-95F3-6086949385A4}" type="presParOf" srcId="{ABF09AB7-C037-40D6-942D-90A0FF3F7CE4}" destId="{32BC9D6F-C98F-4018-A04C-33E5C9344731}" srcOrd="1" destOrd="0" presId="urn:microsoft.com/office/officeart/2005/8/layout/vList6"/>
    <dgm:cxn modelId="{2D51D016-5D35-489D-AE66-638EB9ECDCAE}" type="presParOf" srcId="{CFD6E366-6C4F-4705-B79D-89355F57BD34}" destId="{6AC6454D-FD5E-4EAB-B980-BB43F2690F5D}" srcOrd="5" destOrd="0" presId="urn:microsoft.com/office/officeart/2005/8/layout/vList6"/>
    <dgm:cxn modelId="{873374C3-3BB8-4EE7-9E38-1C91F230BA5B}" type="presParOf" srcId="{CFD6E366-6C4F-4705-B79D-89355F57BD34}" destId="{66FB9057-F3D6-47DF-B175-192170B71BC8}" srcOrd="6" destOrd="0" presId="urn:microsoft.com/office/officeart/2005/8/layout/vList6"/>
    <dgm:cxn modelId="{4F8620E6-EF5D-4005-A57D-7250ED06F5CB}" type="presParOf" srcId="{66FB9057-F3D6-47DF-B175-192170B71BC8}" destId="{322FDEB8-1EC0-4F77-AE7F-B1CC4559C38D}" srcOrd="0" destOrd="0" presId="urn:microsoft.com/office/officeart/2005/8/layout/vList6"/>
    <dgm:cxn modelId="{6D2A7512-95AD-42CB-A752-2894AE056EDA}" type="presParOf" srcId="{66FB9057-F3D6-47DF-B175-192170B71BC8}" destId="{A15428E2-ED4C-40F1-A310-DFA86F838C5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AAB1FD-2E96-45D2-9A42-718757F94D2B}">
      <dsp:nvSpPr>
        <dsp:cNvPr id="0" name=""/>
        <dsp:cNvSpPr/>
      </dsp:nvSpPr>
      <dsp:spPr>
        <a:xfrm>
          <a:off x="2926079" y="1540"/>
          <a:ext cx="4389120" cy="1222027"/>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ctr" anchorCtr="0">
          <a:noAutofit/>
        </a:bodyPr>
        <a:lstStyle/>
        <a:p>
          <a:pPr marL="233363" lvl="1" indent="-233363" algn="l" defTabSz="577850">
            <a:lnSpc>
              <a:spcPct val="90000"/>
            </a:lnSpc>
            <a:spcBef>
              <a:spcPct val="0"/>
            </a:spcBef>
            <a:spcAft>
              <a:spcPct val="15000"/>
            </a:spcAft>
            <a:buChar char="••"/>
          </a:pPr>
          <a:r>
            <a:rPr lang="en-US" sz="1300" b="0" kern="1200" dirty="0" smtClean="0">
              <a:latin typeface="+mj-lt"/>
              <a:cs typeface="Arial" pitchFamily="34" charset="0"/>
            </a:rPr>
            <a:t>Organized</a:t>
          </a:r>
          <a:r>
            <a:rPr lang="en-US" sz="1300" b="0" kern="1200" baseline="0" dirty="0" smtClean="0">
              <a:latin typeface="+mj-lt"/>
              <a:cs typeface="Arial" pitchFamily="34" charset="0"/>
            </a:rPr>
            <a:t> Crime, </a:t>
          </a:r>
          <a:r>
            <a:rPr lang="en-US" sz="1300" b="0" kern="1200" dirty="0" smtClean="0">
              <a:latin typeface="+mj-lt"/>
              <a:cs typeface="Arial" pitchFamily="34" charset="0"/>
            </a:rPr>
            <a:t>Hactivists, Nation State, Industrial Espionage, Insider Threat, Careless Employees all pose Threats to the Financial Services sector</a:t>
          </a:r>
          <a:endParaRPr lang="en-US" sz="1300" kern="1200" dirty="0">
            <a:latin typeface="+mj-lt"/>
          </a:endParaRPr>
        </a:p>
      </dsp:txBody>
      <dsp:txXfrm>
        <a:off x="2926079" y="1540"/>
        <a:ext cx="4389120" cy="1222027"/>
      </dsp:txXfrm>
    </dsp:sp>
    <dsp:sp modelId="{82AC35B8-D638-47E3-AFB8-3B9551586D6A}">
      <dsp:nvSpPr>
        <dsp:cNvPr id="0" name=""/>
        <dsp:cNvSpPr/>
      </dsp:nvSpPr>
      <dsp:spPr>
        <a:xfrm>
          <a:off x="0" y="1540"/>
          <a:ext cx="2926080" cy="122202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The Threat is Intensifying</a:t>
          </a:r>
          <a:endParaRPr lang="en-US" sz="2000" kern="1200" dirty="0">
            <a:latin typeface="+mj-lt"/>
          </a:endParaRPr>
        </a:p>
      </dsp:txBody>
      <dsp:txXfrm>
        <a:off x="0" y="1540"/>
        <a:ext cx="2926080" cy="1222027"/>
      </dsp:txXfrm>
    </dsp:sp>
    <dsp:sp modelId="{EBEA1A08-F5D2-4346-BA08-1A855DDC925F}">
      <dsp:nvSpPr>
        <dsp:cNvPr id="0" name=""/>
        <dsp:cNvSpPr/>
      </dsp:nvSpPr>
      <dsp:spPr>
        <a:xfrm>
          <a:off x="2926079" y="1345770"/>
          <a:ext cx="4389120" cy="1222027"/>
        </a:xfrm>
        <a:prstGeom prst="rightArrow">
          <a:avLst>
            <a:gd name="adj1" fmla="val 75000"/>
            <a:gd name="adj2" fmla="val 50000"/>
          </a:avLst>
        </a:prstGeom>
        <a:solidFill>
          <a:schemeClr val="accent4">
            <a:tint val="40000"/>
            <a:alpha val="90000"/>
            <a:hueOff val="4396488"/>
            <a:satOff val="-194"/>
            <a:lumOff val="-20"/>
            <a:alphaOff val="0"/>
          </a:schemeClr>
        </a:solidFill>
        <a:ln w="9525" cap="flat" cmpd="sng" algn="ctr">
          <a:solidFill>
            <a:schemeClr val="accent4">
              <a:tint val="40000"/>
              <a:alpha val="90000"/>
              <a:hueOff val="4396488"/>
              <a:satOff val="-194"/>
              <a:lumOff val="-2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ctr" anchorCtr="0">
          <a:noAutofit/>
        </a:bodyPr>
        <a:lstStyle/>
        <a:p>
          <a:pPr marL="231775" lvl="1" indent="-231775" algn="l" defTabSz="577850">
            <a:lnSpc>
              <a:spcPct val="90000"/>
            </a:lnSpc>
            <a:spcBef>
              <a:spcPct val="0"/>
            </a:spcBef>
            <a:spcAft>
              <a:spcPct val="15000"/>
            </a:spcAft>
            <a:buChar char="••"/>
          </a:pPr>
          <a:r>
            <a:rPr lang="en-US" sz="1300" kern="1200" dirty="0" smtClean="0">
              <a:latin typeface="+mj-lt"/>
            </a:rPr>
            <a:t>Introduction to new technologies such as Mobile, Cloud Computing, Data Analytics are introducing new security challenges</a:t>
          </a:r>
          <a:endParaRPr lang="en-US" sz="1300" kern="1200" dirty="0">
            <a:latin typeface="+mj-lt"/>
          </a:endParaRPr>
        </a:p>
      </dsp:txBody>
      <dsp:txXfrm>
        <a:off x="2926079" y="1345770"/>
        <a:ext cx="4389120" cy="1222027"/>
      </dsp:txXfrm>
    </dsp:sp>
    <dsp:sp modelId="{24206F72-791B-4D77-BC59-737DF1501766}">
      <dsp:nvSpPr>
        <dsp:cNvPr id="0" name=""/>
        <dsp:cNvSpPr/>
      </dsp:nvSpPr>
      <dsp:spPr>
        <a:xfrm>
          <a:off x="0" y="1345770"/>
          <a:ext cx="2926080" cy="1222027"/>
        </a:xfrm>
        <a:prstGeom prst="roundRect">
          <a:avLst/>
        </a:prstGeom>
        <a:gradFill rotWithShape="0">
          <a:gsLst>
            <a:gs pos="0">
              <a:schemeClr val="accent4">
                <a:hueOff val="4090060"/>
                <a:satOff val="0"/>
                <a:lumOff val="-65"/>
                <a:alphaOff val="0"/>
                <a:shade val="51000"/>
                <a:satMod val="130000"/>
              </a:schemeClr>
            </a:gs>
            <a:gs pos="80000">
              <a:schemeClr val="accent4">
                <a:hueOff val="4090060"/>
                <a:satOff val="0"/>
                <a:lumOff val="-65"/>
                <a:alphaOff val="0"/>
                <a:shade val="93000"/>
                <a:satMod val="130000"/>
              </a:schemeClr>
            </a:gs>
            <a:gs pos="100000">
              <a:schemeClr val="accent4">
                <a:hueOff val="4090060"/>
                <a:satOff val="0"/>
                <a:lumOff val="-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Technology Landscape is Changing Fast</a:t>
          </a:r>
          <a:endParaRPr lang="en-US" sz="2000" kern="1200" dirty="0">
            <a:latin typeface="+mj-lt"/>
          </a:endParaRPr>
        </a:p>
      </dsp:txBody>
      <dsp:txXfrm>
        <a:off x="0" y="1345770"/>
        <a:ext cx="2926080" cy="1222027"/>
      </dsp:txXfrm>
    </dsp:sp>
    <dsp:sp modelId="{32BC9D6F-C98F-4018-A04C-33E5C9344731}">
      <dsp:nvSpPr>
        <dsp:cNvPr id="0" name=""/>
        <dsp:cNvSpPr/>
      </dsp:nvSpPr>
      <dsp:spPr>
        <a:xfrm>
          <a:off x="2926079" y="2690001"/>
          <a:ext cx="4389120" cy="1222027"/>
        </a:xfrm>
        <a:prstGeom prst="rightArrow">
          <a:avLst>
            <a:gd name="adj1" fmla="val 75000"/>
            <a:gd name="adj2" fmla="val 50000"/>
          </a:avLst>
        </a:prstGeom>
        <a:solidFill>
          <a:schemeClr val="accent4">
            <a:tint val="40000"/>
            <a:alpha val="90000"/>
            <a:hueOff val="8792976"/>
            <a:satOff val="-388"/>
            <a:lumOff val="-41"/>
            <a:alphaOff val="0"/>
          </a:schemeClr>
        </a:solidFill>
        <a:ln w="9525" cap="flat" cmpd="sng" algn="ctr">
          <a:solidFill>
            <a:schemeClr val="accent4">
              <a:tint val="40000"/>
              <a:alpha val="90000"/>
              <a:hueOff val="8792976"/>
              <a:satOff val="-388"/>
              <a:lumOff val="-4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ctr" anchorCtr="0">
          <a:noAutofit/>
        </a:bodyPr>
        <a:lstStyle/>
        <a:p>
          <a:pPr marL="233363" lvl="1" indent="-233363" algn="l" defTabSz="577850">
            <a:lnSpc>
              <a:spcPct val="90000"/>
            </a:lnSpc>
            <a:spcBef>
              <a:spcPct val="0"/>
            </a:spcBef>
            <a:spcAft>
              <a:spcPct val="15000"/>
            </a:spcAft>
            <a:buChar char="••"/>
          </a:pPr>
          <a:r>
            <a:rPr lang="en-US" sz="1300" kern="1200" dirty="0" smtClean="0">
              <a:latin typeface="+mj-lt"/>
            </a:rPr>
            <a:t>Many of our customers </a:t>
          </a:r>
          <a:r>
            <a:rPr lang="en-US" sz="1300" i="1" kern="1200" dirty="0" smtClean="0">
              <a:latin typeface="+mj-lt"/>
            </a:rPr>
            <a:t>(e.g., State &amp; County Public Retirement Plans) </a:t>
          </a:r>
          <a:r>
            <a:rPr lang="en-US" sz="1300" kern="1200" dirty="0" smtClean="0">
              <a:latin typeface="+mj-lt"/>
            </a:rPr>
            <a:t>are asking for this functionality to better protect their consumers information</a:t>
          </a:r>
          <a:endParaRPr lang="en-US" sz="1300" kern="1200" dirty="0">
            <a:latin typeface="+mj-lt"/>
          </a:endParaRPr>
        </a:p>
      </dsp:txBody>
      <dsp:txXfrm>
        <a:off x="2926079" y="2690001"/>
        <a:ext cx="4389120" cy="1222027"/>
      </dsp:txXfrm>
    </dsp:sp>
    <dsp:sp modelId="{DE2C16FE-DAE6-4BFE-8C7F-B7F01CB51729}">
      <dsp:nvSpPr>
        <dsp:cNvPr id="0" name=""/>
        <dsp:cNvSpPr/>
      </dsp:nvSpPr>
      <dsp:spPr>
        <a:xfrm>
          <a:off x="0" y="2690001"/>
          <a:ext cx="2926080" cy="1222027"/>
        </a:xfrm>
        <a:prstGeom prst="roundRect">
          <a:avLst/>
        </a:prstGeom>
        <a:gradFill rotWithShape="0">
          <a:gsLst>
            <a:gs pos="0">
              <a:schemeClr val="accent4">
                <a:hueOff val="8180120"/>
                <a:satOff val="0"/>
                <a:lumOff val="-131"/>
                <a:alphaOff val="0"/>
                <a:shade val="51000"/>
                <a:satMod val="130000"/>
              </a:schemeClr>
            </a:gs>
            <a:gs pos="80000">
              <a:schemeClr val="accent4">
                <a:hueOff val="8180120"/>
                <a:satOff val="0"/>
                <a:lumOff val="-131"/>
                <a:alphaOff val="0"/>
                <a:shade val="93000"/>
                <a:satMod val="130000"/>
              </a:schemeClr>
            </a:gs>
            <a:gs pos="100000">
              <a:schemeClr val="accent4">
                <a:hueOff val="8180120"/>
                <a:satOff val="0"/>
                <a:lumOff val="-1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Our Business Partners and Customers Expect Security &amp; Trust</a:t>
          </a:r>
          <a:endParaRPr lang="en-US" sz="2000" kern="1200" dirty="0">
            <a:latin typeface="+mj-lt"/>
          </a:endParaRPr>
        </a:p>
      </dsp:txBody>
      <dsp:txXfrm>
        <a:off x="0" y="2690001"/>
        <a:ext cx="2926080" cy="1222027"/>
      </dsp:txXfrm>
    </dsp:sp>
    <dsp:sp modelId="{A15428E2-ED4C-40F1-A310-DFA86F838C57}">
      <dsp:nvSpPr>
        <dsp:cNvPr id="0" name=""/>
        <dsp:cNvSpPr/>
      </dsp:nvSpPr>
      <dsp:spPr>
        <a:xfrm>
          <a:off x="2926079" y="4034231"/>
          <a:ext cx="4389120" cy="1222027"/>
        </a:xfrm>
        <a:prstGeom prst="rightArrow">
          <a:avLst>
            <a:gd name="adj1" fmla="val 75000"/>
            <a:gd name="adj2" fmla="val 50000"/>
          </a:avLst>
        </a:prstGeom>
        <a:solidFill>
          <a:schemeClr val="accent4">
            <a:tint val="40000"/>
            <a:alpha val="90000"/>
            <a:hueOff val="13189464"/>
            <a:satOff val="-582"/>
            <a:lumOff val="-61"/>
            <a:alphaOff val="0"/>
          </a:schemeClr>
        </a:solidFill>
        <a:ln w="9525" cap="flat" cmpd="sng" algn="ctr">
          <a:solidFill>
            <a:schemeClr val="accent4">
              <a:tint val="40000"/>
              <a:alpha val="90000"/>
              <a:hueOff val="13189464"/>
              <a:satOff val="-582"/>
              <a:lumOff val="-6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ctr" anchorCtr="0">
          <a:noAutofit/>
        </a:bodyPr>
        <a:lstStyle/>
        <a:p>
          <a:pPr marL="233363" lvl="1" indent="-233363" algn="l" defTabSz="577850">
            <a:lnSpc>
              <a:spcPct val="90000"/>
            </a:lnSpc>
            <a:spcBef>
              <a:spcPct val="0"/>
            </a:spcBef>
            <a:spcAft>
              <a:spcPct val="15000"/>
            </a:spcAft>
            <a:buChar char="••"/>
          </a:pPr>
          <a:r>
            <a:rPr lang="en-US" sz="1300" kern="1200" dirty="0" smtClean="0">
              <a:latin typeface="+mj-lt"/>
            </a:rPr>
            <a:t>There are expanding  methods and portals where weaknesses are exposed  including, E</a:t>
          </a:r>
          <a:r>
            <a:rPr lang="en-US" sz="1300" b="0" kern="1200" dirty="0" smtClean="0">
              <a:latin typeface="+mj-lt"/>
              <a:cs typeface="Arial" pitchFamily="34" charset="0"/>
            </a:rPr>
            <a:t>-Mail</a:t>
          </a:r>
          <a:r>
            <a:rPr lang="en-US" sz="1300" b="0" kern="1200" baseline="0" dirty="0" smtClean="0">
              <a:latin typeface="+mj-lt"/>
              <a:cs typeface="Arial" pitchFamily="34" charset="0"/>
            </a:rPr>
            <a:t> / Web, </a:t>
          </a:r>
          <a:r>
            <a:rPr lang="en-US" sz="1300" b="0" kern="1200" dirty="0" smtClean="0">
              <a:latin typeface="+mj-lt"/>
              <a:cs typeface="Arial" pitchFamily="34" charset="0"/>
            </a:rPr>
            <a:t>Web</a:t>
          </a:r>
          <a:r>
            <a:rPr lang="en-US" sz="1300" b="0" kern="1200" baseline="0" dirty="0" smtClean="0">
              <a:latin typeface="+mj-lt"/>
              <a:cs typeface="Arial" pitchFamily="34" charset="0"/>
            </a:rPr>
            <a:t> </a:t>
          </a:r>
          <a:r>
            <a:rPr lang="en-US" sz="1300" b="0" kern="1200" dirty="0" smtClean="0">
              <a:latin typeface="+mj-lt"/>
              <a:cs typeface="Arial" pitchFamily="34" charset="0"/>
            </a:rPr>
            <a:t>User Interface, Identity</a:t>
          </a:r>
          <a:r>
            <a:rPr lang="en-US" sz="1300" b="0" kern="1200" baseline="0" dirty="0" smtClean="0">
              <a:latin typeface="+mj-lt"/>
              <a:cs typeface="Arial" pitchFamily="34" charset="0"/>
            </a:rPr>
            <a:t> Compromise, Physical Access &amp; </a:t>
          </a:r>
          <a:r>
            <a:rPr lang="en-US" sz="1300" b="0" kern="1200" dirty="0" smtClean="0">
              <a:latin typeface="+mj-lt"/>
              <a:cs typeface="Arial" pitchFamily="34" charset="0"/>
            </a:rPr>
            <a:t>Social</a:t>
          </a:r>
          <a:r>
            <a:rPr lang="en-US" sz="1300" b="0" kern="1200" baseline="0" dirty="0" smtClean="0">
              <a:latin typeface="+mj-lt"/>
              <a:cs typeface="Arial" pitchFamily="34" charset="0"/>
            </a:rPr>
            <a:t> Engineering</a:t>
          </a:r>
          <a:endParaRPr lang="en-US" sz="1300" kern="1200" dirty="0">
            <a:latin typeface="+mj-lt"/>
          </a:endParaRPr>
        </a:p>
      </dsp:txBody>
      <dsp:txXfrm>
        <a:off x="2926079" y="4034231"/>
        <a:ext cx="4389120" cy="1222027"/>
      </dsp:txXfrm>
    </dsp:sp>
    <dsp:sp modelId="{322FDEB8-1EC0-4F77-AE7F-B1CC4559C38D}">
      <dsp:nvSpPr>
        <dsp:cNvPr id="0" name=""/>
        <dsp:cNvSpPr/>
      </dsp:nvSpPr>
      <dsp:spPr>
        <a:xfrm>
          <a:off x="0" y="4034231"/>
          <a:ext cx="2926080" cy="1222027"/>
        </a:xfrm>
        <a:prstGeom prst="roundRect">
          <a:avLst/>
        </a:prstGeom>
        <a:gradFill rotWithShape="0">
          <a:gsLst>
            <a:gs pos="0">
              <a:schemeClr val="accent4">
                <a:hueOff val="12270179"/>
                <a:satOff val="0"/>
                <a:lumOff val="-196"/>
                <a:alphaOff val="0"/>
                <a:shade val="51000"/>
                <a:satMod val="130000"/>
              </a:schemeClr>
            </a:gs>
            <a:gs pos="80000">
              <a:schemeClr val="accent4">
                <a:hueOff val="12270179"/>
                <a:satOff val="0"/>
                <a:lumOff val="-196"/>
                <a:alphaOff val="0"/>
                <a:shade val="93000"/>
                <a:satMod val="130000"/>
              </a:schemeClr>
            </a:gs>
            <a:gs pos="100000">
              <a:schemeClr val="accent4">
                <a:hueOff val="12270179"/>
                <a:satOff val="0"/>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Vulnerabilities and Attack Vectors are Expanding</a:t>
          </a:r>
          <a:endParaRPr lang="en-US" sz="2000" kern="1200" dirty="0">
            <a:latin typeface="+mj-lt"/>
          </a:endParaRPr>
        </a:p>
      </dsp:txBody>
      <dsp:txXfrm>
        <a:off x="0" y="4034231"/>
        <a:ext cx="2926080" cy="122202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DDBB69-DD08-410A-A3C7-C48A2D6F0C97}" type="datetimeFigureOut">
              <a:rPr lang="en-US" smtClean="0"/>
              <a:pPr/>
              <a:t>5/12/2015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9DF602-E1D7-42F0-BDCF-DB902DB12370}" type="slidenum">
              <a:rPr lang="en-US" smtClean="0"/>
              <a:pPr/>
              <a:t>‹#›</a:t>
            </a:fld>
            <a:endParaRPr lang="en-US" dirty="0"/>
          </a:p>
        </p:txBody>
      </p:sp>
    </p:spTree>
    <p:extLst>
      <p:ext uri="{BB962C8B-B14F-4D97-AF65-F5344CB8AC3E}">
        <p14:creationId xmlns:p14="http://schemas.microsoft.com/office/powerpoint/2010/main" xmlns="" val="3980408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88BCC3-8FCD-4884-9855-BAA2F520D44F}" type="datetimeFigureOut">
              <a:rPr lang="en-US" smtClean="0"/>
              <a:pPr/>
              <a:t>5/12/2015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B82DAB-9773-4E61-BD8A-F4768BBF71E4}" type="slidenum">
              <a:rPr lang="en-US" smtClean="0"/>
              <a:pPr/>
              <a:t>‹#›</a:t>
            </a:fld>
            <a:endParaRPr lang="en-US" dirty="0"/>
          </a:p>
        </p:txBody>
      </p:sp>
    </p:spTree>
    <p:extLst>
      <p:ext uri="{BB962C8B-B14F-4D97-AF65-F5344CB8AC3E}">
        <p14:creationId xmlns:p14="http://schemas.microsoft.com/office/powerpoint/2010/main" xmlns="" val="32008915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B82DAB-9773-4E61-BD8A-F4768BBF71E4}"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B82DAB-9773-4E61-BD8A-F4768BBF71E4}"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B82DAB-9773-4E61-BD8A-F4768BBF71E4}"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B82DAB-9773-4E61-BD8A-F4768BBF71E4}"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BBA8AA-C7F3-4A1E-B2BF-9A8B9DCB45BF}"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BBA8AA-C7F3-4A1E-B2BF-9A8B9DCB45BF}"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BBA8AA-C7F3-4A1E-B2BF-9A8B9DCB45BF}"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dirty="0" smtClean="0"/>
          </a:p>
        </p:txBody>
      </p:sp>
      <p:sp>
        <p:nvSpPr>
          <p:cNvPr id="4" name="Slide Number Placeholder 3"/>
          <p:cNvSpPr>
            <a:spLocks noGrp="1"/>
          </p:cNvSpPr>
          <p:nvPr>
            <p:ph type="sldNum" sz="quarter" idx="10"/>
          </p:nvPr>
        </p:nvSpPr>
        <p:spPr/>
        <p:txBody>
          <a:bodyPr/>
          <a:lstStyle/>
          <a:p>
            <a:fld id="{B3A019F3-8596-4028-9847-CBD3A185B07A}"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mj-lt"/>
              <a:buNone/>
              <a:tabLst/>
              <a:defRPr/>
            </a:pP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B3A019F3-8596-4028-9847-CBD3A185B07A}"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B82DAB-9773-4E61-BD8A-F4768BBF71E4}"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228600" y="228600"/>
            <a:ext cx="8686800" cy="5121873"/>
          </a:xfrm>
          <a:prstGeom prst="rect">
            <a:avLst/>
          </a:prstGeom>
          <a:solidFill>
            <a:srgbClr val="E0E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7" name="Title 4"/>
          <p:cNvSpPr>
            <a:spLocks noGrp="1"/>
          </p:cNvSpPr>
          <p:nvPr userDrawn="1">
            <p:ph type="ctrTitle"/>
          </p:nvPr>
        </p:nvSpPr>
        <p:spPr>
          <a:xfrm>
            <a:off x="685800" y="2209800"/>
            <a:ext cx="8077200" cy="1219200"/>
          </a:xfrm>
        </p:spPr>
        <p:txBody>
          <a:bodyPr tIns="0" rIns="0" anchor="t" anchorCtr="0">
            <a:noAutofit/>
          </a:bodyPr>
          <a:lstStyle>
            <a:lvl1pPr>
              <a:defRPr sz="3600" b="0">
                <a:solidFill>
                  <a:schemeClr val="tx1"/>
                </a:solidFill>
              </a:defRPr>
            </a:lvl1pPr>
          </a:lstStyle>
          <a:p>
            <a:r>
              <a:rPr lang="en-US" dirty="0" smtClean="0"/>
              <a:t>Presentation Title Can </a:t>
            </a:r>
            <a:br>
              <a:rPr lang="en-US" dirty="0" smtClean="0"/>
            </a:br>
            <a:r>
              <a:rPr lang="en-US" dirty="0" smtClean="0"/>
              <a:t>Wrap Lines</a:t>
            </a:r>
            <a:endParaRPr lang="en-US" dirty="0"/>
          </a:p>
        </p:txBody>
      </p:sp>
      <p:sp>
        <p:nvSpPr>
          <p:cNvPr id="8" name="Subtitle 5"/>
          <p:cNvSpPr>
            <a:spLocks noGrp="1"/>
          </p:cNvSpPr>
          <p:nvPr userDrawn="1">
            <p:ph type="subTitle" idx="1"/>
          </p:nvPr>
        </p:nvSpPr>
        <p:spPr>
          <a:xfrm>
            <a:off x="685800" y="3505200"/>
            <a:ext cx="6781800" cy="381000"/>
          </a:xfrm>
        </p:spPr>
        <p:txBody>
          <a:bodyPr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a:solidFill>
                  <a:srgbClr val="1A3D73"/>
                </a:solidFill>
              </a:defRPr>
            </a:lvl1pPr>
          </a:lstStyle>
          <a:p>
            <a:r>
              <a:rPr lang="en-US" dirty="0" smtClean="0"/>
              <a:t>Add Subhead Here</a:t>
            </a:r>
          </a:p>
        </p:txBody>
      </p:sp>
      <p:sp>
        <p:nvSpPr>
          <p:cNvPr id="9" name="Rectangle 8"/>
          <p:cNvSpPr/>
          <p:nvPr userDrawn="1"/>
        </p:nvSpPr>
        <p:spPr>
          <a:xfrm>
            <a:off x="685800" y="0"/>
            <a:ext cx="3048000" cy="457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dirty="0" smtClean="0"/>
          </a:p>
        </p:txBody>
      </p:sp>
      <p:pic>
        <p:nvPicPr>
          <p:cNvPr id="2" name="Picture 1" descr="NandEagle Vert NW 3C.nw_print.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96200" y="5404104"/>
            <a:ext cx="1225296" cy="12252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382000" cy="561974"/>
          </a:xfrm>
        </p:spPr>
        <p:txBody>
          <a:bodyPr bIns="0" anchor="b" anchorCtr="0">
            <a:normAutofit/>
          </a:bodyPr>
          <a:lstStyle>
            <a:lvl1pPr algn="ctr">
              <a:lnSpc>
                <a:spcPts val="2680"/>
              </a:lnSpc>
              <a:defRPr sz="2400" b="0" baseline="0">
                <a:solidFill>
                  <a:schemeClr val="tx1"/>
                </a:solidFill>
                <a:latin typeface="Arial" pitchFamily="34" charset="0"/>
                <a:cs typeface="Arial" pitchFamily="34" charset="0"/>
              </a:defRPr>
            </a:lvl1pPr>
          </a:lstStyle>
          <a:p>
            <a:r>
              <a:rPr lang="en-US" dirty="0" smtClean="0"/>
              <a:t>Headline (24 pt, Arial) headline </a:t>
            </a:r>
            <a:br>
              <a:rPr lang="en-US" dirty="0" smtClean="0"/>
            </a:br>
            <a:r>
              <a:rPr lang="en-US" dirty="0" smtClean="0"/>
              <a:t>can wrap if necessary</a:t>
            </a:r>
            <a:endParaRPr lang="en-US" dirty="0"/>
          </a:p>
        </p:txBody>
      </p:sp>
      <p:sp>
        <p:nvSpPr>
          <p:cNvPr id="3" name="Content Placeholder 2"/>
          <p:cNvSpPr>
            <a:spLocks noGrp="1"/>
          </p:cNvSpPr>
          <p:nvPr>
            <p:ph idx="1"/>
          </p:nvPr>
        </p:nvSpPr>
        <p:spPr>
          <a:xfrm>
            <a:off x="457200" y="1295400"/>
            <a:ext cx="8382000" cy="4343400"/>
          </a:xfrm>
        </p:spPr>
        <p:txBody>
          <a:bodyPr>
            <a:normAutofit/>
          </a:bodyPr>
          <a:lstStyle>
            <a:lvl1pPr>
              <a:defRPr sz="1600" baseline="0">
                <a:solidFill>
                  <a:srgbClr val="747678"/>
                </a:solidFill>
                <a:latin typeface="Arial" pitchFamily="34" charset="0"/>
                <a:cs typeface="Arial" pitchFamily="34" charset="0"/>
              </a:defRPr>
            </a:lvl1pPr>
            <a:lvl2pPr>
              <a:defRPr sz="1600" baseline="0">
                <a:solidFill>
                  <a:srgbClr val="747678"/>
                </a:solidFill>
                <a:latin typeface="Arial" pitchFamily="34" charset="0"/>
                <a:cs typeface="Arial" pitchFamily="34" charset="0"/>
              </a:defRPr>
            </a:lvl2pPr>
            <a:lvl3pPr>
              <a:defRPr sz="1600" baseline="0">
                <a:solidFill>
                  <a:srgbClr val="747678"/>
                </a:solidFill>
                <a:latin typeface="Arial" pitchFamily="34" charset="0"/>
                <a:cs typeface="Arial" pitchFamily="34" charset="0"/>
              </a:defRPr>
            </a:lvl3pPr>
            <a:lvl4pPr>
              <a:defRPr sz="1600" baseline="0">
                <a:solidFill>
                  <a:srgbClr val="747678"/>
                </a:solidFill>
                <a:latin typeface="Arial" pitchFamily="34" charset="0"/>
                <a:cs typeface="Arial" pitchFamily="34" charset="0"/>
              </a:defRPr>
            </a:lvl4pPr>
            <a:lvl5pPr>
              <a:defRPr sz="1600" baseline="0">
                <a:solidFill>
                  <a:srgbClr val="747678"/>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2"/>
          </p:nvPr>
        </p:nvSpPr>
        <p:spPr>
          <a:xfrm>
            <a:off x="8534400" y="6516706"/>
            <a:ext cx="381000" cy="273257"/>
          </a:xfrm>
          <a:prstGeom prst="rect">
            <a:avLst/>
          </a:prstGeom>
        </p:spPr>
        <p:txBody>
          <a:bodyPr anchor="t" anchorCtr="0"/>
          <a:lstStyle>
            <a:lvl1pPr>
              <a:defRPr sz="1100" b="0">
                <a:solidFill>
                  <a:schemeClr val="tx1"/>
                </a:solidFill>
                <a:latin typeface="Arial" pitchFamily="34" charset="0"/>
                <a:cs typeface="Arial" pitchFamily="34" charset="0"/>
              </a:defRPr>
            </a:lvl1pPr>
          </a:lstStyle>
          <a:p>
            <a:fld id="{CACD57DD-E820-4B11-80C4-823179BCC2F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9" name="Title 1"/>
          <p:cNvSpPr txBox="1">
            <a:spLocks/>
          </p:cNvSpPr>
          <p:nvPr userDrawn="1"/>
        </p:nvSpPr>
        <p:spPr>
          <a:xfrm>
            <a:off x="457200" y="1981200"/>
            <a:ext cx="8229600" cy="499014"/>
          </a:xfrm>
          <a:prstGeom prst="rect">
            <a:avLst/>
          </a:prstGeom>
        </p:spPr>
        <p:txBody>
          <a:bodyPr vert="horz" lIns="0" tIns="45720" rIns="91440" bIns="0" rtlCol="0" anchor="b" anchorCtr="0">
            <a:normAutofit/>
          </a:bodyPr>
          <a:lstStyle>
            <a:lvl1pPr algn="l">
              <a:defRPr sz="2400" b="0" baseline="0">
                <a:solidFill>
                  <a:srgbClr val="002B45"/>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rgbClr val="6A1A41"/>
                </a:solidFill>
                <a:effectLst/>
                <a:uLnTx/>
                <a:uFillTx/>
                <a:latin typeface="Arial" pitchFamily="34" charset="0"/>
                <a:ea typeface="+mj-ea"/>
                <a:cs typeface="Arial" pitchFamily="34" charset="0"/>
              </a:rPr>
              <a:t>Contents</a:t>
            </a:r>
            <a:endParaRPr kumimoji="0" lang="en-US" sz="2400" i="0" u="none" strike="noStrike" kern="1200" cap="none" spc="0" normalizeH="0" baseline="0" noProof="0" dirty="0">
              <a:ln>
                <a:noFill/>
              </a:ln>
              <a:solidFill>
                <a:srgbClr val="6A1A41"/>
              </a:solidFill>
              <a:effectLst/>
              <a:uLnTx/>
              <a:uFillTx/>
              <a:latin typeface="Arial" pitchFamily="34" charset="0"/>
              <a:ea typeface="+mj-ea"/>
              <a:cs typeface="Arial" pitchFamily="34" charset="0"/>
            </a:endParaRPr>
          </a:p>
        </p:txBody>
      </p:sp>
      <p:sp>
        <p:nvSpPr>
          <p:cNvPr id="10" name="Text Placeholder 2"/>
          <p:cNvSpPr>
            <a:spLocks noGrp="1"/>
          </p:cNvSpPr>
          <p:nvPr userDrawn="1">
            <p:ph idx="4294967295"/>
          </p:nvPr>
        </p:nvSpPr>
        <p:spPr>
          <a:xfrm>
            <a:off x="457200" y="2667000"/>
            <a:ext cx="8229600" cy="2667000"/>
          </a:xfrm>
          <a:prstGeom prst="rect">
            <a:avLst/>
          </a:prstGeom>
        </p:spPr>
        <p:txBody>
          <a:bodyPr vert="horz" lIns="0" tIns="45720" rIns="91440" bIns="45720" rtlCol="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rgbClr val="1C57A5"/>
                </a:solidFill>
                <a:effectLst/>
                <a:uLnTx/>
                <a:uFillTx/>
                <a:latin typeface="Arial" pitchFamily="34" charset="0"/>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rgbClr val="0071BF"/>
                </a:solidFill>
                <a:effectLst/>
                <a:uLnTx/>
                <a:uFillTx/>
                <a:latin typeface="Arial" pitchFamily="34" charset="0"/>
                <a:ea typeface="+mn-ea"/>
                <a:cs typeface="Arial" pitchFamily="34" charset="0"/>
              </a:rPr>
              <a:t>Section I </a:t>
            </a:r>
            <a:r>
              <a:rPr lang="en-US" sz="1600" b="1" dirty="0" smtClean="0">
                <a:solidFill>
                  <a:srgbClr val="0071BF"/>
                </a:solidFill>
                <a:ea typeface="+mn-ea"/>
              </a:rPr>
              <a:t>header here</a:t>
            </a:r>
            <a:r>
              <a:rPr kumimoji="0" lang="en-US" sz="1600" b="1" i="0" u="none" strike="noStrike" kern="1200" cap="none" spc="0" normalizeH="0" baseline="0" noProof="0" dirty="0" smtClean="0">
                <a:ln>
                  <a:noFill/>
                </a:ln>
                <a:solidFill>
                  <a:srgbClr val="5BC6E8"/>
                </a:solidFill>
                <a:effectLst/>
                <a:uLnTx/>
                <a:uFillTx/>
                <a:latin typeface="Arial" pitchFamily="34" charset="0"/>
                <a:ea typeface="+mn-ea"/>
                <a:cs typeface="Arial" pitchFamily="34" charset="0"/>
              </a:rPr>
              <a:t/>
            </a:r>
            <a:br>
              <a:rPr kumimoji="0" lang="en-US" sz="1600" b="1" i="0" u="none" strike="noStrike" kern="1200" cap="none" spc="0" normalizeH="0" baseline="0" noProof="0" dirty="0" smtClean="0">
                <a:ln>
                  <a:noFill/>
                </a:ln>
                <a:solidFill>
                  <a:srgbClr val="5BC6E8"/>
                </a:solidFill>
                <a:effectLst/>
                <a:uLnTx/>
                <a:uFillTx/>
                <a:latin typeface="Arial" pitchFamily="34" charset="0"/>
                <a:ea typeface="+mn-ea"/>
                <a:cs typeface="Arial" pitchFamily="34" charset="0"/>
              </a:rPr>
            </a:br>
            <a:r>
              <a:rPr kumimoji="0" lang="en-US" sz="1200" b="0" i="0" u="none" strike="noStrike" kern="1200" cap="none" spc="0" normalizeH="0" baseline="0" noProof="0" dirty="0" smtClean="0">
                <a:ln>
                  <a:noFill/>
                </a:ln>
                <a:solidFill>
                  <a:srgbClr val="747678"/>
                </a:solidFill>
                <a:effectLst/>
                <a:uLnTx/>
                <a:uFillTx/>
                <a:latin typeface="Arial" pitchFamily="34" charset="0"/>
                <a:ea typeface="+mn-ea"/>
                <a:cs typeface="Arial" pitchFamily="34" charset="0"/>
              </a:rPr>
              <a:t>Descriptive text here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smtClean="0">
              <a:ln>
                <a:noFill/>
              </a:ln>
              <a:solidFill>
                <a:srgbClr val="747678"/>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rgbClr val="0071BF"/>
                </a:solidFill>
                <a:effectLst/>
                <a:uLnTx/>
                <a:uFillTx/>
                <a:latin typeface="Arial" pitchFamily="34" charset="0"/>
                <a:ea typeface="+mn-ea"/>
                <a:cs typeface="Arial" pitchFamily="34" charset="0"/>
              </a:rPr>
              <a:t>Section II </a:t>
            </a:r>
            <a:r>
              <a:rPr lang="en-US" sz="1600" b="1" noProof="0" dirty="0" smtClean="0">
                <a:solidFill>
                  <a:srgbClr val="0071BF"/>
                </a:solidFill>
                <a:ea typeface="+mn-ea"/>
              </a:rPr>
              <a:t>header here</a:t>
            </a:r>
            <a:r>
              <a:rPr kumimoji="0" lang="en-US" sz="1200" b="1" i="0" u="none" strike="noStrike" kern="1200" cap="none" spc="0" normalizeH="0" baseline="0" noProof="0" dirty="0" smtClean="0">
                <a:ln>
                  <a:noFill/>
                </a:ln>
                <a:solidFill>
                  <a:srgbClr val="5BC6E8"/>
                </a:solidFill>
                <a:effectLst/>
                <a:uLnTx/>
                <a:uFillTx/>
                <a:latin typeface="Arial" pitchFamily="34" charset="0"/>
                <a:ea typeface="+mn-ea"/>
                <a:cs typeface="Arial" pitchFamily="34" charset="0"/>
              </a:rPr>
              <a:t/>
            </a:r>
            <a:br>
              <a:rPr kumimoji="0" lang="en-US" sz="1200" b="1" i="0" u="none" strike="noStrike" kern="1200" cap="none" spc="0" normalizeH="0" baseline="0" noProof="0" dirty="0" smtClean="0">
                <a:ln>
                  <a:noFill/>
                </a:ln>
                <a:solidFill>
                  <a:srgbClr val="5BC6E8"/>
                </a:solidFill>
                <a:effectLst/>
                <a:uLnTx/>
                <a:uFillTx/>
                <a:latin typeface="Arial" pitchFamily="34" charset="0"/>
                <a:ea typeface="+mn-ea"/>
                <a:cs typeface="Arial" pitchFamily="34" charset="0"/>
              </a:rPr>
            </a:br>
            <a:r>
              <a:rPr kumimoji="0" lang="en-US" sz="1200" b="0" i="0" u="none" strike="noStrike" kern="1200" cap="none" spc="0" normalizeH="0" baseline="0" noProof="0" dirty="0" smtClean="0">
                <a:ln>
                  <a:noFill/>
                </a:ln>
                <a:solidFill>
                  <a:srgbClr val="747678"/>
                </a:solidFill>
                <a:effectLst/>
                <a:uLnTx/>
                <a:uFillTx/>
                <a:latin typeface="Arial" pitchFamily="34" charset="0"/>
                <a:ea typeface="+mn-ea"/>
                <a:cs typeface="Arial" pitchFamily="34" charset="0"/>
              </a:rPr>
              <a:t>Descriptive text here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smtClean="0">
              <a:ln>
                <a:noFill/>
              </a:ln>
              <a:solidFill>
                <a:srgbClr val="002B45"/>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rgbClr val="0071BF"/>
                </a:solidFill>
                <a:effectLst/>
                <a:uLnTx/>
                <a:uFillTx/>
                <a:latin typeface="Arial" pitchFamily="34" charset="0"/>
                <a:ea typeface="+mn-ea"/>
                <a:cs typeface="Arial" pitchFamily="34" charset="0"/>
              </a:rPr>
              <a:t>Section III header here</a:t>
            </a:r>
            <a:r>
              <a:rPr kumimoji="0" lang="en-US" sz="1050" b="0" i="0" u="none" strike="noStrike" kern="1200" cap="none" spc="0" normalizeH="0" baseline="0" noProof="0" dirty="0" smtClean="0">
                <a:ln>
                  <a:noFill/>
                </a:ln>
                <a:solidFill>
                  <a:srgbClr val="747678"/>
                </a:solidFill>
                <a:effectLst/>
                <a:uLnTx/>
                <a:uFillTx/>
                <a:latin typeface="Arial" pitchFamily="34" charset="0"/>
                <a:ea typeface="+mn-ea"/>
                <a:cs typeface="Arial" pitchFamily="34" charset="0"/>
              </a:rPr>
              <a:t/>
            </a:r>
            <a:br>
              <a:rPr kumimoji="0" lang="en-US" sz="1050" b="0" i="0" u="none" strike="noStrike" kern="1200" cap="none" spc="0" normalizeH="0" baseline="0" noProof="0" dirty="0" smtClean="0">
                <a:ln>
                  <a:noFill/>
                </a:ln>
                <a:solidFill>
                  <a:srgbClr val="747678"/>
                </a:solidFill>
                <a:effectLst/>
                <a:uLnTx/>
                <a:uFillTx/>
                <a:latin typeface="Arial" pitchFamily="34" charset="0"/>
                <a:ea typeface="+mn-ea"/>
                <a:cs typeface="Arial" pitchFamily="34" charset="0"/>
              </a:rPr>
            </a:br>
            <a:r>
              <a:rPr kumimoji="0" lang="en-US" sz="1200" b="0" i="0" u="none" strike="noStrike" kern="1200" cap="none" spc="0" normalizeH="0" baseline="0" noProof="0" dirty="0" smtClean="0">
                <a:ln>
                  <a:noFill/>
                </a:ln>
                <a:solidFill>
                  <a:srgbClr val="747678"/>
                </a:solidFill>
                <a:effectLst/>
                <a:uLnTx/>
                <a:uFillTx/>
                <a:latin typeface="Arial" pitchFamily="34" charset="0"/>
                <a:ea typeface="+mn-ea"/>
                <a:cs typeface="Arial" pitchFamily="34" charset="0"/>
              </a:rPr>
              <a:t>Descriptive text here</a:t>
            </a:r>
          </a:p>
        </p:txBody>
      </p:sp>
      <p:sp>
        <p:nvSpPr>
          <p:cNvPr id="11" name="Slide Number Placeholder 5"/>
          <p:cNvSpPr>
            <a:spLocks noGrp="1"/>
          </p:cNvSpPr>
          <p:nvPr>
            <p:ph type="sldNum" sz="quarter" idx="12"/>
          </p:nvPr>
        </p:nvSpPr>
        <p:spPr>
          <a:xfrm>
            <a:off x="8077200" y="6549363"/>
            <a:ext cx="609600" cy="182880"/>
          </a:xfrm>
          <a:prstGeom prst="rect">
            <a:avLst/>
          </a:prstGeom>
        </p:spPr>
        <p:txBody>
          <a:bodyPr anchor="t" anchorCtr="0"/>
          <a:lstStyle>
            <a:lvl1pPr>
              <a:defRPr sz="1100" b="0">
                <a:solidFill>
                  <a:schemeClr val="tx1"/>
                </a:solidFill>
                <a:latin typeface="Arial" pitchFamily="34" charset="0"/>
                <a:cs typeface="Arial" pitchFamily="34" charset="0"/>
              </a:defRPr>
            </a:lvl1pPr>
          </a:lstStyle>
          <a:p>
            <a:fld id="{CACD57DD-E820-4B11-80C4-823179BCC2F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3 column)">
    <p:spTree>
      <p:nvGrpSpPr>
        <p:cNvPr id="1" name=""/>
        <p:cNvGrpSpPr/>
        <p:nvPr/>
      </p:nvGrpSpPr>
      <p:grpSpPr>
        <a:xfrm>
          <a:off x="0" y="0"/>
          <a:ext cx="0" cy="0"/>
          <a:chOff x="0" y="0"/>
          <a:chExt cx="0" cy="0"/>
        </a:xfrm>
      </p:grpSpPr>
      <p:sp>
        <p:nvSpPr>
          <p:cNvPr id="31" name="TextBox 30"/>
          <p:cNvSpPr txBox="1"/>
          <p:nvPr userDrawn="1"/>
        </p:nvSpPr>
        <p:spPr>
          <a:xfrm>
            <a:off x="2057400" y="6451684"/>
            <a:ext cx="3048000" cy="230832"/>
          </a:xfrm>
          <a:prstGeom prst="rect">
            <a:avLst/>
          </a:prstGeom>
          <a:noFill/>
        </p:spPr>
        <p:txBody>
          <a:bodyPr wrap="square" rtlCol="0">
            <a:spAutoFit/>
          </a:bodyPr>
          <a:lstStyle/>
          <a:p>
            <a:endParaRPr lang="en-US" sz="900" baseline="0" dirty="0">
              <a:solidFill>
                <a:srgbClr val="58595B"/>
              </a:solidFill>
              <a:latin typeface="Times New Roman" pitchFamily="18" charset="0"/>
              <a:cs typeface="Times New Roman" pitchFamily="18" charset="0"/>
            </a:endParaRPr>
          </a:p>
        </p:txBody>
      </p:sp>
      <p:cxnSp>
        <p:nvCxnSpPr>
          <p:cNvPr id="46" name="Straight Connector 45"/>
          <p:cNvCxnSpPr/>
          <p:nvPr userDrawn="1"/>
        </p:nvCxnSpPr>
        <p:spPr>
          <a:xfrm>
            <a:off x="457200" y="6477000"/>
            <a:ext cx="8229600" cy="1588"/>
          </a:xfrm>
          <a:prstGeom prst="line">
            <a:avLst/>
          </a:prstGeom>
          <a:ln w="6350">
            <a:solidFill>
              <a:srgbClr val="C9CAC8"/>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a:off x="228600" y="228600"/>
            <a:ext cx="8686800" cy="6400800"/>
          </a:xfrm>
          <a:prstGeom prst="rect">
            <a:avLst/>
          </a:prstGeom>
          <a:solidFill>
            <a:srgbClr val="E0E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48" name="Title 4"/>
          <p:cNvSpPr>
            <a:spLocks noGrp="1"/>
          </p:cNvSpPr>
          <p:nvPr>
            <p:ph type="ctrTitle" hasCustomPrompt="1"/>
          </p:nvPr>
        </p:nvSpPr>
        <p:spPr>
          <a:xfrm>
            <a:off x="685800" y="2590800"/>
            <a:ext cx="7772400" cy="1219200"/>
          </a:xfrm>
        </p:spPr>
        <p:txBody>
          <a:bodyPr tIns="0" rIns="0" bIns="0" anchor="t" anchorCtr="0">
            <a:noAutofit/>
          </a:bodyPr>
          <a:lstStyle>
            <a:lvl1pPr>
              <a:defRPr sz="3600" b="0">
                <a:solidFill>
                  <a:srgbClr val="6A1A41"/>
                </a:solidFill>
              </a:defRPr>
            </a:lvl1pPr>
          </a:lstStyle>
          <a:p>
            <a:r>
              <a:rPr lang="en-US" dirty="0" smtClean="0"/>
              <a:t>Section Title Can </a:t>
            </a:r>
            <a:br>
              <a:rPr lang="en-US" dirty="0" smtClean="0"/>
            </a:br>
            <a:r>
              <a:rPr lang="en-US" dirty="0" smtClean="0"/>
              <a:t>Wrap Lines</a:t>
            </a:r>
            <a:endParaRPr lang="en-US" dirty="0"/>
          </a:p>
        </p:txBody>
      </p:sp>
      <p:sp>
        <p:nvSpPr>
          <p:cNvPr id="49" name="Subtitle 5"/>
          <p:cNvSpPr>
            <a:spLocks noGrp="1"/>
          </p:cNvSpPr>
          <p:nvPr>
            <p:ph type="subTitle" idx="1" hasCustomPrompt="1"/>
          </p:nvPr>
        </p:nvSpPr>
        <p:spPr>
          <a:xfrm>
            <a:off x="685800" y="3886200"/>
            <a:ext cx="7772400" cy="609600"/>
          </a:xfrm>
        </p:spPr>
        <p:txBody>
          <a:bodyPr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a:solidFill>
                  <a:srgbClr val="1C57A5"/>
                </a:solidFill>
              </a:defRPr>
            </a:lvl1pPr>
          </a:lstStyle>
          <a:p>
            <a:r>
              <a:rPr lang="en-US" dirty="0" smtClean="0"/>
              <a:t>Add Subhead Here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Up: 1 Top, 2 Bottom">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8229600" cy="1143000"/>
          </a:xfrm>
          <a:prstGeom prst="rect">
            <a:avLst/>
          </a:prstGeom>
        </p:spPr>
        <p:txBody>
          <a:bodyPr/>
          <a:lstStyle>
            <a:lvl1pPr algn="ctr">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black">
          <a:xfrm>
            <a:off x="76200" y="762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smtClean="0"/>
              <a:t>Slide Title</a:t>
            </a:r>
          </a:p>
        </p:txBody>
      </p:sp>
      <p:sp>
        <p:nvSpPr>
          <p:cNvPr id="7" name="Date Placeholder 3"/>
          <p:cNvSpPr txBox="1">
            <a:spLocks/>
          </p:cNvSpPr>
          <p:nvPr userDrawn="1"/>
        </p:nvSpPr>
        <p:spPr bwMode="black">
          <a:xfrm>
            <a:off x="3886200" y="5306814"/>
            <a:ext cx="2667000" cy="365125"/>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pitchFamily="34" charset="0"/>
                <a:ea typeface="ＭＳ Ｐゴシック" pitchFamily="-107" charset="-128"/>
                <a:cs typeface="Arial" pitchFamily="34" charset="0"/>
              </a:rPr>
              <a:t>Data from September 2009</a:t>
            </a:r>
            <a:endParaRPr kumimoji="0" lang="en-US" sz="1400" b="1" i="0" u="none" strike="noStrike" kern="1200" cap="none" spc="0" normalizeH="0" baseline="0" noProof="0" dirty="0">
              <a:ln>
                <a:noFill/>
              </a:ln>
              <a:solidFill>
                <a:schemeClr val="bg1"/>
              </a:solidFill>
              <a:effectLst/>
              <a:uLnTx/>
              <a:uFillTx/>
              <a:latin typeface="Arial" pitchFamily="34" charset="0"/>
              <a:ea typeface="ＭＳ Ｐゴシック" pitchFamily="-107" charset="-128"/>
              <a:cs typeface="Arial" pitchFamily="34" charset="0"/>
            </a:endParaRPr>
          </a:p>
        </p:txBody>
      </p:sp>
      <p:sp>
        <p:nvSpPr>
          <p:cNvPr id="10" name="Slide Number Placeholder 5"/>
          <p:cNvSpPr txBox="1">
            <a:spLocks/>
          </p:cNvSpPr>
          <p:nvPr userDrawn="1"/>
        </p:nvSpPr>
        <p:spPr bwMode="black">
          <a:xfrm>
            <a:off x="8439150" y="635635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B0F0"/>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F891D3E-7DE4-466D-B922-F8ADDFDF9E8E}" type="slidenum">
              <a:rPr kumimoji="0" lang="en-US" sz="1400" b="0" i="0" u="none" strike="noStrike" kern="1200" cap="none" spc="0" normalizeH="0" baseline="0" noProof="0" smtClean="0">
                <a:ln>
                  <a:noFill/>
                </a:ln>
                <a:solidFill>
                  <a:schemeClr val="bg1"/>
                </a:solidFill>
                <a:effectLst/>
                <a:uLnTx/>
                <a:uFillTx/>
                <a:latin typeface="Arial" pitchFamily="34" charset="0"/>
                <a:ea typeface="ＭＳ Ｐゴシック"/>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Arial" pitchFamily="34" charset="0"/>
              <a:ea typeface="ＭＳ Ｐゴシック"/>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6928"/>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525963"/>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6553200" y="6464808"/>
            <a:ext cx="2133600" cy="182880"/>
          </a:xfrm>
          <a:prstGeom prst="rect">
            <a:avLst/>
          </a:prstGeom>
        </p:spPr>
        <p:txBody>
          <a:bodyPr rIns="0" anchor="t" anchorCtr="0"/>
          <a:lstStyle>
            <a:lvl1pPr algn="r">
              <a:defRPr sz="800" b="0">
                <a:solidFill>
                  <a:srgbClr val="747678"/>
                </a:solidFill>
                <a:latin typeface="Arial" pitchFamily="34" charset="0"/>
                <a:cs typeface="Arial"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0" r:id="rId2"/>
    <p:sldLayoutId id="2147483651" r:id="rId3"/>
    <p:sldLayoutId id="2147483654" r:id="rId4"/>
    <p:sldLayoutId id="2147483655" r:id="rId5"/>
    <p:sldLayoutId id="2147483656" r:id="rId6"/>
  </p:sldLayoutIdLst>
  <p:hf hdr="0" ftr="0" dt="0"/>
  <p:txStyles>
    <p:titleStyle>
      <a:lvl1pPr algn="ctr" defTabSz="914400" rtl="0" eaLnBrk="1" latinLnBrk="0" hangingPunct="1">
        <a:spcBef>
          <a:spcPct val="0"/>
        </a:spcBef>
        <a:buNone/>
        <a:defRPr lang="en-US" sz="2400" b="1" kern="1200" baseline="0" dirty="0">
          <a:solidFill>
            <a:srgbClr val="0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1pPr>
      <a:lvl2pPr marL="568325" indent="-22225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2pPr>
      <a:lvl3pPr marL="798513" indent="-230188"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3pPr>
      <a:lvl4pPr marL="1030288" indent="-231775"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4pPr>
      <a:lvl5pPr marL="1260475" indent="-230188" algn="l" defTabSz="914400" rtl="0" eaLnBrk="1" latinLnBrk="0" hangingPunct="1">
        <a:spcBef>
          <a:spcPct val="20000"/>
        </a:spcBef>
        <a:buFont typeface="Arial" pitchFamily="34" charset="0"/>
        <a:buChar char="»"/>
        <a:defRPr lang="en-US" sz="1600" kern="1200" baseline="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michalm@nationwid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a:spLocks noGrp="1"/>
          </p:cNvSpPr>
          <p:nvPr>
            <p:ph type="ctrTitle"/>
          </p:nvPr>
        </p:nvSpPr>
        <p:spPr>
          <a:xfrm>
            <a:off x="609600" y="1371600"/>
            <a:ext cx="8077200" cy="1905000"/>
          </a:xfrm>
        </p:spPr>
        <p:txBody>
          <a:bodyPr tIns="0" rIns="0" anchor="t" anchorCtr="0">
            <a:noAutofit/>
          </a:bodyPr>
          <a:lstStyle>
            <a:lvl1pPr>
              <a:defRPr sz="3600" b="0">
                <a:solidFill>
                  <a:schemeClr val="bg1"/>
                </a:solidFill>
              </a:defRPr>
            </a:lvl1pPr>
          </a:lstStyle>
          <a:p>
            <a:r>
              <a:rPr lang="en-US" dirty="0" smtClean="0">
                <a:solidFill>
                  <a:schemeClr val="tx1"/>
                </a:solidFill>
              </a:rPr>
              <a:t>Nationwide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Information Risk Management (IRM)</a:t>
            </a:r>
            <a:endParaRPr lang="en-US" dirty="0">
              <a:solidFill>
                <a:schemeClr val="tx1"/>
              </a:solidFill>
            </a:endParaRPr>
          </a:p>
        </p:txBody>
      </p:sp>
      <p:sp>
        <p:nvSpPr>
          <p:cNvPr id="6" name="Slide Number Placeholder 5"/>
          <p:cNvSpPr txBox="1">
            <a:spLocks/>
          </p:cNvSpPr>
          <p:nvPr/>
        </p:nvSpPr>
        <p:spPr>
          <a:xfrm>
            <a:off x="685800" y="5379720"/>
            <a:ext cx="1447800" cy="182880"/>
          </a:xfrm>
          <a:prstGeom prst="rect">
            <a:avLst/>
          </a:prstGeom>
        </p:spPr>
        <p:txBody>
          <a:bodyPr lIns="0" tIns="0" rIns="0" bIns="0" anchor="b" anchorCtr="0"/>
          <a:lstStyle>
            <a:lvl1pPr>
              <a:defRPr sz="800" b="1">
                <a:solidFill>
                  <a:schemeClr val="tx1"/>
                </a:solidFill>
                <a:latin typeface="Arial" pitchFamily="34" charset="0"/>
                <a:cs typeface="Arial" pitchFamily="34" charset="0"/>
              </a:defRPr>
            </a:lvl1pPr>
          </a:lstStyle>
          <a:p>
            <a:pPr algn="l"/>
            <a:r>
              <a:rPr lang="en-US" sz="1200" b="0" dirty="0" smtClean="0">
                <a:solidFill>
                  <a:srgbClr val="747678"/>
                </a:solidFill>
              </a:rPr>
              <a:t>May 12, 2015</a:t>
            </a:r>
            <a:endParaRPr lang="en-US" sz="1200" b="0" dirty="0">
              <a:solidFill>
                <a:srgbClr val="747678"/>
              </a:solidFill>
              <a:latin typeface="Arial" pitchFamily="34" charset="0"/>
              <a:cs typeface="Arial" pitchFamily="34" charset="0"/>
            </a:endParaRPr>
          </a:p>
        </p:txBody>
      </p:sp>
      <p:sp>
        <p:nvSpPr>
          <p:cNvPr id="5" name="TextBox 4"/>
          <p:cNvSpPr txBox="1"/>
          <p:nvPr/>
        </p:nvSpPr>
        <p:spPr>
          <a:xfrm>
            <a:off x="609600" y="4343400"/>
            <a:ext cx="6139438" cy="646331"/>
          </a:xfrm>
          <a:prstGeom prst="rect">
            <a:avLst/>
          </a:prstGeom>
          <a:noFill/>
        </p:spPr>
        <p:txBody>
          <a:bodyPr wrap="none" rtlCol="0">
            <a:spAutoFit/>
          </a:bodyPr>
          <a:lstStyle/>
          <a:p>
            <a:r>
              <a:rPr lang="en-US" dirty="0" smtClean="0"/>
              <a:t>M. Travis Michalak</a:t>
            </a:r>
          </a:p>
          <a:p>
            <a:r>
              <a:rPr lang="en-US" dirty="0" smtClean="0"/>
              <a:t>Nationwide Financial – AVP Information Risk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295400"/>
            <a:ext cx="5410200" cy="1752600"/>
          </a:xfrm>
        </p:spPr>
        <p:txBody>
          <a:bodyPr>
            <a:normAutofit fontScale="85000" lnSpcReduction="10000"/>
          </a:bodyPr>
          <a:lstStyle/>
          <a:p>
            <a:pPr algn="ctr">
              <a:buNone/>
            </a:pPr>
            <a:r>
              <a:rPr lang="en-US" sz="2100" b="1" u="sng" dirty="0" smtClean="0">
                <a:latin typeface="Calibri" pitchFamily="34" charset="0"/>
              </a:rPr>
              <a:t>COMPREHENSIVE BUSINESS &amp; SYSTEMS RECOVERY PROGRAM</a:t>
            </a:r>
          </a:p>
          <a:p>
            <a:pPr marL="339725" lvl="1" indent="0" algn="ctr">
              <a:buNone/>
            </a:pPr>
            <a:r>
              <a:rPr lang="en-US" sz="1900" dirty="0" smtClean="0">
                <a:latin typeface="Calibri" pitchFamily="34" charset="0"/>
              </a:rPr>
              <a:t>In an effort to meet the expectations of our members, we strive to provide continuous service operations.  Nationwide uses a comprehensive Business Continuity and System Recovery program where recovery plans are reviewed, updated and tested on a regular basis </a:t>
            </a:r>
          </a:p>
        </p:txBody>
      </p:sp>
      <p:sp>
        <p:nvSpPr>
          <p:cNvPr id="4" name="Content Placeholder 5"/>
          <p:cNvSpPr txBox="1">
            <a:spLocks/>
          </p:cNvSpPr>
          <p:nvPr/>
        </p:nvSpPr>
        <p:spPr>
          <a:xfrm>
            <a:off x="3810000" y="3657600"/>
            <a:ext cx="4267200" cy="1295400"/>
          </a:xfrm>
          <a:prstGeom prst="rect">
            <a:avLst/>
          </a:prstGeom>
        </p:spPr>
        <p:txBody>
          <a:bodyPr vert="horz" lIns="91440" tIns="45720" rIns="91440" bIns="45720" rtlCol="0">
            <a:normAutofit fontScale="32500" lnSpcReduction="20000"/>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5500" b="1" i="0" u="sng" strike="noStrike" kern="1200" cap="none" spc="0" normalizeH="0" baseline="0" noProof="0" dirty="0" smtClean="0">
                <a:ln>
                  <a:noFill/>
                </a:ln>
                <a:solidFill>
                  <a:schemeClr val="tx1"/>
                </a:solidFill>
                <a:effectLst/>
                <a:uLnTx/>
                <a:uFillTx/>
                <a:latin typeface="Calibri" pitchFamily="34" charset="0"/>
              </a:rPr>
              <a:t>TOP TIER IV DATA CENTER</a:t>
            </a:r>
          </a:p>
          <a:p>
            <a:pPr marL="346075"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4900" b="0" i="0" u="none" strike="noStrike" kern="1200" cap="none" spc="0" normalizeH="0" baseline="0" noProof="0" dirty="0" smtClean="0">
                <a:ln>
                  <a:noFill/>
                </a:ln>
                <a:solidFill>
                  <a:schemeClr val="tx1"/>
                </a:solidFill>
                <a:effectLst/>
                <a:uLnTx/>
                <a:uFillTx/>
                <a:latin typeface="Calibri" pitchFamily="34" charset="0"/>
              </a:rPr>
              <a:t>Our recently opened Data Center in New Albany, Ohio (Data Center East) has qualified as a Tier IV facility, the highest possible rating</a:t>
            </a:r>
          </a:p>
        </p:txBody>
      </p:sp>
      <p:sp>
        <p:nvSpPr>
          <p:cNvPr id="8" name="Rectangle 7"/>
          <p:cNvSpPr/>
          <p:nvPr/>
        </p:nvSpPr>
        <p:spPr>
          <a:xfrm>
            <a:off x="1600200" y="5427583"/>
            <a:ext cx="4114800" cy="1354217"/>
          </a:xfrm>
          <a:prstGeom prst="rect">
            <a:avLst/>
          </a:prstGeom>
        </p:spPr>
        <p:txBody>
          <a:bodyPr wrap="square">
            <a:spAutoFit/>
          </a:bodyPr>
          <a:lstStyle/>
          <a:p>
            <a:pPr marL="346075" indent="-346075" algn="ctr"/>
            <a:r>
              <a:rPr lang="en-US" b="1" u="sng" dirty="0" smtClean="0">
                <a:latin typeface="Calibri" pitchFamily="34" charset="0"/>
              </a:rPr>
              <a:t>LEED CERTIFIED</a:t>
            </a:r>
            <a:endParaRPr lang="en-US" dirty="0" smtClean="0">
              <a:latin typeface="Calibri" pitchFamily="34" charset="0"/>
            </a:endParaRPr>
          </a:p>
          <a:p>
            <a:pPr marL="346075" lvl="1" algn="ctr"/>
            <a:r>
              <a:rPr lang="en-US" sz="1600" dirty="0" smtClean="0">
                <a:latin typeface="Calibri" pitchFamily="34" charset="0"/>
              </a:rPr>
              <a:t>Nationwide committed early in its planning cycle to apply for Leadership in Energy and Environmental Design (LEED) certification for Data Center East </a:t>
            </a:r>
          </a:p>
        </p:txBody>
      </p:sp>
      <p:pic>
        <p:nvPicPr>
          <p:cNvPr id="1028" name="Picture 4" descr="https://spot.nwie.net/site/cre/Test%20Library/Data%20Center%20East.JPG"/>
          <p:cNvPicPr>
            <a:picLocks noChangeAspect="1" noChangeArrowheads="1"/>
          </p:cNvPicPr>
          <p:nvPr/>
        </p:nvPicPr>
        <p:blipFill>
          <a:blip r:embed="rId3" cstate="print"/>
          <a:srcRect/>
          <a:stretch>
            <a:fillRect/>
          </a:stretch>
        </p:blipFill>
        <p:spPr bwMode="auto">
          <a:xfrm>
            <a:off x="1219200" y="3327400"/>
            <a:ext cx="2552700" cy="1701800"/>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6223632" y="5181600"/>
            <a:ext cx="1548768" cy="1466324"/>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5867400" y="1295400"/>
            <a:ext cx="2811864" cy="1752600"/>
          </a:xfrm>
          <a:prstGeom prst="rect">
            <a:avLst/>
          </a:prstGeom>
          <a:noFill/>
          <a:ln w="9525">
            <a:noFill/>
            <a:miter lim="800000"/>
            <a:headEnd/>
            <a:tailEnd/>
          </a:ln>
        </p:spPr>
      </p:pic>
      <p:sp>
        <p:nvSpPr>
          <p:cNvPr id="9" name="Title 1"/>
          <p:cNvSpPr txBox="1">
            <a:spLocks/>
          </p:cNvSpPr>
          <p:nvPr/>
        </p:nvSpPr>
        <p:spPr>
          <a:xfrm>
            <a:off x="76200" y="76200"/>
            <a:ext cx="88392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Business Continuity at Nationwide</a:t>
            </a:r>
            <a:endParaRPr kumimoji="0" lang="en-US" sz="36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66157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09600"/>
            <a:ext cx="8229600" cy="1143000"/>
          </a:xfrm>
        </p:spPr>
        <p:txBody>
          <a:bodyPr>
            <a:normAutofit/>
          </a:bodyPr>
          <a:lstStyle/>
          <a:p>
            <a:r>
              <a:rPr lang="en-US" sz="1400" dirty="0" smtClean="0"/>
              <a:t>Current Defense in Depth Strategy</a:t>
            </a:r>
            <a:br>
              <a:rPr lang="en-US" sz="1400" dirty="0" smtClean="0"/>
            </a:br>
            <a:r>
              <a:rPr lang="en-US" sz="1400" i="1" dirty="0" smtClean="0"/>
              <a:t>We provide different protections across all different layers</a:t>
            </a:r>
            <a:br>
              <a:rPr lang="en-US" sz="1400" i="1" dirty="0" smtClean="0"/>
            </a:br>
            <a:endParaRPr lang="en-US" sz="1400" dirty="0"/>
          </a:p>
        </p:txBody>
      </p:sp>
      <p:grpSp>
        <p:nvGrpSpPr>
          <p:cNvPr id="2" name="Group 15"/>
          <p:cNvGrpSpPr/>
          <p:nvPr/>
        </p:nvGrpSpPr>
        <p:grpSpPr>
          <a:xfrm>
            <a:off x="206514" y="1330228"/>
            <a:ext cx="8632686" cy="5486400"/>
            <a:chOff x="193635" y="1219200"/>
            <a:chExt cx="8632686" cy="5486400"/>
          </a:xfrm>
        </p:grpSpPr>
        <p:sp>
          <p:nvSpPr>
            <p:cNvPr id="11" name="Frame 10"/>
            <p:cNvSpPr/>
            <p:nvPr/>
          </p:nvSpPr>
          <p:spPr>
            <a:xfrm>
              <a:off x="215720" y="1219200"/>
              <a:ext cx="8610601" cy="5486400"/>
            </a:xfrm>
            <a:prstGeom prst="frame">
              <a:avLst>
                <a:gd name="adj1" fmla="val 13112"/>
              </a:avLst>
            </a:prstGeom>
            <a:solidFill>
              <a:schemeClr val="accent3"/>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flipH="1">
              <a:off x="1877704" y="1366566"/>
              <a:ext cx="5422557"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000" b="1" dirty="0" smtClean="0"/>
                <a:t>Intrusion Detection / Intrusion Prevention </a:t>
              </a:r>
              <a:endParaRPr lang="en-US" sz="2000" b="1" dirty="0"/>
            </a:p>
          </p:txBody>
        </p:sp>
        <p:sp>
          <p:nvSpPr>
            <p:cNvPr id="13" name="TextBox 12"/>
            <p:cNvSpPr txBox="1"/>
            <p:nvPr/>
          </p:nvSpPr>
          <p:spPr>
            <a:xfrm flipH="1">
              <a:off x="1869744" y="6129412"/>
              <a:ext cx="541020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000" b="1" dirty="0" smtClean="0"/>
                <a:t>Event &amp; Incident Management</a:t>
              </a:r>
              <a:endParaRPr lang="en-US" sz="2000" b="1" dirty="0"/>
            </a:p>
          </p:txBody>
        </p:sp>
        <p:sp>
          <p:nvSpPr>
            <p:cNvPr id="14" name="TextBox 13"/>
            <p:cNvSpPr txBox="1"/>
            <p:nvPr/>
          </p:nvSpPr>
          <p:spPr>
            <a:xfrm rot="16200000" flipH="1">
              <a:off x="-1967022" y="3608457"/>
              <a:ext cx="502920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000" b="1" dirty="0" smtClean="0"/>
                <a:t>Security Policies &amp; Standards (Regulations</a:t>
              </a:r>
              <a:r>
                <a:rPr lang="en-US" sz="1600" b="1" dirty="0" smtClean="0"/>
                <a:t>)</a:t>
              </a:r>
              <a:endParaRPr lang="en-US" sz="1600" b="1" dirty="0"/>
            </a:p>
          </p:txBody>
        </p:sp>
        <p:sp>
          <p:nvSpPr>
            <p:cNvPr id="15" name="TextBox 14"/>
            <p:cNvSpPr txBox="1"/>
            <p:nvPr/>
          </p:nvSpPr>
          <p:spPr>
            <a:xfrm rot="5400000" flipH="1">
              <a:off x="6854676" y="3689417"/>
              <a:ext cx="327660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000" b="1" dirty="0" smtClean="0"/>
                <a:t>Education &amp; Awareness</a:t>
              </a:r>
              <a:endParaRPr lang="en-US" sz="2000" b="1" dirty="0"/>
            </a:p>
          </p:txBody>
        </p:sp>
      </p:grpSp>
      <p:sp>
        <p:nvSpPr>
          <p:cNvPr id="17" name="Title 1"/>
          <p:cNvSpPr txBox="1">
            <a:spLocks/>
          </p:cNvSpPr>
          <p:nvPr/>
        </p:nvSpPr>
        <p:spPr>
          <a:xfrm>
            <a:off x="76200" y="76200"/>
            <a:ext cx="88392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Information</a:t>
            </a:r>
            <a:r>
              <a:rPr kumimoji="0" lang="en-US" sz="3600" b="1" i="0" u="none" strike="noStrike" kern="1200" cap="none" spc="0" normalizeH="0" noProof="0" dirty="0" smtClean="0">
                <a:ln>
                  <a:noFill/>
                </a:ln>
                <a:solidFill>
                  <a:schemeClr val="lt1"/>
                </a:solidFill>
                <a:effectLst/>
                <a:uLnTx/>
                <a:uFillTx/>
                <a:latin typeface="+mn-lt"/>
                <a:ea typeface="+mn-ea"/>
                <a:cs typeface="+mn-cs"/>
              </a:rPr>
              <a:t> Security </a:t>
            </a:r>
            <a:r>
              <a:rPr kumimoji="0" lang="en-US" sz="3600" b="1" i="0" u="none" strike="noStrike" kern="1200" cap="none" spc="0" normalizeH="0" baseline="0" noProof="0" dirty="0" smtClean="0">
                <a:ln>
                  <a:noFill/>
                </a:ln>
                <a:solidFill>
                  <a:schemeClr val="lt1"/>
                </a:solidFill>
                <a:effectLst/>
                <a:uLnTx/>
                <a:uFillTx/>
                <a:latin typeface="+mn-lt"/>
                <a:ea typeface="+mn-ea"/>
                <a:cs typeface="+mn-cs"/>
              </a:rPr>
              <a:t>at Nationwide</a:t>
            </a:r>
            <a:endParaRPr kumimoji="0" lang="en-US" sz="3600" b="1" i="0" u="none" strike="noStrike" kern="1200" cap="none" spc="0" normalizeH="0" baseline="0" noProof="0" dirty="0">
              <a:ln>
                <a:noFill/>
              </a:ln>
              <a:solidFill>
                <a:schemeClr val="lt1"/>
              </a:solidFill>
              <a:effectLst/>
              <a:uLnTx/>
              <a:uFillTx/>
              <a:latin typeface="+mn-lt"/>
              <a:ea typeface="+mn-ea"/>
              <a:cs typeface="+mn-cs"/>
            </a:endParaRPr>
          </a:p>
        </p:txBody>
      </p:sp>
      <p:sp>
        <p:nvSpPr>
          <p:cNvPr id="16" name="Oval 15"/>
          <p:cNvSpPr/>
          <p:nvPr/>
        </p:nvSpPr>
        <p:spPr>
          <a:xfrm>
            <a:off x="1447800" y="2286000"/>
            <a:ext cx="1290877" cy="1025725"/>
          </a:xfrm>
          <a:prstGeom prst="ellipse">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5" name="Oval 24"/>
          <p:cNvSpPr/>
          <p:nvPr/>
        </p:nvSpPr>
        <p:spPr>
          <a:xfrm>
            <a:off x="1524000" y="4191000"/>
            <a:ext cx="1290877" cy="1025725"/>
          </a:xfrm>
          <a:prstGeom prst="ellipse">
            <a:avLst/>
          </a:prstGeom>
          <a:blipFill rotWithShape="0">
            <a:blip r:embed="rId4"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6" name="Oval 25"/>
          <p:cNvSpPr/>
          <p:nvPr/>
        </p:nvSpPr>
        <p:spPr>
          <a:xfrm>
            <a:off x="4038600" y="2286000"/>
            <a:ext cx="1290877" cy="1025725"/>
          </a:xfrm>
          <a:prstGeom prst="ellipse">
            <a:avLst/>
          </a:prstGeom>
          <a:blipFill rotWithShape="0">
            <a:blip r:embed="rId5"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7" name="Oval 26"/>
          <p:cNvSpPr/>
          <p:nvPr/>
        </p:nvSpPr>
        <p:spPr>
          <a:xfrm>
            <a:off x="4191000" y="4114800"/>
            <a:ext cx="1290877" cy="1025725"/>
          </a:xfrm>
          <a:prstGeom prst="ellipse">
            <a:avLst/>
          </a:prstGeom>
          <a:blipFill rotWithShape="0">
            <a:blip r:embed="rId6"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8" name="Oval 27"/>
          <p:cNvSpPr/>
          <p:nvPr/>
        </p:nvSpPr>
        <p:spPr>
          <a:xfrm>
            <a:off x="6553200" y="2362200"/>
            <a:ext cx="1290877" cy="1025725"/>
          </a:xfrm>
          <a:prstGeom prst="ellipse">
            <a:avLst/>
          </a:prstGeom>
          <a:blipFill rotWithShape="0">
            <a:blip r:embed="rId7"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9" name="Oval 28"/>
          <p:cNvSpPr/>
          <p:nvPr/>
        </p:nvSpPr>
        <p:spPr>
          <a:xfrm>
            <a:off x="6553200" y="4267200"/>
            <a:ext cx="1290877" cy="1025725"/>
          </a:xfrm>
          <a:prstGeom prst="ellipse">
            <a:avLst/>
          </a:prstGeom>
          <a:blipFill rotWithShape="0">
            <a:blip r:embed="rId8"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30" name="TextBox 29"/>
          <p:cNvSpPr txBox="1"/>
          <p:nvPr/>
        </p:nvSpPr>
        <p:spPr>
          <a:xfrm>
            <a:off x="1295400" y="3392269"/>
            <a:ext cx="1578317"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b="1" i="1" dirty="0" smtClean="0"/>
              <a:t>Workstation </a:t>
            </a:r>
          </a:p>
          <a:p>
            <a:pPr algn="ctr"/>
            <a:r>
              <a:rPr lang="en-US" b="1" i="1" dirty="0" smtClean="0"/>
              <a:t>Security</a:t>
            </a:r>
            <a:endParaRPr lang="en-US" b="1" i="1" dirty="0"/>
          </a:p>
        </p:txBody>
      </p:sp>
      <p:sp>
        <p:nvSpPr>
          <p:cNvPr id="35" name="TextBox 34"/>
          <p:cNvSpPr txBox="1"/>
          <p:nvPr/>
        </p:nvSpPr>
        <p:spPr>
          <a:xfrm>
            <a:off x="1460029" y="5334000"/>
            <a:ext cx="1249060"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b="1" i="1" dirty="0" smtClean="0"/>
              <a:t>Perimeter</a:t>
            </a:r>
          </a:p>
          <a:p>
            <a:pPr algn="ctr"/>
            <a:r>
              <a:rPr lang="en-US" b="1" i="1" dirty="0" smtClean="0"/>
              <a:t>Security</a:t>
            </a:r>
            <a:endParaRPr lang="en-US" b="1" i="1" dirty="0"/>
          </a:p>
        </p:txBody>
      </p:sp>
      <p:sp>
        <p:nvSpPr>
          <p:cNvPr id="37" name="TextBox 36"/>
          <p:cNvSpPr txBox="1"/>
          <p:nvPr/>
        </p:nvSpPr>
        <p:spPr>
          <a:xfrm>
            <a:off x="4225857" y="3392269"/>
            <a:ext cx="1095172"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b="1" i="1" dirty="0" smtClean="0"/>
              <a:t>Network</a:t>
            </a:r>
          </a:p>
          <a:p>
            <a:pPr algn="ctr"/>
            <a:r>
              <a:rPr lang="en-US" b="1" i="1" dirty="0" smtClean="0"/>
              <a:t>Security</a:t>
            </a:r>
          </a:p>
        </p:txBody>
      </p:sp>
      <p:sp>
        <p:nvSpPr>
          <p:cNvPr id="38" name="TextBox 37"/>
          <p:cNvSpPr txBox="1"/>
          <p:nvPr/>
        </p:nvSpPr>
        <p:spPr>
          <a:xfrm>
            <a:off x="4238828" y="5297269"/>
            <a:ext cx="1095172"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b="1" i="1" dirty="0" smtClean="0"/>
              <a:t>Server</a:t>
            </a:r>
          </a:p>
          <a:p>
            <a:pPr algn="ctr"/>
            <a:r>
              <a:rPr lang="en-US" b="1" i="1" dirty="0" smtClean="0"/>
              <a:t>Security</a:t>
            </a:r>
          </a:p>
        </p:txBody>
      </p:sp>
      <p:sp>
        <p:nvSpPr>
          <p:cNvPr id="39" name="TextBox 38"/>
          <p:cNvSpPr txBox="1"/>
          <p:nvPr/>
        </p:nvSpPr>
        <p:spPr>
          <a:xfrm>
            <a:off x="6645168" y="3429000"/>
            <a:ext cx="1159293"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b="1" i="1" dirty="0" smtClean="0"/>
              <a:t>Software</a:t>
            </a:r>
          </a:p>
          <a:p>
            <a:pPr algn="ctr"/>
            <a:r>
              <a:rPr lang="en-US" b="1" i="1" dirty="0" smtClean="0"/>
              <a:t>Security</a:t>
            </a:r>
          </a:p>
        </p:txBody>
      </p:sp>
      <p:sp>
        <p:nvSpPr>
          <p:cNvPr id="40" name="TextBox 39"/>
          <p:cNvSpPr txBox="1"/>
          <p:nvPr/>
        </p:nvSpPr>
        <p:spPr>
          <a:xfrm>
            <a:off x="6603752" y="5334000"/>
            <a:ext cx="1210589"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b="1" i="1" dirty="0" smtClean="0"/>
              <a:t>Database</a:t>
            </a:r>
          </a:p>
          <a:p>
            <a:pPr algn="ctr"/>
            <a:r>
              <a:rPr lang="en-US" b="1" i="1" dirty="0" smtClean="0"/>
              <a:t>Security</a:t>
            </a:r>
          </a:p>
        </p:txBody>
      </p:sp>
    </p:spTree>
    <p:extLst>
      <p:ext uri="{BB962C8B-B14F-4D97-AF65-F5344CB8AC3E}">
        <p14:creationId xmlns:p14="http://schemas.microsoft.com/office/powerpoint/2010/main" xmlns="" val="266157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i="1" dirty="0" smtClean="0"/>
              <a:t>What Can You Do to Better Protect Yourself and Your Sensitive Data?</a:t>
            </a:r>
            <a:br>
              <a:rPr lang="en-US" b="1" i="1" dirty="0" smtClean="0"/>
            </a:br>
            <a:endParaRPr lang="en-US" b="1" i="1" dirty="0"/>
          </a:p>
        </p:txBody>
      </p:sp>
      <p:sp>
        <p:nvSpPr>
          <p:cNvPr id="4" name="Slide Number Placeholder 3"/>
          <p:cNvSpPr>
            <a:spLocks noGrp="1"/>
          </p:cNvSpPr>
          <p:nvPr>
            <p:ph type="sldNum" sz="quarter" idx="4294967295"/>
          </p:nvPr>
        </p:nvSpPr>
        <p:spPr>
          <a:xfrm>
            <a:off x="8763000" y="6516688"/>
            <a:ext cx="381000" cy="273050"/>
          </a:xfrm>
        </p:spPr>
        <p:txBody>
          <a:bodyPr/>
          <a:lstStyle/>
          <a:p>
            <a:fld id="{CACD57DD-E820-4B11-80C4-823179BCC2F4}" type="slidenum">
              <a:rPr lang="en-US" smtClean="0"/>
              <a:pPr/>
              <a:t>11</a:t>
            </a:fld>
            <a:endParaRPr lang="en-US" dirty="0"/>
          </a:p>
        </p:txBody>
      </p:sp>
      <p:sp>
        <p:nvSpPr>
          <p:cNvPr id="6" name="Rectangle 5"/>
          <p:cNvSpPr/>
          <p:nvPr/>
        </p:nvSpPr>
        <p:spPr>
          <a:xfrm>
            <a:off x="685800" y="0"/>
            <a:ext cx="3048000" cy="4572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halm\AppData\Local\Microsoft\Windows\Temporary Internet Files\Content.IE5\EYL3GUOH\Mobile-Phone-Icon-300x300[1].png"/>
          <p:cNvPicPr>
            <a:picLocks noChangeAspect="1" noChangeArrowheads="1"/>
          </p:cNvPicPr>
          <p:nvPr/>
        </p:nvPicPr>
        <p:blipFill>
          <a:blip r:embed="rId3" cstate="print"/>
          <a:srcRect/>
          <a:stretch>
            <a:fillRect/>
          </a:stretch>
        </p:blipFill>
        <p:spPr bwMode="auto">
          <a:xfrm>
            <a:off x="1447800" y="304800"/>
            <a:ext cx="6248400" cy="6248400"/>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6" name="Content Placeholder 5"/>
          <p:cNvSpPr>
            <a:spLocks noGrp="1"/>
          </p:cNvSpPr>
          <p:nvPr>
            <p:ph idx="1"/>
          </p:nvPr>
        </p:nvSpPr>
        <p:spPr>
          <a:xfrm>
            <a:off x="304800" y="990600"/>
            <a:ext cx="8458200" cy="5715000"/>
          </a:xfrm>
        </p:spPr>
        <p:txBody>
          <a:bodyPr>
            <a:noAutofit/>
          </a:bodyPr>
          <a:lstStyle/>
          <a:p>
            <a:pPr>
              <a:spcBef>
                <a:spcPts val="2400"/>
              </a:spcBef>
              <a:buFont typeface="Wingdings" pitchFamily="2" charset="2"/>
              <a:buChar char="ü"/>
            </a:pPr>
            <a:r>
              <a:rPr lang="en-US" sz="1900" dirty="0" smtClean="0">
                <a:solidFill>
                  <a:schemeClr val="tx1"/>
                </a:solidFill>
              </a:rPr>
              <a:t>Use a start up and auto-lock passcode</a:t>
            </a:r>
          </a:p>
          <a:p>
            <a:pPr>
              <a:spcBef>
                <a:spcPts val="2400"/>
              </a:spcBef>
              <a:buFont typeface="Wingdings" pitchFamily="2" charset="2"/>
              <a:buChar char="ü"/>
            </a:pPr>
            <a:r>
              <a:rPr lang="en-US" sz="1900" dirty="0" smtClean="0">
                <a:solidFill>
                  <a:schemeClr val="tx1"/>
                </a:solidFill>
              </a:rPr>
              <a:t>Never leave your device unattended and transport it in a hidden area</a:t>
            </a:r>
          </a:p>
          <a:p>
            <a:pPr>
              <a:spcBef>
                <a:spcPts val="2400"/>
              </a:spcBef>
              <a:buFont typeface="Wingdings" pitchFamily="2" charset="2"/>
              <a:buChar char="ü"/>
            </a:pPr>
            <a:r>
              <a:rPr lang="en-US" sz="1900" dirty="0" smtClean="0">
                <a:solidFill>
                  <a:schemeClr val="tx1"/>
                </a:solidFill>
              </a:rPr>
              <a:t>Avoid conducting financial transactions over public wireless networks</a:t>
            </a:r>
          </a:p>
          <a:p>
            <a:pPr>
              <a:spcBef>
                <a:spcPts val="2400"/>
              </a:spcBef>
              <a:buFont typeface="Wingdings" pitchFamily="2" charset="2"/>
              <a:buChar char="ü"/>
            </a:pPr>
            <a:r>
              <a:rPr lang="en-US" sz="1900" dirty="0" smtClean="0">
                <a:solidFill>
                  <a:schemeClr val="tx1"/>
                </a:solidFill>
              </a:rPr>
              <a:t>Only install applications from legitimate application stores</a:t>
            </a:r>
          </a:p>
          <a:p>
            <a:pPr>
              <a:spcBef>
                <a:spcPts val="2400"/>
              </a:spcBef>
              <a:buFont typeface="Wingdings" pitchFamily="2" charset="2"/>
              <a:buChar char="ü"/>
            </a:pPr>
            <a:r>
              <a:rPr lang="en-US" sz="1900" dirty="0" smtClean="0">
                <a:solidFill>
                  <a:schemeClr val="tx1"/>
                </a:solidFill>
              </a:rPr>
              <a:t>Understand what data (location, contacts, access to social networks) the application can access on your device before you download</a:t>
            </a:r>
          </a:p>
          <a:p>
            <a:pPr>
              <a:spcBef>
                <a:spcPts val="2400"/>
              </a:spcBef>
              <a:buFont typeface="Wingdings" pitchFamily="2" charset="2"/>
              <a:buChar char="ü"/>
            </a:pPr>
            <a:r>
              <a:rPr lang="en-US" sz="1900" dirty="0" smtClean="0">
                <a:solidFill>
                  <a:schemeClr val="tx1"/>
                </a:solidFill>
              </a:rPr>
              <a:t>Download the latest operating system updates and security software (if applicable) to help defend against viruses, malware and other online threats</a:t>
            </a:r>
          </a:p>
          <a:p>
            <a:pPr>
              <a:spcBef>
                <a:spcPts val="2400"/>
              </a:spcBef>
              <a:buFont typeface="Wingdings" pitchFamily="2" charset="2"/>
              <a:buChar char="ü"/>
            </a:pPr>
            <a:r>
              <a:rPr lang="en-US" sz="1900" dirty="0" smtClean="0">
                <a:solidFill>
                  <a:schemeClr val="tx1"/>
                </a:solidFill>
              </a:rPr>
              <a:t>Enable location tracking and remote wipe software if available</a:t>
            </a:r>
          </a:p>
          <a:p>
            <a:pPr>
              <a:spcBef>
                <a:spcPts val="2400"/>
              </a:spcBef>
              <a:buFont typeface="Wingdings" pitchFamily="2" charset="2"/>
              <a:buChar char="ü"/>
            </a:pPr>
            <a:r>
              <a:rPr lang="en-US" sz="1900" dirty="0" smtClean="0">
                <a:solidFill>
                  <a:schemeClr val="tx1"/>
                </a:solidFill>
              </a:rPr>
              <a:t>Do not tamper with your Smartphone’s operating system (e.g. jailbreaking)</a:t>
            </a:r>
          </a:p>
        </p:txBody>
      </p:sp>
      <p:sp>
        <p:nvSpPr>
          <p:cNvPr id="7" name="Title 1"/>
          <p:cNvSpPr txBox="1">
            <a:spLocks/>
          </p:cNvSpPr>
          <p:nvPr/>
        </p:nvSpPr>
        <p:spPr>
          <a:xfrm>
            <a:off x="76200" y="76200"/>
            <a:ext cx="88392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Mobile Device</a:t>
            </a:r>
            <a:r>
              <a:rPr kumimoji="0" lang="en-US" sz="3600" b="1" i="0" u="none" strike="noStrike" kern="1200" cap="none" spc="0" normalizeH="0" noProof="0" dirty="0" smtClean="0">
                <a:ln>
                  <a:noFill/>
                </a:ln>
                <a:solidFill>
                  <a:schemeClr val="lt1"/>
                </a:solidFill>
                <a:effectLst/>
                <a:uLnTx/>
                <a:uFillTx/>
                <a:latin typeface="+mn-lt"/>
                <a:ea typeface="+mn-ea"/>
                <a:cs typeface="+mn-cs"/>
              </a:rPr>
              <a:t> Protection</a:t>
            </a:r>
            <a:endParaRPr kumimoji="0" lang="en-US" sz="36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chalm\AppData\Local\Microsoft\Windows\Temporary Internet Files\Content.IE5\HW03YLJZ\zUdvS[1].png"/>
          <p:cNvPicPr>
            <a:picLocks noChangeAspect="1" noChangeArrowheads="1"/>
          </p:cNvPicPr>
          <p:nvPr/>
        </p:nvPicPr>
        <p:blipFill>
          <a:blip r:embed="rId3" cstate="print"/>
          <a:srcRect/>
          <a:stretch>
            <a:fillRect/>
          </a:stretch>
        </p:blipFill>
        <p:spPr bwMode="auto">
          <a:xfrm>
            <a:off x="1295400" y="1219200"/>
            <a:ext cx="6477000" cy="5106034"/>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6" name="Content Placeholder 5"/>
          <p:cNvSpPr>
            <a:spLocks noGrp="1"/>
          </p:cNvSpPr>
          <p:nvPr>
            <p:ph idx="1"/>
          </p:nvPr>
        </p:nvSpPr>
        <p:spPr>
          <a:xfrm>
            <a:off x="304800" y="914400"/>
            <a:ext cx="8991600" cy="5715000"/>
          </a:xfrm>
        </p:spPr>
        <p:txBody>
          <a:bodyPr>
            <a:normAutofit/>
          </a:bodyPr>
          <a:lstStyle/>
          <a:p>
            <a:pPr>
              <a:spcBef>
                <a:spcPts val="3000"/>
              </a:spcBef>
              <a:buFont typeface="Wingdings" pitchFamily="2" charset="2"/>
              <a:buChar char="ü"/>
            </a:pPr>
            <a:r>
              <a:rPr lang="en-US" sz="1900" dirty="0" smtClean="0">
                <a:solidFill>
                  <a:schemeClr val="tx1"/>
                </a:solidFill>
              </a:rPr>
              <a:t>Secure your WIFI with WPA2 and a strong password</a:t>
            </a:r>
          </a:p>
          <a:p>
            <a:pPr>
              <a:spcBef>
                <a:spcPts val="3000"/>
              </a:spcBef>
              <a:buFont typeface="Wingdings" pitchFamily="2" charset="2"/>
              <a:buChar char="ü"/>
            </a:pPr>
            <a:r>
              <a:rPr lang="en-US" sz="1900" dirty="0" smtClean="0">
                <a:solidFill>
                  <a:schemeClr val="tx1"/>
                </a:solidFill>
              </a:rPr>
              <a:t>Secure access to the wireless router</a:t>
            </a:r>
          </a:p>
          <a:p>
            <a:pPr>
              <a:spcBef>
                <a:spcPts val="3000"/>
              </a:spcBef>
              <a:buFont typeface="Wingdings" pitchFamily="2" charset="2"/>
              <a:buChar char="ü"/>
            </a:pPr>
            <a:r>
              <a:rPr lang="en-US" sz="1900" dirty="0" smtClean="0">
                <a:solidFill>
                  <a:schemeClr val="tx1"/>
                </a:solidFill>
              </a:rPr>
              <a:t>Change the wireless network name</a:t>
            </a:r>
          </a:p>
          <a:p>
            <a:pPr>
              <a:spcBef>
                <a:spcPts val="3000"/>
              </a:spcBef>
              <a:buFont typeface="Wingdings" pitchFamily="2" charset="2"/>
              <a:buChar char="ü"/>
            </a:pPr>
            <a:r>
              <a:rPr lang="en-US" sz="1900" dirty="0" smtClean="0">
                <a:solidFill>
                  <a:schemeClr val="tx1"/>
                </a:solidFill>
              </a:rPr>
              <a:t>Turn off remote and wireless access to the router’s settings</a:t>
            </a:r>
          </a:p>
          <a:p>
            <a:pPr>
              <a:spcBef>
                <a:spcPts val="3000"/>
              </a:spcBef>
              <a:buFont typeface="Wingdings" pitchFamily="2" charset="2"/>
              <a:buChar char="ü"/>
            </a:pPr>
            <a:r>
              <a:rPr lang="en-US" sz="1900" dirty="0" smtClean="0">
                <a:solidFill>
                  <a:schemeClr val="tx1"/>
                </a:solidFill>
              </a:rPr>
              <a:t>Enable a Guest network</a:t>
            </a:r>
          </a:p>
          <a:p>
            <a:pPr>
              <a:spcBef>
                <a:spcPts val="3000"/>
              </a:spcBef>
              <a:buFont typeface="Wingdings" pitchFamily="2" charset="2"/>
              <a:buChar char="ü"/>
            </a:pPr>
            <a:r>
              <a:rPr lang="en-US" sz="1900" dirty="0" smtClean="0">
                <a:solidFill>
                  <a:schemeClr val="tx1"/>
                </a:solidFill>
              </a:rPr>
              <a:t>Update your firmware</a:t>
            </a:r>
          </a:p>
          <a:p>
            <a:pPr>
              <a:spcBef>
                <a:spcPts val="3000"/>
              </a:spcBef>
              <a:buFont typeface="Wingdings" pitchFamily="2" charset="2"/>
              <a:buChar char="ü"/>
            </a:pPr>
            <a:r>
              <a:rPr lang="en-US" sz="1900" dirty="0" smtClean="0">
                <a:solidFill>
                  <a:schemeClr val="tx1"/>
                </a:solidFill>
              </a:rPr>
              <a:t>Search online</a:t>
            </a:r>
          </a:p>
        </p:txBody>
      </p:sp>
      <p:sp>
        <p:nvSpPr>
          <p:cNvPr id="7" name="Title 1"/>
          <p:cNvSpPr txBox="1">
            <a:spLocks/>
          </p:cNvSpPr>
          <p:nvPr/>
        </p:nvSpPr>
        <p:spPr>
          <a:xfrm>
            <a:off x="76200" y="76200"/>
            <a:ext cx="88392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Secure your WIFI</a:t>
            </a:r>
            <a:endParaRPr kumimoji="0" lang="en-US" sz="36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Users\michalm\AppData\Local\Microsoft\Windows\Temporary Internet Files\Content.IE5\SLE0GB7N\logo-5826f3beffdceebad0708f007c82eaf4[1].png"/>
          <p:cNvPicPr>
            <a:picLocks noChangeAspect="1" noChangeArrowheads="1"/>
          </p:cNvPicPr>
          <p:nvPr/>
        </p:nvPicPr>
        <p:blipFill>
          <a:blip r:embed="rId3" cstate="print"/>
          <a:srcRect/>
          <a:stretch>
            <a:fillRect/>
          </a:stretch>
        </p:blipFill>
        <p:spPr bwMode="auto">
          <a:xfrm>
            <a:off x="533400" y="1271587"/>
            <a:ext cx="7543799" cy="5586413"/>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6" name="Content Placeholder 5"/>
          <p:cNvSpPr>
            <a:spLocks noGrp="1"/>
          </p:cNvSpPr>
          <p:nvPr>
            <p:ph idx="1"/>
          </p:nvPr>
        </p:nvSpPr>
        <p:spPr>
          <a:xfrm>
            <a:off x="304800" y="990600"/>
            <a:ext cx="8382000" cy="5638800"/>
          </a:xfrm>
        </p:spPr>
        <p:txBody>
          <a:bodyPr>
            <a:normAutofit lnSpcReduction="10000"/>
          </a:bodyPr>
          <a:lstStyle/>
          <a:p>
            <a:pPr>
              <a:spcBef>
                <a:spcPts val="3000"/>
              </a:spcBef>
              <a:buNone/>
            </a:pPr>
            <a:r>
              <a:rPr lang="en-US" sz="1900" b="1" u="sng" dirty="0" smtClean="0">
                <a:solidFill>
                  <a:schemeClr val="tx1"/>
                </a:solidFill>
              </a:rPr>
              <a:t>Red Flags </a:t>
            </a:r>
          </a:p>
          <a:p>
            <a:pPr>
              <a:spcBef>
                <a:spcPts val="3000"/>
              </a:spcBef>
              <a:buFont typeface="Wingdings" pitchFamily="2" charset="2"/>
              <a:buChar char="ü"/>
            </a:pPr>
            <a:r>
              <a:rPr lang="en-US" sz="1900" dirty="0" smtClean="0">
                <a:solidFill>
                  <a:schemeClr val="tx1"/>
                </a:solidFill>
              </a:rPr>
              <a:t>Check the sender</a:t>
            </a:r>
          </a:p>
          <a:p>
            <a:pPr>
              <a:spcBef>
                <a:spcPts val="3000"/>
              </a:spcBef>
              <a:buFont typeface="Wingdings" pitchFamily="2" charset="2"/>
              <a:buChar char="ü"/>
            </a:pPr>
            <a:r>
              <a:rPr lang="en-US" sz="1900" dirty="0" smtClean="0">
                <a:solidFill>
                  <a:schemeClr val="tx1"/>
                </a:solidFill>
              </a:rPr>
              <a:t>Dear Customer</a:t>
            </a:r>
          </a:p>
          <a:p>
            <a:pPr>
              <a:spcBef>
                <a:spcPts val="3000"/>
              </a:spcBef>
              <a:buFont typeface="Wingdings" pitchFamily="2" charset="2"/>
              <a:buChar char="ü"/>
            </a:pPr>
            <a:r>
              <a:rPr lang="en-US" sz="1900" dirty="0" smtClean="0">
                <a:solidFill>
                  <a:schemeClr val="tx1"/>
                </a:solidFill>
              </a:rPr>
              <a:t>Bad spelling and grammar</a:t>
            </a:r>
          </a:p>
          <a:p>
            <a:pPr>
              <a:spcBef>
                <a:spcPts val="3000"/>
              </a:spcBef>
              <a:buFont typeface="Wingdings" pitchFamily="2" charset="2"/>
              <a:buChar char="ü"/>
            </a:pPr>
            <a:r>
              <a:rPr lang="en-US" sz="1900" dirty="0" smtClean="0">
                <a:solidFill>
                  <a:schemeClr val="tx1"/>
                </a:solidFill>
              </a:rPr>
              <a:t>Urgent requests</a:t>
            </a:r>
          </a:p>
          <a:p>
            <a:pPr>
              <a:spcBef>
                <a:spcPts val="3000"/>
              </a:spcBef>
              <a:buFont typeface="Wingdings" pitchFamily="2" charset="2"/>
              <a:buChar char="ü"/>
            </a:pPr>
            <a:r>
              <a:rPr lang="en-US" sz="1900" dirty="0" smtClean="0">
                <a:solidFill>
                  <a:schemeClr val="tx1"/>
                </a:solidFill>
              </a:rPr>
              <a:t>Be careful with website links</a:t>
            </a:r>
          </a:p>
          <a:p>
            <a:pPr>
              <a:spcBef>
                <a:spcPts val="3000"/>
              </a:spcBef>
              <a:buFont typeface="Wingdings" pitchFamily="2" charset="2"/>
              <a:buChar char="ü"/>
            </a:pPr>
            <a:r>
              <a:rPr lang="en-US" sz="1900" dirty="0" smtClean="0">
                <a:solidFill>
                  <a:schemeClr val="tx1"/>
                </a:solidFill>
              </a:rPr>
              <a:t>Be suspicious of attachments</a:t>
            </a:r>
          </a:p>
          <a:p>
            <a:pPr>
              <a:spcBef>
                <a:spcPts val="3000"/>
              </a:spcBef>
              <a:buFont typeface="Wingdings" pitchFamily="2" charset="2"/>
              <a:buChar char="ü"/>
            </a:pPr>
            <a:r>
              <a:rPr lang="en-US" sz="1900" dirty="0" smtClean="0">
                <a:solidFill>
                  <a:schemeClr val="tx1"/>
                </a:solidFill>
              </a:rPr>
              <a:t>Requests for sensitive information</a:t>
            </a:r>
          </a:p>
          <a:p>
            <a:pPr>
              <a:spcBef>
                <a:spcPts val="3000"/>
              </a:spcBef>
              <a:buFont typeface="Wingdings" pitchFamily="2" charset="2"/>
              <a:buChar char="ü"/>
            </a:pPr>
            <a:r>
              <a:rPr lang="en-US" sz="1900" dirty="0" smtClean="0">
                <a:solidFill>
                  <a:schemeClr val="tx1"/>
                </a:solidFill>
              </a:rPr>
              <a:t>Sound too good to be true?</a:t>
            </a:r>
            <a:endParaRPr lang="en-US" sz="1900" dirty="0">
              <a:solidFill>
                <a:schemeClr val="tx1"/>
              </a:solidFill>
            </a:endParaRPr>
          </a:p>
        </p:txBody>
      </p:sp>
      <p:sp>
        <p:nvSpPr>
          <p:cNvPr id="7" name="Title 1"/>
          <p:cNvSpPr txBox="1">
            <a:spLocks/>
          </p:cNvSpPr>
          <p:nvPr/>
        </p:nvSpPr>
        <p:spPr>
          <a:xfrm>
            <a:off x="76200" y="76200"/>
            <a:ext cx="88392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Recognize &amp; Avoid Phishing</a:t>
            </a:r>
            <a:endParaRPr kumimoji="0" lang="en-US" sz="3600" b="1" i="0" u="none" strike="noStrike" kern="1200" cap="none" spc="0" normalizeH="0" baseline="0" noProof="0" dirty="0">
              <a:ln>
                <a:noFill/>
              </a:ln>
              <a:solidFill>
                <a:schemeClr val="lt1"/>
              </a:solidFill>
              <a:effectLst/>
              <a:uLnTx/>
              <a:uFillTx/>
              <a:latin typeface="+mn-lt"/>
              <a:ea typeface="+mn-ea"/>
              <a:cs typeface="+mn-cs"/>
            </a:endParaRPr>
          </a:p>
        </p:txBody>
      </p:sp>
      <p:pic>
        <p:nvPicPr>
          <p:cNvPr id="3075" name="Picture 3" descr="C:\Users\michalm\AppData\Local\Microsoft\Windows\Temporary Internet Files\Content.IE5\EYL3GUOH\Red_Flag[1].jpg"/>
          <p:cNvPicPr>
            <a:picLocks noChangeAspect="1" noChangeArrowheads="1"/>
          </p:cNvPicPr>
          <p:nvPr/>
        </p:nvPicPr>
        <p:blipFill>
          <a:blip r:embed="rId4" cstate="print"/>
          <a:srcRect/>
          <a:stretch>
            <a:fillRect/>
          </a:stretch>
        </p:blipFill>
        <p:spPr bwMode="auto">
          <a:xfrm>
            <a:off x="1600200" y="914400"/>
            <a:ext cx="381000" cy="4707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chalm\AppData\Local\Microsoft\Windows\Temporary Internet Files\Content.IE5\GS1B0JSF\Free-Vector-3d-Social-Media-Icons-Pack-2012-New-Twitter-StumbleUpon-Pinterest[1].jpg"/>
          <p:cNvPicPr>
            <a:picLocks noChangeAspect="1" noChangeArrowheads="1"/>
          </p:cNvPicPr>
          <p:nvPr/>
        </p:nvPicPr>
        <p:blipFill>
          <a:blip r:embed="rId3" cstate="print"/>
          <a:srcRect/>
          <a:stretch>
            <a:fillRect/>
          </a:stretch>
        </p:blipFill>
        <p:spPr bwMode="auto">
          <a:xfrm>
            <a:off x="304800" y="762000"/>
            <a:ext cx="8305800" cy="5715000"/>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6" name="Content Placeholder 5"/>
          <p:cNvSpPr>
            <a:spLocks noGrp="1"/>
          </p:cNvSpPr>
          <p:nvPr>
            <p:ph idx="1"/>
          </p:nvPr>
        </p:nvSpPr>
        <p:spPr/>
        <p:txBody>
          <a:bodyPr>
            <a:normAutofit/>
          </a:bodyPr>
          <a:lstStyle/>
          <a:p>
            <a:pPr>
              <a:spcBef>
                <a:spcPts val="3000"/>
              </a:spcBef>
              <a:buFont typeface="Wingdings" pitchFamily="2" charset="2"/>
              <a:buChar char="ü"/>
            </a:pPr>
            <a:r>
              <a:rPr lang="en-US" sz="1900" dirty="0" smtClean="0">
                <a:solidFill>
                  <a:schemeClr val="tx1"/>
                </a:solidFill>
              </a:rPr>
              <a:t>Consider what you post</a:t>
            </a:r>
          </a:p>
          <a:p>
            <a:pPr>
              <a:spcBef>
                <a:spcPts val="3000"/>
              </a:spcBef>
              <a:buFont typeface="Wingdings" pitchFamily="2" charset="2"/>
              <a:buChar char="ü"/>
            </a:pPr>
            <a:r>
              <a:rPr lang="en-US" sz="1900" dirty="0" smtClean="0">
                <a:solidFill>
                  <a:schemeClr val="tx1"/>
                </a:solidFill>
              </a:rPr>
              <a:t>Control visibility and privacy</a:t>
            </a:r>
          </a:p>
          <a:p>
            <a:pPr>
              <a:spcBef>
                <a:spcPts val="3000"/>
              </a:spcBef>
              <a:buFont typeface="Wingdings" pitchFamily="2" charset="2"/>
              <a:buChar char="ü"/>
            </a:pPr>
            <a:r>
              <a:rPr lang="en-US" sz="1900" dirty="0" smtClean="0">
                <a:solidFill>
                  <a:schemeClr val="tx1"/>
                </a:solidFill>
              </a:rPr>
              <a:t>Routinely check your settings</a:t>
            </a:r>
          </a:p>
          <a:p>
            <a:pPr>
              <a:spcBef>
                <a:spcPts val="3000"/>
              </a:spcBef>
              <a:buFont typeface="Wingdings" pitchFamily="2" charset="2"/>
              <a:buChar char="ü"/>
            </a:pPr>
            <a:r>
              <a:rPr lang="en-US" sz="1900" dirty="0" smtClean="0">
                <a:solidFill>
                  <a:schemeClr val="tx1"/>
                </a:solidFill>
              </a:rPr>
              <a:t>Respond to a breach</a:t>
            </a:r>
            <a:endParaRPr lang="en-US" sz="1900" dirty="0">
              <a:solidFill>
                <a:schemeClr val="tx1"/>
              </a:solidFill>
            </a:endParaRPr>
          </a:p>
        </p:txBody>
      </p:sp>
      <p:sp>
        <p:nvSpPr>
          <p:cNvPr id="7" name="Title 1"/>
          <p:cNvSpPr txBox="1">
            <a:spLocks/>
          </p:cNvSpPr>
          <p:nvPr/>
        </p:nvSpPr>
        <p:spPr>
          <a:xfrm>
            <a:off x="76200" y="76200"/>
            <a:ext cx="88392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Social Media Tips</a:t>
            </a:r>
            <a:endParaRPr kumimoji="0" lang="en-US" sz="36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chalm\AppData\Local\Microsoft\Windows\Temporary Internet Files\Content.IE5\8X0LBXM1\large-lock-66.6-10139[1].gif"/>
          <p:cNvPicPr>
            <a:picLocks noChangeAspect="1" noChangeArrowheads="1"/>
          </p:cNvPicPr>
          <p:nvPr/>
        </p:nvPicPr>
        <p:blipFill>
          <a:blip r:embed="rId3" cstate="print"/>
          <a:srcRect/>
          <a:stretch>
            <a:fillRect/>
          </a:stretch>
        </p:blipFill>
        <p:spPr bwMode="auto">
          <a:xfrm>
            <a:off x="1524000" y="914400"/>
            <a:ext cx="5638800" cy="5610606"/>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6" name="Content Placeholder 5"/>
          <p:cNvSpPr>
            <a:spLocks noGrp="1"/>
          </p:cNvSpPr>
          <p:nvPr>
            <p:ph idx="1"/>
          </p:nvPr>
        </p:nvSpPr>
        <p:spPr>
          <a:xfrm>
            <a:off x="304800" y="914400"/>
            <a:ext cx="8839200" cy="6629400"/>
          </a:xfrm>
        </p:spPr>
        <p:txBody>
          <a:bodyPr>
            <a:noAutofit/>
          </a:bodyPr>
          <a:lstStyle/>
          <a:p>
            <a:pPr>
              <a:spcBef>
                <a:spcPts val="1200"/>
              </a:spcBef>
              <a:buFont typeface="Wingdings" pitchFamily="2" charset="2"/>
              <a:buChar char="ü"/>
            </a:pPr>
            <a:r>
              <a:rPr lang="en-US" sz="1800" dirty="0" smtClean="0">
                <a:solidFill>
                  <a:schemeClr val="tx1"/>
                </a:solidFill>
              </a:rPr>
              <a:t>Turn on WPA2</a:t>
            </a:r>
          </a:p>
          <a:p>
            <a:pPr>
              <a:spcBef>
                <a:spcPts val="1200"/>
              </a:spcBef>
              <a:buFont typeface="Wingdings" pitchFamily="2" charset="2"/>
              <a:buChar char="ü"/>
            </a:pPr>
            <a:r>
              <a:rPr lang="en-US" sz="1800" dirty="0" smtClean="0">
                <a:solidFill>
                  <a:schemeClr val="tx1"/>
                </a:solidFill>
              </a:rPr>
              <a:t>Make passwords long and strong</a:t>
            </a:r>
          </a:p>
          <a:p>
            <a:pPr>
              <a:spcBef>
                <a:spcPts val="1200"/>
              </a:spcBef>
              <a:buFont typeface="Wingdings" pitchFamily="2" charset="2"/>
              <a:buChar char="ü"/>
            </a:pPr>
            <a:r>
              <a:rPr lang="en-US" sz="1800" dirty="0" smtClean="0">
                <a:solidFill>
                  <a:schemeClr val="tx1"/>
                </a:solidFill>
              </a:rPr>
              <a:t>Unique account, unique password</a:t>
            </a:r>
          </a:p>
          <a:p>
            <a:pPr>
              <a:spcBef>
                <a:spcPts val="1200"/>
              </a:spcBef>
              <a:buFont typeface="Wingdings" pitchFamily="2" charset="2"/>
              <a:buChar char="ü"/>
            </a:pPr>
            <a:r>
              <a:rPr lang="en-US" sz="1800" dirty="0" smtClean="0">
                <a:solidFill>
                  <a:schemeClr val="tx1"/>
                </a:solidFill>
              </a:rPr>
              <a:t>Keep a clean machine</a:t>
            </a:r>
          </a:p>
          <a:p>
            <a:pPr>
              <a:spcBef>
                <a:spcPts val="1200"/>
              </a:spcBef>
              <a:buFont typeface="Wingdings" pitchFamily="2" charset="2"/>
              <a:buChar char="ü"/>
            </a:pPr>
            <a:r>
              <a:rPr lang="en-US" sz="1800" dirty="0" smtClean="0">
                <a:solidFill>
                  <a:schemeClr val="tx1"/>
                </a:solidFill>
              </a:rPr>
              <a:t>Automate software updates</a:t>
            </a:r>
          </a:p>
          <a:p>
            <a:pPr>
              <a:spcBef>
                <a:spcPts val="1200"/>
              </a:spcBef>
              <a:buFont typeface="Wingdings" pitchFamily="2" charset="2"/>
              <a:buChar char="ü"/>
            </a:pPr>
            <a:r>
              <a:rPr lang="en-US" sz="1800" dirty="0" smtClean="0">
                <a:solidFill>
                  <a:schemeClr val="tx1"/>
                </a:solidFill>
              </a:rPr>
              <a:t>Admin user account only to complete a specific task</a:t>
            </a:r>
          </a:p>
          <a:p>
            <a:pPr>
              <a:spcBef>
                <a:spcPts val="1200"/>
              </a:spcBef>
              <a:buFont typeface="Wingdings" pitchFamily="2" charset="2"/>
              <a:buChar char="ü"/>
            </a:pPr>
            <a:r>
              <a:rPr lang="en-US" sz="1800" dirty="0" smtClean="0">
                <a:solidFill>
                  <a:schemeClr val="tx1"/>
                </a:solidFill>
              </a:rPr>
              <a:t>Consider the information you post on social sites</a:t>
            </a:r>
          </a:p>
          <a:p>
            <a:pPr>
              <a:spcBef>
                <a:spcPts val="1200"/>
              </a:spcBef>
              <a:buFont typeface="Wingdings" pitchFamily="2" charset="2"/>
              <a:buChar char="ü"/>
            </a:pPr>
            <a:r>
              <a:rPr lang="en-US" sz="1800" dirty="0" smtClean="0">
                <a:solidFill>
                  <a:schemeClr val="tx1"/>
                </a:solidFill>
              </a:rPr>
              <a:t>Enable a firewall (Personal Firewall)</a:t>
            </a:r>
          </a:p>
          <a:p>
            <a:pPr>
              <a:spcBef>
                <a:spcPts val="1200"/>
              </a:spcBef>
              <a:buFont typeface="Wingdings" pitchFamily="2" charset="2"/>
              <a:buChar char="ü"/>
            </a:pPr>
            <a:r>
              <a:rPr lang="en-US" sz="1800" dirty="0" smtClean="0">
                <a:solidFill>
                  <a:schemeClr val="tx1"/>
                </a:solidFill>
              </a:rPr>
              <a:t>Limit use of administrator accounts</a:t>
            </a:r>
          </a:p>
          <a:p>
            <a:pPr>
              <a:spcBef>
                <a:spcPts val="1200"/>
              </a:spcBef>
              <a:buFont typeface="Wingdings" pitchFamily="2" charset="2"/>
              <a:buChar char="ü"/>
            </a:pPr>
            <a:r>
              <a:rPr lang="en-US" sz="1800" dirty="0" smtClean="0">
                <a:solidFill>
                  <a:schemeClr val="tx1"/>
                </a:solidFill>
              </a:rPr>
              <a:t>Protect your $$</a:t>
            </a:r>
          </a:p>
          <a:p>
            <a:pPr>
              <a:spcBef>
                <a:spcPts val="1200"/>
              </a:spcBef>
              <a:buFont typeface="Wingdings" pitchFamily="2" charset="2"/>
              <a:buChar char="ü"/>
            </a:pPr>
            <a:r>
              <a:rPr lang="en-US" sz="1800" dirty="0" smtClean="0">
                <a:solidFill>
                  <a:schemeClr val="tx1"/>
                </a:solidFill>
              </a:rPr>
              <a:t>Don’t be tricked into opening an attachment or providing confidential information about yourself</a:t>
            </a:r>
          </a:p>
          <a:p>
            <a:pPr>
              <a:spcBef>
                <a:spcPts val="1200"/>
              </a:spcBef>
              <a:buFont typeface="Wingdings" pitchFamily="2" charset="2"/>
              <a:buChar char="ü"/>
            </a:pPr>
            <a:r>
              <a:rPr lang="en-US" sz="1800" dirty="0" smtClean="0">
                <a:solidFill>
                  <a:schemeClr val="tx1"/>
                </a:solidFill>
              </a:rPr>
              <a:t>Never provide your user ID &amp; password via a clicked-on link from an email or text</a:t>
            </a:r>
          </a:p>
          <a:p>
            <a:pPr>
              <a:spcBef>
                <a:spcPts val="1200"/>
              </a:spcBef>
              <a:buFont typeface="Wingdings" pitchFamily="2" charset="2"/>
              <a:buChar char="ü"/>
            </a:pPr>
            <a:r>
              <a:rPr lang="en-US" sz="1800" dirty="0" smtClean="0">
                <a:solidFill>
                  <a:schemeClr val="tx1"/>
                </a:solidFill>
              </a:rPr>
              <a:t>When in doubt, throw it out</a:t>
            </a:r>
          </a:p>
          <a:p>
            <a:endParaRPr lang="en-US" sz="1900" dirty="0" smtClean="0"/>
          </a:p>
          <a:p>
            <a:endParaRPr lang="en-US" sz="1900" dirty="0" smtClean="0"/>
          </a:p>
          <a:p>
            <a:endParaRPr lang="en-US" sz="1900" dirty="0"/>
          </a:p>
        </p:txBody>
      </p:sp>
      <p:sp>
        <p:nvSpPr>
          <p:cNvPr id="7" name="Title 1"/>
          <p:cNvSpPr txBox="1">
            <a:spLocks/>
          </p:cNvSpPr>
          <p:nvPr/>
        </p:nvSpPr>
        <p:spPr>
          <a:xfrm>
            <a:off x="76200" y="76200"/>
            <a:ext cx="883920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Other Ways to Protect</a:t>
            </a:r>
            <a:endParaRPr kumimoji="0" lang="en-US" sz="36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dow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wipe(down)">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wipe(down)">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wipe(down)">
                                      <p:cBhvr>
                                        <p:cTn id="6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82000" cy="5791200"/>
          </a:xfrm>
        </p:spPr>
        <p:txBody>
          <a:bodyPr>
            <a:normAutofit/>
          </a:bodyPr>
          <a:lstStyle/>
          <a:p>
            <a:pPr>
              <a:buNone/>
            </a:pPr>
            <a:r>
              <a:rPr lang="en-US" sz="2000" dirty="0" smtClean="0">
                <a:solidFill>
                  <a:schemeClr val="tx1"/>
                </a:solidFill>
              </a:rPr>
              <a:t>M. Travis Michalak</a:t>
            </a:r>
          </a:p>
          <a:p>
            <a:pPr>
              <a:buNone/>
            </a:pPr>
            <a:r>
              <a:rPr lang="en-US" sz="2000" dirty="0" smtClean="0">
                <a:solidFill>
                  <a:schemeClr val="tx1"/>
                </a:solidFill>
              </a:rPr>
              <a:t>Associate Vice President</a:t>
            </a:r>
          </a:p>
          <a:p>
            <a:pPr>
              <a:buNone/>
            </a:pPr>
            <a:r>
              <a:rPr lang="en-US" sz="2000" dirty="0" smtClean="0">
                <a:solidFill>
                  <a:schemeClr val="tx1"/>
                </a:solidFill>
              </a:rPr>
              <a:t>Nationwide Financial – Information Risk Management</a:t>
            </a:r>
          </a:p>
          <a:p>
            <a:pPr>
              <a:buNone/>
            </a:pPr>
            <a:r>
              <a:rPr lang="en-US" sz="2000" dirty="0" smtClean="0">
                <a:solidFill>
                  <a:schemeClr val="tx1"/>
                </a:solidFill>
                <a:hlinkClick r:id="rId2"/>
              </a:rPr>
              <a:t>michalm@nationwide.com</a:t>
            </a:r>
            <a:endParaRPr lang="en-US" sz="2000" dirty="0" smtClean="0">
              <a:solidFill>
                <a:schemeClr val="tx1"/>
              </a:solidFill>
            </a:endParaRPr>
          </a:p>
          <a:p>
            <a:pPr>
              <a:buNone/>
            </a:pPr>
            <a:r>
              <a:rPr lang="en-US" sz="2000" dirty="0" smtClean="0">
                <a:solidFill>
                  <a:schemeClr val="tx1"/>
                </a:solidFill>
              </a:rPr>
              <a:t>614-677-6809</a:t>
            </a:r>
          </a:p>
          <a:p>
            <a:pPr>
              <a:buNone/>
            </a:pPr>
            <a:endParaRPr lang="en-US" sz="2000" dirty="0" smtClean="0">
              <a:solidFill>
                <a:schemeClr val="tx1"/>
              </a:solidFill>
            </a:endParaRPr>
          </a:p>
          <a:p>
            <a:pPr>
              <a:buNone/>
            </a:pPr>
            <a:r>
              <a:rPr lang="en-US" sz="2000" dirty="0" smtClean="0">
                <a:solidFill>
                  <a:schemeClr val="tx1"/>
                </a:solidFill>
              </a:rPr>
              <a:t>1 Nationwide Plaza</a:t>
            </a:r>
          </a:p>
          <a:p>
            <a:pPr>
              <a:buNone/>
            </a:pPr>
            <a:r>
              <a:rPr lang="en-US" sz="2000" dirty="0" smtClean="0">
                <a:solidFill>
                  <a:schemeClr val="tx1"/>
                </a:solidFill>
              </a:rPr>
              <a:t>3-17-202</a:t>
            </a:r>
          </a:p>
          <a:p>
            <a:pPr>
              <a:buNone/>
            </a:pPr>
            <a:r>
              <a:rPr lang="en-US" sz="2000" dirty="0" smtClean="0">
                <a:solidFill>
                  <a:schemeClr val="tx1"/>
                </a:solidFill>
              </a:rPr>
              <a:t>Columbus OH  43215</a:t>
            </a:r>
          </a:p>
          <a:p>
            <a:pPr>
              <a:buNone/>
            </a:pPr>
            <a:endParaRPr lang="en-US" sz="2000" dirty="0" smtClean="0">
              <a:solidFill>
                <a:schemeClr val="tx1"/>
              </a:solidFill>
            </a:endParaRPr>
          </a:p>
          <a:p>
            <a:pPr algn="ctr">
              <a:buNone/>
            </a:pPr>
            <a:r>
              <a:rPr lang="en-US" sz="3600" b="1" dirty="0" smtClean="0">
                <a:solidFill>
                  <a:schemeClr val="tx1"/>
                </a:solidFill>
              </a:rPr>
              <a:t>         Thank You!</a:t>
            </a:r>
            <a:endParaRPr lang="en-US" sz="3600" b="1" dirty="0">
              <a:solidFill>
                <a:schemeClr val="tx1"/>
              </a:solidFill>
            </a:endParaRPr>
          </a:p>
        </p:txBody>
      </p:sp>
      <p:sp>
        <p:nvSpPr>
          <p:cNvPr id="4" name="Slide Number Placeholder 3"/>
          <p:cNvSpPr>
            <a:spLocks noGrp="1"/>
          </p:cNvSpPr>
          <p:nvPr>
            <p:ph type="sldNum" sz="quarter" idx="12"/>
          </p:nvPr>
        </p:nvSpPr>
        <p:spPr/>
        <p:txBody>
          <a:bodyPr/>
          <a:lstStyle/>
          <a:p>
            <a:fld id="{CACD57DD-E820-4B11-80C4-823179BCC2F4}" type="slidenum">
              <a:rPr lang="en-US" smtClean="0"/>
              <a:pPr/>
              <a:t>17</a:t>
            </a:fld>
            <a:endParaRPr lang="en-US" dirty="0"/>
          </a:p>
        </p:txBody>
      </p:sp>
      <p:sp>
        <p:nvSpPr>
          <p:cNvPr id="6" name="Title 1"/>
          <p:cNvSpPr txBox="1">
            <a:spLocks/>
          </p:cNvSpPr>
          <p:nvPr/>
        </p:nvSpPr>
        <p:spPr>
          <a:xfrm>
            <a:off x="76200" y="76200"/>
            <a:ext cx="88392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Questions</a:t>
            </a:r>
            <a:endParaRPr kumimoji="0" lang="en-US" sz="3600" b="1" i="0" u="none" strike="noStrike" kern="1200" cap="none" spc="0" normalizeH="0" baseline="0" noProof="0" dirty="0">
              <a:ln>
                <a:noFill/>
              </a:ln>
              <a:solidFill>
                <a:schemeClr val="lt1"/>
              </a:solidFill>
              <a:effectLst/>
              <a:uLnTx/>
              <a:uFillTx/>
              <a:latin typeface="+mn-lt"/>
              <a:ea typeface="+mn-ea"/>
              <a:cs typeface="+mn-cs"/>
            </a:endParaRPr>
          </a:p>
        </p:txBody>
      </p:sp>
      <p:pic>
        <p:nvPicPr>
          <p:cNvPr id="6147" name="Picture 3" descr="C:\Users\michalm\AppData\Local\Microsoft\Windows\Temporary Internet Files\Content.IE5\EYL3GUOH\question mark[1].png"/>
          <p:cNvPicPr>
            <a:picLocks noChangeAspect="1" noChangeArrowheads="1"/>
          </p:cNvPicPr>
          <p:nvPr/>
        </p:nvPicPr>
        <p:blipFill>
          <a:blip r:embed="rId3" cstate="print"/>
          <a:srcRect/>
          <a:stretch>
            <a:fillRect/>
          </a:stretch>
        </p:blipFill>
        <p:spPr bwMode="auto">
          <a:xfrm>
            <a:off x="6072187" y="990600"/>
            <a:ext cx="3071813"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82000" cy="4648200"/>
          </a:xfrm>
        </p:spPr>
        <p:style>
          <a:lnRef idx="1">
            <a:schemeClr val="dk1"/>
          </a:lnRef>
          <a:fillRef idx="2">
            <a:schemeClr val="dk1"/>
          </a:fillRef>
          <a:effectRef idx="1">
            <a:schemeClr val="dk1"/>
          </a:effectRef>
          <a:fontRef idx="minor">
            <a:schemeClr val="dk1"/>
          </a:fontRef>
        </p:style>
        <p:txBody>
          <a:bodyPr>
            <a:normAutofit lnSpcReduction="10000"/>
          </a:bodyPr>
          <a:lstStyle/>
          <a:p>
            <a:pPr marL="803275" lvl="1" indent="-457200">
              <a:buFont typeface="+mj-lt"/>
              <a:buAutoNum type="arabicPeriod"/>
            </a:pPr>
            <a:endParaRPr lang="en-US" sz="2800" b="1" i="1" dirty="0" smtClean="0">
              <a:solidFill>
                <a:schemeClr val="accent1">
                  <a:lumMod val="75000"/>
                </a:schemeClr>
              </a:solidFill>
              <a:effectLst>
                <a:outerShdw blurRad="38100" dist="38100" dir="2700000" algn="tl">
                  <a:srgbClr val="000000">
                    <a:alpha val="43137"/>
                  </a:srgbClr>
                </a:outerShdw>
              </a:effectLst>
            </a:endParaRPr>
          </a:p>
          <a:p>
            <a:pPr marL="803275" lvl="1" indent="-457200">
              <a:buFont typeface="+mj-lt"/>
              <a:buAutoNum type="arabicPeriod"/>
            </a:pPr>
            <a:r>
              <a:rPr lang="en-US" sz="2800" b="1" i="1" dirty="0" smtClean="0">
                <a:solidFill>
                  <a:schemeClr val="accent1">
                    <a:lumMod val="75000"/>
                  </a:schemeClr>
                </a:solidFill>
                <a:effectLst>
                  <a:outerShdw blurRad="38100" dist="38100" dir="2700000" algn="tl">
                    <a:srgbClr val="000000">
                      <a:alpha val="43137"/>
                    </a:srgbClr>
                  </a:outerShdw>
                </a:effectLst>
              </a:rPr>
              <a:t>Do You Need to Be Concerned?</a:t>
            </a:r>
          </a:p>
          <a:p>
            <a:pPr marL="803275" lvl="1" indent="-457200">
              <a:buFont typeface="+mj-lt"/>
              <a:buAutoNum type="arabicPeriod"/>
            </a:pPr>
            <a:endParaRPr lang="en-US" sz="2800" b="1" i="1" dirty="0" smtClean="0">
              <a:effectLst>
                <a:outerShdw blurRad="38100" dist="38100" dir="2700000" algn="tl">
                  <a:srgbClr val="000000">
                    <a:alpha val="43137"/>
                  </a:srgbClr>
                </a:outerShdw>
              </a:effectLst>
            </a:endParaRPr>
          </a:p>
          <a:p>
            <a:pPr marL="803275" lvl="1" indent="-457200">
              <a:buFont typeface="+mj-lt"/>
              <a:buAutoNum type="arabicPeriod"/>
            </a:pPr>
            <a:r>
              <a:rPr lang="en-US" sz="2800" b="1" i="1" dirty="0" smtClean="0">
                <a:solidFill>
                  <a:srgbClr val="C00000"/>
                </a:solidFill>
                <a:effectLst>
                  <a:outerShdw blurRad="38100" dist="38100" dir="2700000" algn="tl">
                    <a:srgbClr val="000000">
                      <a:alpha val="43137"/>
                    </a:srgbClr>
                  </a:outerShdw>
                </a:effectLst>
              </a:rPr>
              <a:t>Information Risk at Nationwide</a:t>
            </a:r>
          </a:p>
          <a:p>
            <a:pPr marL="803275" lvl="1" indent="-457200">
              <a:buFont typeface="+mj-lt"/>
              <a:buAutoNum type="arabicPeriod"/>
            </a:pPr>
            <a:endParaRPr lang="en-US" sz="2800" b="1" i="1" dirty="0" smtClean="0">
              <a:effectLst>
                <a:outerShdw blurRad="38100" dist="38100" dir="2700000" algn="tl">
                  <a:srgbClr val="000000">
                    <a:alpha val="43137"/>
                  </a:srgbClr>
                </a:outerShdw>
              </a:effectLst>
            </a:endParaRPr>
          </a:p>
          <a:p>
            <a:pPr marL="803275" lvl="1" indent="-457200">
              <a:buFont typeface="+mj-lt"/>
              <a:buAutoNum type="arabicPeriod"/>
            </a:pPr>
            <a:r>
              <a:rPr lang="en-US" sz="2800" b="1" i="1" dirty="0" smtClean="0">
                <a:solidFill>
                  <a:schemeClr val="accent6">
                    <a:lumMod val="75000"/>
                  </a:schemeClr>
                </a:solidFill>
                <a:effectLst>
                  <a:outerShdw blurRad="38100" dist="38100" dir="2700000" algn="tl">
                    <a:srgbClr val="000000">
                      <a:alpha val="43137"/>
                    </a:srgbClr>
                  </a:outerShdw>
                </a:effectLst>
              </a:rPr>
              <a:t>What Can You Do to Better Protect Yourself and Your Sensitive Data</a:t>
            </a:r>
          </a:p>
          <a:p>
            <a:pPr marL="803275" lvl="1" indent="-457200">
              <a:buFont typeface="+mj-lt"/>
              <a:buAutoNum type="arabicPeriod"/>
            </a:pPr>
            <a:endParaRPr lang="en-US" sz="2800" b="1" i="1" dirty="0" smtClean="0">
              <a:solidFill>
                <a:schemeClr val="accent6">
                  <a:lumMod val="75000"/>
                </a:schemeClr>
              </a:solidFill>
              <a:effectLst>
                <a:outerShdw blurRad="38100" dist="38100" dir="2700000" algn="tl">
                  <a:srgbClr val="000000">
                    <a:alpha val="43137"/>
                  </a:srgbClr>
                </a:outerShdw>
              </a:effectLst>
            </a:endParaRPr>
          </a:p>
          <a:p>
            <a:pPr marL="803275" lvl="1" indent="-457200">
              <a:buFont typeface="+mj-lt"/>
              <a:buAutoNum type="arabicPeriod"/>
            </a:pPr>
            <a:r>
              <a:rPr lang="en-US" sz="2800" b="1" i="1" dirty="0" smtClean="0">
                <a:solidFill>
                  <a:schemeClr val="tx1"/>
                </a:solidFill>
                <a:effectLst>
                  <a:outerShdw blurRad="38100" dist="38100" dir="2700000" algn="tl">
                    <a:srgbClr val="000000">
                      <a:alpha val="43137"/>
                    </a:srgbClr>
                  </a:outerShdw>
                </a:effectLst>
              </a:rPr>
              <a:t>Questions</a:t>
            </a:r>
            <a:r>
              <a:rPr lang="en-US" sz="2400" dirty="0" smtClean="0"/>
              <a:t/>
            </a:r>
            <a:br>
              <a:rPr lang="en-US" sz="2400" dirty="0" smtClean="0"/>
            </a:br>
            <a:endParaRPr lang="en-US" sz="2400" dirty="0" smtClean="0"/>
          </a:p>
          <a:p>
            <a:endParaRPr lang="en-US" dirty="0"/>
          </a:p>
        </p:txBody>
      </p:sp>
      <p:sp>
        <p:nvSpPr>
          <p:cNvPr id="4" name="Slide Number Placeholder 3"/>
          <p:cNvSpPr>
            <a:spLocks noGrp="1"/>
          </p:cNvSpPr>
          <p:nvPr>
            <p:ph type="sldNum" sz="quarter" idx="12"/>
          </p:nvPr>
        </p:nvSpPr>
        <p:spPr/>
        <p:txBody>
          <a:bodyPr/>
          <a:lstStyle/>
          <a:p>
            <a:fld id="{CACD57DD-E820-4B11-80C4-823179BCC2F4}" type="slidenum">
              <a:rPr lang="en-US" smtClean="0"/>
              <a:pPr/>
              <a:t>1</a:t>
            </a:fld>
            <a:endParaRPr lang="en-US" dirty="0"/>
          </a:p>
        </p:txBody>
      </p:sp>
      <p:sp>
        <p:nvSpPr>
          <p:cNvPr id="5" name="Title 1"/>
          <p:cNvSpPr>
            <a:spLocks noGrp="1"/>
          </p:cNvSpPr>
          <p:nvPr>
            <p:ph type="title"/>
          </p:nvPr>
        </p:nvSpPr>
        <p:spPr>
          <a:xfrm>
            <a:off x="76200" y="23146"/>
            <a:ext cx="8915400" cy="738854"/>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3600" dirty="0" smtClean="0">
                <a:solidFill>
                  <a:schemeClr val="bg1"/>
                </a:solidFill>
              </a:rPr>
              <a:t>Agenda</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i="1" dirty="0" smtClean="0"/>
              <a:t>Do You Need to Be Concerned?</a:t>
            </a:r>
            <a:br>
              <a:rPr lang="en-US" b="1" i="1" dirty="0" smtClean="0"/>
            </a:br>
            <a:endParaRPr lang="en-US" b="1" i="1" dirty="0"/>
          </a:p>
        </p:txBody>
      </p:sp>
      <p:sp>
        <p:nvSpPr>
          <p:cNvPr id="4" name="Slide Number Placeholder 3"/>
          <p:cNvSpPr>
            <a:spLocks noGrp="1"/>
          </p:cNvSpPr>
          <p:nvPr>
            <p:ph type="sldNum" sz="quarter" idx="4294967295"/>
          </p:nvPr>
        </p:nvSpPr>
        <p:spPr>
          <a:xfrm>
            <a:off x="8763000" y="6516688"/>
            <a:ext cx="381000" cy="273050"/>
          </a:xfrm>
        </p:spPr>
        <p:txBody>
          <a:bodyPr/>
          <a:lstStyle/>
          <a:p>
            <a:fld id="{CACD57DD-E820-4B11-80C4-823179BCC2F4}" type="slidenum">
              <a:rPr lang="en-US" smtClean="0"/>
              <a:pPr/>
              <a:t>2</a:t>
            </a:fld>
            <a:endParaRPr lang="en-US" dirty="0"/>
          </a:p>
        </p:txBody>
      </p:sp>
      <p:sp>
        <p:nvSpPr>
          <p:cNvPr id="7" name="Rectangle 6"/>
          <p:cNvSpPr/>
          <p:nvPr/>
        </p:nvSpPr>
        <p:spPr>
          <a:xfrm>
            <a:off x="685800" y="0"/>
            <a:ext cx="3048000" cy="4572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rget-data-breach.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99191" y="3002744"/>
            <a:ext cx="1410439" cy="18740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3147292"/>
            <a:ext cx="1981200" cy="1584960"/>
          </a:xfrm>
          <a:prstGeom prst="rect">
            <a:avLst/>
          </a:prstGeom>
        </p:spPr>
      </p:pic>
      <p:pic>
        <p:nvPicPr>
          <p:cNvPr id="10" name="Picture 9" descr="new-ebay-logo1.png"/>
          <p:cNvPicPr>
            <a:picLocks noChangeAspect="1"/>
          </p:cNvPicPr>
          <p:nvPr/>
        </p:nvPicPr>
        <p:blipFill rotWithShape="1">
          <a:blip r:embed="rId5" cstate="print">
            <a:extLst>
              <a:ext uri="{28A0092B-C50C-407E-A947-70E740481C1C}">
                <a14:useLocalDpi xmlns:a14="http://schemas.microsoft.com/office/drawing/2010/main" xmlns="" val="0"/>
              </a:ext>
            </a:extLst>
          </a:blip>
          <a:srcRect l="24080" t="23712" r="22086" b="24399"/>
          <a:stretch/>
        </p:blipFill>
        <p:spPr>
          <a:xfrm>
            <a:off x="6248400" y="3422298"/>
            <a:ext cx="2405743" cy="1034949"/>
          </a:xfrm>
          <a:prstGeom prst="rect">
            <a:avLst/>
          </a:prstGeom>
        </p:spPr>
      </p:pic>
      <p:grpSp>
        <p:nvGrpSpPr>
          <p:cNvPr id="2" name="Group 1"/>
          <p:cNvGrpSpPr/>
          <p:nvPr/>
        </p:nvGrpSpPr>
        <p:grpSpPr>
          <a:xfrm>
            <a:off x="362922" y="3271828"/>
            <a:ext cx="1999278" cy="1335888"/>
            <a:chOff x="179696" y="2724195"/>
            <a:chExt cx="2641600" cy="1765078"/>
          </a:xfrm>
        </p:grpSpPr>
        <p:pic>
          <p:nvPicPr>
            <p:cNvPr id="14" name="Picture 13" descr="twitter-bird-logo.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3204" y="2724195"/>
              <a:ext cx="2454584" cy="1282521"/>
            </a:xfrm>
            <a:prstGeom prst="rect">
              <a:avLst/>
            </a:prstGeom>
          </p:spPr>
        </p:pic>
        <p:pic>
          <p:nvPicPr>
            <p:cNvPr id="15" name="Picture 14" descr="twitter-text-logo.jpg"/>
            <p:cNvPicPr>
              <a:picLocks noChangeAspect="1"/>
            </p:cNvPicPr>
            <p:nvPr/>
          </p:nvPicPr>
          <p:blipFill rotWithShape="1">
            <a:blip r:embed="rId7" cstate="print">
              <a:extLst>
                <a:ext uri="{28A0092B-C50C-407E-A947-70E740481C1C}">
                  <a14:useLocalDpi xmlns:a14="http://schemas.microsoft.com/office/drawing/2010/main" xmlns="" val="0"/>
                </a:ext>
              </a:extLst>
            </a:blip>
            <a:srcRect t="13460" b="17427"/>
            <a:stretch/>
          </p:blipFill>
          <p:spPr>
            <a:xfrm>
              <a:off x="179696" y="3933054"/>
              <a:ext cx="2641600" cy="556219"/>
            </a:xfrm>
            <a:prstGeom prst="rect">
              <a:avLst/>
            </a:prstGeom>
          </p:spPr>
        </p:pic>
      </p:grpSp>
      <p:sp>
        <p:nvSpPr>
          <p:cNvPr id="3" name="TextBox 2"/>
          <p:cNvSpPr txBox="1"/>
          <p:nvPr/>
        </p:nvSpPr>
        <p:spPr>
          <a:xfrm>
            <a:off x="362922" y="1408093"/>
            <a:ext cx="8400078" cy="954107"/>
          </a:xfrm>
          <a:prstGeom prst="rect">
            <a:avLst/>
          </a:prstGeom>
          <a:solidFill>
            <a:srgbClr val="DD4814"/>
          </a:solidFill>
          <a:ln>
            <a:noFill/>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r>
              <a:rPr lang="en-US" sz="2800" b="1" dirty="0" smtClean="0">
                <a:solidFill>
                  <a:srgbClr val="FFFFFF"/>
                </a:solidFill>
                <a:latin typeface="+mn-lt"/>
              </a:rPr>
              <a:t>ALL COMPANIES ARE ALL AT RISK. </a:t>
            </a:r>
            <a:r>
              <a:rPr lang="en-US" sz="2800" dirty="0" smtClean="0">
                <a:solidFill>
                  <a:srgbClr val="FFFFFF"/>
                </a:solidFill>
                <a:latin typeface="+mn-lt"/>
              </a:rPr>
              <a:t/>
            </a:r>
            <a:br>
              <a:rPr lang="en-US" sz="2800" dirty="0" smtClean="0">
                <a:solidFill>
                  <a:srgbClr val="FFFFFF"/>
                </a:solidFill>
                <a:latin typeface="+mn-lt"/>
              </a:rPr>
            </a:br>
            <a:r>
              <a:rPr lang="en-US" sz="2800" dirty="0" smtClean="0">
                <a:solidFill>
                  <a:srgbClr val="FFFFFF"/>
                </a:solidFill>
                <a:latin typeface="+mn-lt"/>
              </a:rPr>
              <a:t>NO MATTER THE SIZE OR INDUSTRY.</a:t>
            </a:r>
          </a:p>
        </p:txBody>
      </p:sp>
      <p:pic>
        <p:nvPicPr>
          <p:cNvPr id="1026" name="Picture 2"/>
          <p:cNvPicPr>
            <a:picLocks noChangeAspect="1" noChangeArrowheads="1"/>
          </p:cNvPicPr>
          <p:nvPr/>
        </p:nvPicPr>
        <p:blipFill>
          <a:blip r:embed="rId8" cstate="print"/>
          <a:srcRect/>
          <a:stretch>
            <a:fillRect/>
          </a:stretch>
        </p:blipFill>
        <p:spPr bwMode="auto">
          <a:xfrm>
            <a:off x="1494303" y="5257800"/>
            <a:ext cx="2009775" cy="485775"/>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5719762" y="5010150"/>
            <a:ext cx="752475" cy="733425"/>
          </a:xfrm>
          <a:prstGeom prst="rect">
            <a:avLst/>
          </a:prstGeom>
          <a:noFill/>
          <a:ln w="9525">
            <a:noFill/>
            <a:miter lim="800000"/>
            <a:headEnd/>
            <a:tailEnd/>
          </a:ln>
        </p:spPr>
      </p:pic>
      <p:sp>
        <p:nvSpPr>
          <p:cNvPr id="13" name="Title 1"/>
          <p:cNvSpPr>
            <a:spLocks noGrp="1"/>
          </p:cNvSpPr>
          <p:nvPr>
            <p:ph type="title"/>
          </p:nvPr>
        </p:nvSpPr>
        <p:spPr>
          <a:xfrm>
            <a:off x="76200" y="76200"/>
            <a:ext cx="8839200" cy="6858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3600" dirty="0" smtClean="0"/>
              <a:t>Understanding the threat landscape</a:t>
            </a:r>
            <a:endParaRPr lang="en-US" sz="3600" dirty="0"/>
          </a:p>
        </p:txBody>
      </p:sp>
    </p:spTree>
    <p:extLst>
      <p:ext uri="{BB962C8B-B14F-4D97-AF65-F5344CB8AC3E}">
        <p14:creationId xmlns:p14="http://schemas.microsoft.com/office/powerpoint/2010/main" xmlns="" val="1170170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6200" y="76200"/>
            <a:ext cx="8839200" cy="6858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3600" dirty="0" smtClean="0"/>
              <a:t>Understanding the threat landscape</a:t>
            </a:r>
            <a:endParaRPr lang="en-US" sz="3600" dirty="0"/>
          </a:p>
        </p:txBody>
      </p:sp>
      <p:grpSp>
        <p:nvGrpSpPr>
          <p:cNvPr id="17" name="Group 16"/>
          <p:cNvGrpSpPr/>
          <p:nvPr/>
        </p:nvGrpSpPr>
        <p:grpSpPr>
          <a:xfrm>
            <a:off x="228600" y="838200"/>
            <a:ext cx="2743200" cy="2895600"/>
            <a:chOff x="609600" y="1828800"/>
            <a:chExt cx="2743200" cy="2895600"/>
          </a:xfrm>
        </p:grpSpPr>
        <p:sp>
          <p:nvSpPr>
            <p:cNvPr id="12" name="10-Point Star 11"/>
            <p:cNvSpPr/>
            <p:nvPr/>
          </p:nvSpPr>
          <p:spPr>
            <a:xfrm>
              <a:off x="609600" y="1828800"/>
              <a:ext cx="2743200" cy="2895600"/>
            </a:xfrm>
            <a:prstGeom prst="star1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400" dirty="0" smtClean="0"/>
            </a:p>
          </p:txBody>
        </p:sp>
        <p:sp>
          <p:nvSpPr>
            <p:cNvPr id="16" name="TextBox 15"/>
            <p:cNvSpPr txBox="1"/>
            <p:nvPr/>
          </p:nvSpPr>
          <p:spPr>
            <a:xfrm>
              <a:off x="1282699" y="2133600"/>
              <a:ext cx="1460501" cy="2280624"/>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nSpc>
                  <a:spcPct val="90000"/>
                </a:lnSpc>
              </a:pPr>
              <a:r>
                <a:rPr lang="en-US" sz="6000" b="1" dirty="0" smtClean="0">
                  <a:solidFill>
                    <a:srgbClr val="0071BF"/>
                  </a:solidFill>
                  <a:latin typeface="+mn-lt"/>
                </a:rPr>
                <a:t>15</a:t>
              </a:r>
              <a:r>
                <a:rPr lang="en-US" sz="3200" dirty="0" smtClean="0">
                  <a:solidFill>
                    <a:srgbClr val="0071BF"/>
                  </a:solidFill>
                  <a:latin typeface="+mn-lt"/>
                </a:rPr>
                <a:t>%</a:t>
              </a:r>
            </a:p>
            <a:p>
              <a:pPr algn="ctr">
                <a:lnSpc>
                  <a:spcPct val="90000"/>
                </a:lnSpc>
              </a:pPr>
              <a:r>
                <a:rPr lang="en-US" sz="1400" b="1" dirty="0" smtClean="0">
                  <a:solidFill>
                    <a:srgbClr val="003F72"/>
                  </a:solidFill>
                </a:rPr>
                <a:t>INCREASE IN THREAT ACTIVITY IN THE FINANCIAL SERVICES INDUSTRY</a:t>
              </a:r>
              <a:endParaRPr lang="en-US" sz="1400" dirty="0" smtClean="0">
                <a:solidFill>
                  <a:srgbClr val="003F72"/>
                </a:solidFill>
              </a:endParaRPr>
            </a:p>
          </p:txBody>
        </p:sp>
      </p:grpSp>
      <p:sp>
        <p:nvSpPr>
          <p:cNvPr id="18" name="10-Point Star 17"/>
          <p:cNvSpPr/>
          <p:nvPr/>
        </p:nvSpPr>
        <p:spPr>
          <a:xfrm>
            <a:off x="3200400" y="838200"/>
            <a:ext cx="2743200" cy="2895600"/>
          </a:xfrm>
          <a:prstGeom prst="star1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80000"/>
              </a:lnSpc>
            </a:pPr>
            <a:r>
              <a:rPr lang="en-US" sz="7200" b="1" dirty="0" smtClean="0">
                <a:solidFill>
                  <a:srgbClr val="0071BF"/>
                </a:solidFill>
              </a:rPr>
              <a:t>33</a:t>
            </a:r>
            <a:r>
              <a:rPr lang="en-US" sz="3600" dirty="0" smtClean="0">
                <a:solidFill>
                  <a:srgbClr val="0071BF"/>
                </a:solidFill>
              </a:rPr>
              <a:t>%</a:t>
            </a:r>
            <a:endParaRPr lang="en-US" sz="1600" dirty="0" smtClean="0">
              <a:solidFill>
                <a:srgbClr val="003F72"/>
              </a:solidFill>
            </a:endParaRPr>
          </a:p>
          <a:p>
            <a:pPr algn="ctr">
              <a:lnSpc>
                <a:spcPct val="90000"/>
              </a:lnSpc>
            </a:pPr>
            <a:r>
              <a:rPr lang="en-US" sz="1400" b="1" dirty="0" smtClean="0">
                <a:solidFill>
                  <a:srgbClr val="003F72"/>
                </a:solidFill>
              </a:rPr>
              <a:t>OF BREACHES WERE DISCOVERED INTERNALLY</a:t>
            </a:r>
          </a:p>
          <a:p>
            <a:pPr>
              <a:lnSpc>
                <a:spcPct val="80000"/>
              </a:lnSpc>
              <a:spcBef>
                <a:spcPts val="600"/>
              </a:spcBef>
            </a:pPr>
            <a:r>
              <a:rPr lang="en-US" sz="1400" b="1" dirty="0" smtClean="0">
                <a:solidFill>
                  <a:srgbClr val="003F72"/>
                </a:solidFill>
              </a:rPr>
              <a:t>       </a:t>
            </a:r>
            <a:endParaRPr lang="en-US" sz="1400" dirty="0" smtClean="0">
              <a:solidFill>
                <a:srgbClr val="003F72"/>
              </a:solidFill>
            </a:endParaRPr>
          </a:p>
        </p:txBody>
      </p:sp>
      <p:grpSp>
        <p:nvGrpSpPr>
          <p:cNvPr id="31" name="Group 30"/>
          <p:cNvGrpSpPr/>
          <p:nvPr/>
        </p:nvGrpSpPr>
        <p:grpSpPr>
          <a:xfrm>
            <a:off x="228600" y="3810000"/>
            <a:ext cx="2743200" cy="2895600"/>
            <a:chOff x="228600" y="3810000"/>
            <a:chExt cx="2743200" cy="2895600"/>
          </a:xfrm>
        </p:grpSpPr>
        <p:sp>
          <p:nvSpPr>
            <p:cNvPr id="25" name="TextBox 24"/>
            <p:cNvSpPr txBox="1"/>
            <p:nvPr/>
          </p:nvSpPr>
          <p:spPr>
            <a:xfrm>
              <a:off x="609600" y="4045597"/>
              <a:ext cx="1905000" cy="2308324"/>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lnSpc>
                  <a:spcPct val="90000"/>
                </a:lnSpc>
              </a:pPr>
              <a:r>
                <a:rPr lang="en-US" sz="7200" b="1" dirty="0" smtClean="0">
                  <a:solidFill>
                    <a:srgbClr val="0071BF"/>
                  </a:solidFill>
                  <a:latin typeface="+mn-lt"/>
                </a:rPr>
                <a:t>2.5</a:t>
              </a:r>
            </a:p>
            <a:p>
              <a:pPr algn="ctr">
                <a:lnSpc>
                  <a:spcPct val="90000"/>
                </a:lnSpc>
              </a:pPr>
              <a:r>
                <a:rPr lang="en-US" sz="3200" b="1" dirty="0" smtClean="0">
                  <a:solidFill>
                    <a:srgbClr val="003F72"/>
                  </a:solidFill>
                </a:rPr>
                <a:t>BILLION</a:t>
              </a:r>
              <a:r>
                <a:rPr lang="en-US" sz="1400" b="1" dirty="0" smtClean="0">
                  <a:solidFill>
                    <a:srgbClr val="003F72"/>
                  </a:solidFill>
                </a:rPr>
                <a:t> RECORDS COMPROMISED </a:t>
              </a:r>
              <a:r>
                <a:rPr lang="en-US" sz="1400" dirty="0" smtClean="0">
                  <a:solidFill>
                    <a:srgbClr val="003F72"/>
                  </a:solidFill>
                </a:rPr>
                <a:t>OVER THE PAST FIVE YEARS</a:t>
              </a:r>
            </a:p>
          </p:txBody>
        </p:sp>
        <p:sp>
          <p:nvSpPr>
            <p:cNvPr id="21" name="10-Point Star 20"/>
            <p:cNvSpPr/>
            <p:nvPr/>
          </p:nvSpPr>
          <p:spPr>
            <a:xfrm>
              <a:off x="228600" y="3810000"/>
              <a:ext cx="2743200" cy="2895600"/>
            </a:xfrm>
            <a:prstGeom prst="star10">
              <a:avLst/>
            </a:prstGeom>
            <a:noFill/>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smtClean="0"/>
            </a:p>
          </p:txBody>
        </p:sp>
      </p:grpSp>
      <p:grpSp>
        <p:nvGrpSpPr>
          <p:cNvPr id="30" name="Group 29"/>
          <p:cNvGrpSpPr/>
          <p:nvPr/>
        </p:nvGrpSpPr>
        <p:grpSpPr>
          <a:xfrm>
            <a:off x="6172200" y="838200"/>
            <a:ext cx="2743200" cy="2895600"/>
            <a:chOff x="6172200" y="838200"/>
            <a:chExt cx="2743200" cy="2895600"/>
          </a:xfrm>
        </p:grpSpPr>
        <p:sp>
          <p:nvSpPr>
            <p:cNvPr id="27" name="TextBox 26"/>
            <p:cNvSpPr txBox="1"/>
            <p:nvPr/>
          </p:nvSpPr>
          <p:spPr>
            <a:xfrm>
              <a:off x="6400800" y="1066800"/>
              <a:ext cx="2438400" cy="200362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lnSpc>
                  <a:spcPct val="90000"/>
                </a:lnSpc>
              </a:pPr>
              <a:r>
                <a:rPr lang="en-US" sz="7200" b="1" dirty="0" smtClean="0">
                  <a:solidFill>
                    <a:srgbClr val="0071BF"/>
                  </a:solidFill>
                  <a:latin typeface="+mn-lt"/>
                </a:rPr>
                <a:t>9</a:t>
              </a:r>
            </a:p>
            <a:p>
              <a:pPr algn="ctr">
                <a:lnSpc>
                  <a:spcPct val="90000"/>
                </a:lnSpc>
              </a:pPr>
              <a:r>
                <a:rPr lang="en-US" sz="2400" b="1" dirty="0" smtClean="0">
                  <a:solidFill>
                    <a:srgbClr val="003F72"/>
                  </a:solidFill>
                </a:rPr>
                <a:t>MILLION</a:t>
              </a:r>
              <a:r>
                <a:rPr lang="en-US" sz="1600" b="1" dirty="0" smtClean="0">
                  <a:solidFill>
                    <a:srgbClr val="003F72"/>
                  </a:solidFill>
                </a:rPr>
                <a:t> </a:t>
              </a:r>
              <a:r>
                <a:rPr lang="en-US" sz="2400" b="1" dirty="0" smtClean="0">
                  <a:solidFill>
                    <a:srgbClr val="003F72"/>
                  </a:solidFill>
                </a:rPr>
                <a:t>+</a:t>
              </a:r>
            </a:p>
            <a:p>
              <a:pPr algn="ctr">
                <a:lnSpc>
                  <a:spcPct val="90000"/>
                </a:lnSpc>
              </a:pPr>
              <a:r>
                <a:rPr lang="en-US" sz="1400" b="1" dirty="0" smtClean="0">
                  <a:solidFill>
                    <a:srgbClr val="003F72"/>
                  </a:solidFill>
                </a:rPr>
                <a:t>PEOPLE EXPERIENCE IDENTITY THEFT </a:t>
              </a:r>
              <a:r>
                <a:rPr lang="en-US" sz="1400" dirty="0" smtClean="0">
                  <a:solidFill>
                    <a:srgbClr val="003F72"/>
                  </a:solidFill>
                </a:rPr>
                <a:t>EVERY YEAR</a:t>
              </a:r>
            </a:p>
          </p:txBody>
        </p:sp>
        <p:sp>
          <p:nvSpPr>
            <p:cNvPr id="19" name="10-Point Star 18"/>
            <p:cNvSpPr/>
            <p:nvPr/>
          </p:nvSpPr>
          <p:spPr>
            <a:xfrm>
              <a:off x="6172200" y="838200"/>
              <a:ext cx="2743200" cy="2895600"/>
            </a:xfrm>
            <a:prstGeom prst="star10">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80000"/>
                </a:lnSpc>
              </a:pPr>
              <a:endParaRPr lang="en-US" sz="1400" b="1" dirty="0" smtClean="0">
                <a:solidFill>
                  <a:srgbClr val="003F72"/>
                </a:solidFill>
              </a:endParaRPr>
            </a:p>
          </p:txBody>
        </p:sp>
      </p:grpSp>
      <p:grpSp>
        <p:nvGrpSpPr>
          <p:cNvPr id="33" name="Group 32"/>
          <p:cNvGrpSpPr/>
          <p:nvPr/>
        </p:nvGrpSpPr>
        <p:grpSpPr>
          <a:xfrm>
            <a:off x="5715000" y="3810000"/>
            <a:ext cx="3429000" cy="2895600"/>
            <a:chOff x="5715000" y="3810000"/>
            <a:chExt cx="3429000" cy="2895600"/>
          </a:xfrm>
        </p:grpSpPr>
        <p:sp>
          <p:nvSpPr>
            <p:cNvPr id="28" name="TextBox 27"/>
            <p:cNvSpPr txBox="1"/>
            <p:nvPr/>
          </p:nvSpPr>
          <p:spPr>
            <a:xfrm>
              <a:off x="6019800" y="5311271"/>
              <a:ext cx="3048000" cy="1089529"/>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lnSpc>
                  <a:spcPct val="90000"/>
                </a:lnSpc>
              </a:pPr>
              <a:r>
                <a:rPr lang="en-US" sz="4400" b="1" dirty="0" smtClean="0">
                  <a:solidFill>
                    <a:srgbClr val="0071BF"/>
                  </a:solidFill>
                  <a:latin typeface="+mn-lt"/>
                </a:rPr>
                <a:t>62</a:t>
              </a:r>
              <a:r>
                <a:rPr lang="en-US" sz="1600" dirty="0" smtClean="0">
                  <a:solidFill>
                    <a:srgbClr val="0071BF"/>
                  </a:solidFill>
                  <a:latin typeface="+mn-lt"/>
                </a:rPr>
                <a:t>% </a:t>
              </a:r>
            </a:p>
            <a:p>
              <a:pPr algn="ctr">
                <a:lnSpc>
                  <a:spcPct val="90000"/>
                </a:lnSpc>
              </a:pPr>
              <a:r>
                <a:rPr lang="en-US" sz="1400" b="1" dirty="0" smtClean="0">
                  <a:solidFill>
                    <a:srgbClr val="003F72"/>
                  </a:solidFill>
                </a:rPr>
                <a:t>INCREASE </a:t>
              </a:r>
            </a:p>
            <a:p>
              <a:pPr algn="ctr">
                <a:lnSpc>
                  <a:spcPct val="90000"/>
                </a:lnSpc>
              </a:pPr>
              <a:r>
                <a:rPr lang="en-US" sz="1400" b="1" dirty="0" smtClean="0">
                  <a:solidFill>
                    <a:srgbClr val="003F72"/>
                  </a:solidFill>
                </a:rPr>
                <a:t>IN BREACHES</a:t>
              </a:r>
              <a:endParaRPr lang="en-US" sz="1400" dirty="0" smtClean="0">
                <a:solidFill>
                  <a:srgbClr val="003F72"/>
                </a:solidFill>
              </a:endParaRPr>
            </a:p>
          </p:txBody>
        </p:sp>
        <p:sp>
          <p:nvSpPr>
            <p:cNvPr id="29" name="TextBox 28"/>
            <p:cNvSpPr txBox="1"/>
            <p:nvPr/>
          </p:nvSpPr>
          <p:spPr>
            <a:xfrm>
              <a:off x="5715000" y="4038600"/>
              <a:ext cx="3429000" cy="1338828"/>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lnSpc>
                  <a:spcPct val="90000"/>
                </a:lnSpc>
              </a:pPr>
              <a:r>
                <a:rPr lang="en-US" sz="4800" b="1" dirty="0" smtClean="0">
                  <a:solidFill>
                    <a:srgbClr val="0071BF"/>
                  </a:solidFill>
                  <a:latin typeface="+mn-lt"/>
                </a:rPr>
                <a:t>1</a:t>
              </a:r>
              <a:r>
                <a:rPr lang="en-US" b="1" dirty="0" smtClean="0">
                  <a:solidFill>
                    <a:srgbClr val="003F72"/>
                  </a:solidFill>
                </a:rPr>
                <a:t>IN </a:t>
              </a:r>
              <a:r>
                <a:rPr lang="en-US" sz="4800" b="1" dirty="0" smtClean="0">
                  <a:solidFill>
                    <a:srgbClr val="0071BF"/>
                  </a:solidFill>
                </a:rPr>
                <a:t>5</a:t>
              </a:r>
            </a:p>
            <a:p>
              <a:pPr algn="ctr">
                <a:lnSpc>
                  <a:spcPct val="90000"/>
                </a:lnSpc>
              </a:pPr>
              <a:r>
                <a:rPr lang="en-US" sz="1400" dirty="0" smtClean="0">
                  <a:solidFill>
                    <a:srgbClr val="003F72"/>
                  </a:solidFill>
                </a:rPr>
                <a:t>ORGANIZATIONS</a:t>
              </a:r>
            </a:p>
            <a:p>
              <a:pPr algn="ctr">
                <a:lnSpc>
                  <a:spcPct val="90000"/>
                </a:lnSpc>
              </a:pPr>
              <a:r>
                <a:rPr lang="en-US" sz="1400" dirty="0" smtClean="0">
                  <a:solidFill>
                    <a:srgbClr val="003F72"/>
                  </a:solidFill>
                </a:rPr>
                <a:t> HAVE</a:t>
              </a:r>
              <a:r>
                <a:rPr lang="en-US" sz="1400" b="1" dirty="0" smtClean="0">
                  <a:solidFill>
                    <a:srgbClr val="003F72"/>
                  </a:solidFill>
                </a:rPr>
                <a:t> BEEN</a:t>
              </a:r>
            </a:p>
            <a:p>
              <a:pPr algn="ctr">
                <a:lnSpc>
                  <a:spcPct val="90000"/>
                </a:lnSpc>
              </a:pPr>
              <a:r>
                <a:rPr lang="en-US" sz="1400" b="1" dirty="0" smtClean="0">
                  <a:solidFill>
                    <a:srgbClr val="003F72"/>
                  </a:solidFill>
                </a:rPr>
                <a:t> ATTACKED</a:t>
              </a:r>
              <a:endParaRPr lang="en-US" sz="1400" dirty="0" smtClean="0">
                <a:solidFill>
                  <a:srgbClr val="003F72"/>
                </a:solidFill>
              </a:endParaRPr>
            </a:p>
          </p:txBody>
        </p:sp>
        <p:sp>
          <p:nvSpPr>
            <p:cNvPr id="24" name="10-Point Star 23"/>
            <p:cNvSpPr/>
            <p:nvPr/>
          </p:nvSpPr>
          <p:spPr>
            <a:xfrm>
              <a:off x="6172200" y="3810000"/>
              <a:ext cx="2743200" cy="2895600"/>
            </a:xfrm>
            <a:prstGeom prst="star10">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80000"/>
                </a:lnSpc>
              </a:pPr>
              <a:endParaRPr lang="en-US" sz="1400" b="1" dirty="0" smtClean="0">
                <a:solidFill>
                  <a:srgbClr val="003F72"/>
                </a:solidFill>
              </a:endParaRPr>
            </a:p>
          </p:txBody>
        </p:sp>
      </p:grpSp>
      <p:grpSp>
        <p:nvGrpSpPr>
          <p:cNvPr id="32" name="Group 31"/>
          <p:cNvGrpSpPr/>
          <p:nvPr/>
        </p:nvGrpSpPr>
        <p:grpSpPr>
          <a:xfrm>
            <a:off x="3200400" y="3810000"/>
            <a:ext cx="2743200" cy="2895600"/>
            <a:chOff x="3200400" y="3810000"/>
            <a:chExt cx="2743200" cy="2895600"/>
          </a:xfrm>
        </p:grpSpPr>
        <p:sp>
          <p:nvSpPr>
            <p:cNvPr id="26" name="TextBox 25"/>
            <p:cNvSpPr txBox="1"/>
            <p:nvPr/>
          </p:nvSpPr>
          <p:spPr>
            <a:xfrm>
              <a:off x="3276600" y="3962400"/>
              <a:ext cx="2667000" cy="2363724"/>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algn="ctr">
                <a:lnSpc>
                  <a:spcPct val="90000"/>
                </a:lnSpc>
              </a:pPr>
              <a:r>
                <a:rPr lang="en-US" sz="8000" b="1" dirty="0" smtClean="0">
                  <a:solidFill>
                    <a:srgbClr val="0071BF"/>
                  </a:solidFill>
                  <a:latin typeface="+mn-lt"/>
                </a:rPr>
                <a:t>8 </a:t>
              </a:r>
            </a:p>
            <a:p>
              <a:pPr algn="ctr">
                <a:lnSpc>
                  <a:spcPct val="90000"/>
                </a:lnSpc>
              </a:pPr>
              <a:r>
                <a:rPr lang="en-US" sz="2800" b="1" dirty="0" smtClean="0">
                  <a:solidFill>
                    <a:srgbClr val="003F72"/>
                  </a:solidFill>
                </a:rPr>
                <a:t>MONTHS</a:t>
              </a:r>
            </a:p>
            <a:p>
              <a:pPr algn="ctr">
                <a:lnSpc>
                  <a:spcPct val="90000"/>
                </a:lnSpc>
              </a:pPr>
              <a:r>
                <a:rPr lang="en-US" sz="1400" dirty="0" smtClean="0">
                  <a:solidFill>
                    <a:srgbClr val="003F72"/>
                  </a:solidFill>
                </a:rPr>
                <a:t>IS THE </a:t>
              </a:r>
              <a:r>
                <a:rPr lang="en-US" sz="1400" b="1" dirty="0" smtClean="0">
                  <a:solidFill>
                    <a:srgbClr val="003F72"/>
                  </a:solidFill>
                </a:rPr>
                <a:t>AVERAGE TIME AN ADVANCED THREAT GOES UNDETECTED </a:t>
              </a:r>
              <a:r>
                <a:rPr lang="en-US" sz="1400" dirty="0" smtClean="0">
                  <a:solidFill>
                    <a:srgbClr val="003F72"/>
                  </a:solidFill>
                </a:rPr>
                <a:t>ON A VICTIM’S NETWORK</a:t>
              </a:r>
            </a:p>
          </p:txBody>
        </p:sp>
        <p:sp>
          <p:nvSpPr>
            <p:cNvPr id="23" name="10-Point Star 22"/>
            <p:cNvSpPr/>
            <p:nvPr/>
          </p:nvSpPr>
          <p:spPr>
            <a:xfrm>
              <a:off x="3200400" y="3810000"/>
              <a:ext cx="2743200" cy="2895600"/>
            </a:xfrm>
            <a:prstGeom prst="star10">
              <a:avLst/>
            </a:prstGeom>
            <a:noFill/>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80000"/>
                </a:lnSpc>
              </a:pPr>
              <a:endParaRPr lang="en-US" sz="1400" dirty="0" smtClean="0">
                <a:solidFill>
                  <a:srgbClr val="003F72"/>
                </a:solidFill>
              </a:endParaRPr>
            </a:p>
          </p:txBody>
        </p:sp>
      </p:grpSp>
    </p:spTree>
    <p:extLst>
      <p:ext uri="{BB962C8B-B14F-4D97-AF65-F5344CB8AC3E}">
        <p14:creationId xmlns:p14="http://schemas.microsoft.com/office/powerpoint/2010/main" xmlns="" val="117017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6200" y="76200"/>
            <a:ext cx="8839200" cy="6858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3600" dirty="0" smtClean="0"/>
              <a:t>Understanding the threat landscape</a:t>
            </a:r>
            <a:endParaRPr lang="en-US" sz="3600" dirty="0"/>
          </a:p>
        </p:txBody>
      </p:sp>
      <p:sp>
        <p:nvSpPr>
          <p:cNvPr id="22" name="Rectangle 21"/>
          <p:cNvSpPr/>
          <p:nvPr/>
        </p:nvSpPr>
        <p:spPr>
          <a:xfrm>
            <a:off x="838200" y="990600"/>
            <a:ext cx="7391400"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5" name="Title 1"/>
          <p:cNvSpPr txBox="1">
            <a:spLocks/>
          </p:cNvSpPr>
          <p:nvPr/>
        </p:nvSpPr>
        <p:spPr bwMode="black">
          <a:xfrm>
            <a:off x="457200" y="45720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1"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t>Why is Security an NF Technology Trend?</a:t>
            </a:r>
            <a:endParaRPr kumimoji="0" lang="en-US" sz="2000" b="1" i="1"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graphicFrame>
        <p:nvGraphicFramePr>
          <p:cNvPr id="6" name="Diagram 5"/>
          <p:cNvGraphicFramePr/>
          <p:nvPr/>
        </p:nvGraphicFramePr>
        <p:xfrm>
          <a:off x="990600" y="1295400"/>
          <a:ext cx="7315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70170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i="1" dirty="0" smtClean="0"/>
              <a:t>Information Risk at Nationwide</a:t>
            </a:r>
            <a:endParaRPr lang="en-US" b="1" i="1" dirty="0"/>
          </a:p>
        </p:txBody>
      </p:sp>
      <p:sp>
        <p:nvSpPr>
          <p:cNvPr id="4" name="Slide Number Placeholder 3"/>
          <p:cNvSpPr>
            <a:spLocks noGrp="1"/>
          </p:cNvSpPr>
          <p:nvPr>
            <p:ph type="sldNum" sz="quarter" idx="4294967295"/>
          </p:nvPr>
        </p:nvSpPr>
        <p:spPr>
          <a:xfrm>
            <a:off x="8763000" y="6516688"/>
            <a:ext cx="381000" cy="273050"/>
          </a:xfrm>
        </p:spPr>
        <p:txBody>
          <a:bodyPr/>
          <a:lstStyle/>
          <a:p>
            <a:fld id="{CACD57DD-E820-4B11-80C4-823179BCC2F4}" type="slidenum">
              <a:rPr lang="en-US" smtClean="0"/>
              <a:pPr/>
              <a:t>6</a:t>
            </a:fld>
            <a:endParaRPr lang="en-US" dirty="0"/>
          </a:p>
        </p:txBody>
      </p:sp>
      <p:sp>
        <p:nvSpPr>
          <p:cNvPr id="7" name="Rectangle 6"/>
          <p:cNvSpPr/>
          <p:nvPr/>
        </p:nvSpPr>
        <p:spPr>
          <a:xfrm>
            <a:off x="685800" y="0"/>
            <a:ext cx="3048000" cy="457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685800" y="1725811"/>
            <a:ext cx="3251458" cy="520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213" tIns="44609" rIns="89213" bIns="446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0" dirty="0">
                <a:solidFill>
                  <a:srgbClr val="3366FF"/>
                </a:solidFill>
              </a:rPr>
              <a:t>IT Operational Risk</a:t>
            </a:r>
          </a:p>
        </p:txBody>
      </p:sp>
      <p:sp>
        <p:nvSpPr>
          <p:cNvPr id="9" name="Text Box 14"/>
          <p:cNvSpPr txBox="1">
            <a:spLocks noChangeArrowheads="1"/>
          </p:cNvSpPr>
          <p:nvPr/>
        </p:nvSpPr>
        <p:spPr bwMode="auto">
          <a:xfrm>
            <a:off x="914400" y="3981539"/>
            <a:ext cx="2969394" cy="2029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213" tIns="44609" rIns="89213" bIns="44609">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690563" indent="-2333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a:buFontTx/>
              <a:buChar char="•"/>
            </a:pPr>
            <a:r>
              <a:rPr lang="en-US" sz="1800" b="0" dirty="0">
                <a:solidFill>
                  <a:srgbClr val="000000"/>
                </a:solidFill>
              </a:rPr>
              <a:t>Information Security</a:t>
            </a:r>
          </a:p>
          <a:p>
            <a:pPr algn="l">
              <a:buFontTx/>
              <a:buChar char="•"/>
            </a:pPr>
            <a:endParaRPr lang="en-US" sz="1800" b="0" dirty="0">
              <a:solidFill>
                <a:srgbClr val="000000"/>
              </a:solidFill>
            </a:endParaRPr>
          </a:p>
          <a:p>
            <a:pPr algn="l">
              <a:buFontTx/>
              <a:buChar char="•"/>
            </a:pPr>
            <a:r>
              <a:rPr lang="en-US" sz="1800" b="0" dirty="0">
                <a:solidFill>
                  <a:srgbClr val="000000"/>
                </a:solidFill>
              </a:rPr>
              <a:t>Continuity Management</a:t>
            </a:r>
          </a:p>
          <a:p>
            <a:pPr algn="l">
              <a:buFontTx/>
              <a:buChar char="•"/>
            </a:pPr>
            <a:endParaRPr lang="en-US" sz="1800" b="0" dirty="0">
              <a:solidFill>
                <a:srgbClr val="000000"/>
              </a:solidFill>
            </a:endParaRPr>
          </a:p>
          <a:p>
            <a:pPr algn="l">
              <a:buFontTx/>
              <a:buChar char="•"/>
            </a:pPr>
            <a:r>
              <a:rPr lang="en-US" sz="1800" b="0" dirty="0">
                <a:solidFill>
                  <a:srgbClr val="000000"/>
                </a:solidFill>
              </a:rPr>
              <a:t>Crisis Management</a:t>
            </a:r>
          </a:p>
          <a:p>
            <a:pPr algn="l">
              <a:buFontTx/>
              <a:buChar char="•"/>
            </a:pPr>
            <a:endParaRPr lang="en-US" sz="1800" b="0" dirty="0">
              <a:solidFill>
                <a:srgbClr val="000000"/>
              </a:solidFill>
            </a:endParaRPr>
          </a:p>
          <a:p>
            <a:pPr algn="l">
              <a:buFontTx/>
              <a:buChar char="•"/>
            </a:pPr>
            <a:r>
              <a:rPr lang="en-US" sz="1800" b="0" dirty="0">
                <a:solidFill>
                  <a:srgbClr val="000000"/>
                </a:solidFill>
              </a:rPr>
              <a:t>Compliance &amp; Regulatory</a:t>
            </a:r>
          </a:p>
        </p:txBody>
      </p:sp>
      <p:sp>
        <p:nvSpPr>
          <p:cNvPr id="10" name="Text Box 36"/>
          <p:cNvSpPr txBox="1">
            <a:spLocks noChangeArrowheads="1"/>
          </p:cNvSpPr>
          <p:nvPr/>
        </p:nvSpPr>
        <p:spPr bwMode="auto">
          <a:xfrm>
            <a:off x="1066800" y="2792611"/>
            <a:ext cx="2682208" cy="5209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9213" tIns="44609" rIns="89213" bIns="446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i="1" dirty="0">
                <a:solidFill>
                  <a:srgbClr val="000000"/>
                </a:solidFill>
              </a:rPr>
              <a:t>Managed by Information Risk Management </a:t>
            </a:r>
          </a:p>
        </p:txBody>
      </p:sp>
      <p:sp>
        <p:nvSpPr>
          <p:cNvPr id="11" name="Rectangle 10"/>
          <p:cNvSpPr/>
          <p:nvPr/>
        </p:nvSpPr>
        <p:spPr>
          <a:xfrm>
            <a:off x="4876800" y="3249811"/>
            <a:ext cx="3733800" cy="2769989"/>
          </a:xfrm>
          <a:prstGeom prst="rect">
            <a:avLst/>
          </a:prstGeom>
        </p:spPr>
        <p:txBody>
          <a:bodyPr wrap="square">
            <a:spAutoFit/>
          </a:bodyPr>
          <a:lstStyle/>
          <a:p>
            <a:r>
              <a:rPr lang="en-US" sz="2400" dirty="0" smtClean="0">
                <a:solidFill>
                  <a:srgbClr val="000000"/>
                </a:solidFill>
              </a:rPr>
              <a:t>What does IT Operational Risk Management cover? </a:t>
            </a:r>
          </a:p>
          <a:p>
            <a:endParaRPr lang="en-US" sz="1400" dirty="0" smtClean="0">
              <a:solidFill>
                <a:srgbClr val="000000"/>
              </a:solidFill>
            </a:endParaRPr>
          </a:p>
          <a:p>
            <a:r>
              <a:rPr lang="en-US" sz="1400" dirty="0" smtClean="0">
                <a:solidFill>
                  <a:srgbClr val="000000"/>
                </a:solidFill>
              </a:rPr>
              <a:t>IT operational risk management facilitates Nationwide’s efforts to:</a:t>
            </a:r>
          </a:p>
          <a:p>
            <a:pPr marL="342900" indent="-342900">
              <a:buAutoNum type="arabicParenR"/>
            </a:pPr>
            <a:r>
              <a:rPr lang="en-US" sz="1400" dirty="0" smtClean="0">
                <a:solidFill>
                  <a:srgbClr val="000000"/>
                </a:solidFill>
              </a:rPr>
              <a:t>Protect confidential information</a:t>
            </a:r>
          </a:p>
          <a:p>
            <a:pPr marL="342900" indent="-342900">
              <a:buAutoNum type="arabicParenR"/>
            </a:pPr>
            <a:r>
              <a:rPr lang="en-US" sz="1400" dirty="0" smtClean="0">
                <a:solidFill>
                  <a:srgbClr val="000000"/>
                </a:solidFill>
              </a:rPr>
              <a:t>Have systems and businesses that are recoverable</a:t>
            </a:r>
          </a:p>
          <a:p>
            <a:pPr marL="342900" indent="-342900">
              <a:buAutoNum type="arabicParenR"/>
            </a:pPr>
            <a:r>
              <a:rPr lang="en-US" sz="1400" dirty="0" smtClean="0">
                <a:solidFill>
                  <a:srgbClr val="000000"/>
                </a:solidFill>
              </a:rPr>
              <a:t>Be prepared to respond to a crisis</a:t>
            </a:r>
          </a:p>
          <a:p>
            <a:pPr marL="342900" indent="-342900">
              <a:buAutoNum type="arabicParenR"/>
            </a:pPr>
            <a:r>
              <a:rPr lang="en-US" sz="1400" dirty="0" smtClean="0">
                <a:solidFill>
                  <a:srgbClr val="000000"/>
                </a:solidFill>
              </a:rPr>
              <a:t>Be in compliance with regulations and Nationwide policies.</a:t>
            </a:r>
            <a:endParaRPr lang="en-US" sz="1400" dirty="0">
              <a:solidFill>
                <a:srgbClr val="000000"/>
              </a:solidFill>
            </a:endParaRPr>
          </a:p>
        </p:txBody>
      </p:sp>
      <p:cxnSp>
        <p:nvCxnSpPr>
          <p:cNvPr id="13" name="Straight Arrow Connector 12"/>
          <p:cNvCxnSpPr/>
          <p:nvPr/>
        </p:nvCxnSpPr>
        <p:spPr>
          <a:xfrm>
            <a:off x="4038600" y="1954411"/>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724400" y="1573411"/>
            <a:ext cx="3733800" cy="923330"/>
          </a:xfrm>
          <a:prstGeom prst="rect">
            <a:avLst/>
          </a:prstGeom>
        </p:spPr>
        <p:txBody>
          <a:bodyPr wrap="square">
            <a:spAutoFit/>
          </a:bodyPr>
          <a:lstStyle/>
          <a:p>
            <a:r>
              <a:rPr lang="en-US" dirty="0" smtClean="0">
                <a:solidFill>
                  <a:srgbClr val="000000"/>
                </a:solidFill>
              </a:rPr>
              <a:t>Operational Risk is just one Risk “Type” of our Enterprise Risk Management (ERM) Framework</a:t>
            </a:r>
            <a:endParaRPr lang="en-US" sz="1100" dirty="0">
              <a:solidFill>
                <a:srgbClr val="000000"/>
              </a:solidFill>
            </a:endParaRPr>
          </a:p>
        </p:txBody>
      </p:sp>
      <p:cxnSp>
        <p:nvCxnSpPr>
          <p:cNvPr id="18" name="Straight Arrow Connector 17"/>
          <p:cNvCxnSpPr/>
          <p:nvPr/>
        </p:nvCxnSpPr>
        <p:spPr>
          <a:xfrm>
            <a:off x="2286000" y="3402211"/>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76200" y="76200"/>
            <a:ext cx="8839200" cy="6858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dirty="0" smtClean="0"/>
              <a:t>Information Risk at Nationwide</a:t>
            </a:r>
            <a:endParaRPr lang="en-US" sz="3600" dirty="0"/>
          </a:p>
        </p:txBody>
      </p:sp>
    </p:spTree>
    <p:extLst>
      <p:ext uri="{BB962C8B-B14F-4D97-AF65-F5344CB8AC3E}">
        <p14:creationId xmlns:p14="http://schemas.microsoft.com/office/powerpoint/2010/main" xmlns="" val="26615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0600"/>
            <a:ext cx="5867400" cy="1447800"/>
          </a:xfrm>
        </p:spPr>
        <p:txBody>
          <a:bodyPr>
            <a:normAutofit fontScale="25000" lnSpcReduction="20000"/>
          </a:bodyPr>
          <a:lstStyle/>
          <a:p>
            <a:pPr>
              <a:buNone/>
            </a:pPr>
            <a:r>
              <a:rPr lang="en-US" dirty="0" smtClean="0"/>
              <a:t> </a:t>
            </a:r>
            <a:endParaRPr lang="en-US" sz="5600" dirty="0" smtClean="0"/>
          </a:p>
          <a:p>
            <a:pPr marL="0" lvl="0" indent="0" algn="ctr">
              <a:buNone/>
            </a:pPr>
            <a:r>
              <a:rPr lang="en-US" sz="7200" b="1" u="sng" dirty="0" smtClean="0">
                <a:latin typeface="Calibri" pitchFamily="34" charset="0"/>
              </a:rPr>
              <a:t>TOP 10 MOST TRUSTED COMPANY</a:t>
            </a:r>
          </a:p>
          <a:p>
            <a:pPr marL="339725" lvl="1" indent="0" algn="ctr">
              <a:buNone/>
            </a:pPr>
            <a:r>
              <a:rPr lang="en-US" sz="6400" dirty="0" smtClean="0">
                <a:latin typeface="Calibri" pitchFamily="34" charset="0"/>
              </a:rPr>
              <a:t>The Ponemon Institute, which conducts independent research on privacy, data protection and information security, has named Nationwide one of the top 10 Most Trusted Companies for privacy every year for the past 10 years. Nationwide is proud of this recognition and takes information security and privacy very seriously. </a:t>
            </a:r>
          </a:p>
        </p:txBody>
      </p:sp>
      <p:sp>
        <p:nvSpPr>
          <p:cNvPr id="4" name="Content Placeholder 5"/>
          <p:cNvSpPr txBox="1">
            <a:spLocks/>
          </p:cNvSpPr>
          <p:nvPr/>
        </p:nvSpPr>
        <p:spPr>
          <a:xfrm>
            <a:off x="2895600" y="2971800"/>
            <a:ext cx="5867400" cy="1524000"/>
          </a:xfrm>
          <a:prstGeom prst="rect">
            <a:avLst/>
          </a:prstGeom>
        </p:spPr>
        <p:txBody>
          <a:bodyPr vert="horz" lIns="91440" tIns="45720" rIns="91440" bIns="45720" rtlCol="0">
            <a:normAutofit fontScale="250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rPr>
              <a:t> </a:t>
            </a:r>
            <a:r>
              <a:rPr kumimoji="0" lang="en-US" sz="7200" b="1" i="0" u="sng" strike="noStrike" kern="1200" cap="none" spc="0" normalizeH="0" baseline="0" noProof="0" dirty="0" smtClean="0">
                <a:ln>
                  <a:noFill/>
                </a:ln>
                <a:solidFill>
                  <a:schemeClr val="tx1"/>
                </a:solidFill>
                <a:effectLst/>
                <a:uLnTx/>
                <a:uFillTx/>
                <a:latin typeface="Calibri" pitchFamily="34" charset="0"/>
              </a:rPr>
              <a:t>DEDICATED TEAM OF PROFESSIONALS</a:t>
            </a:r>
          </a:p>
          <a:p>
            <a:pPr marL="339725" lvl="1" algn="ctr" defTabSz="457200">
              <a:spcBef>
                <a:spcPct val="20000"/>
              </a:spcBef>
            </a:pPr>
            <a:r>
              <a:rPr kumimoji="0" lang="en-US" sz="6400" b="0" i="0" u="none" strike="noStrike" kern="1200" cap="none" spc="0" normalizeH="0" baseline="0" noProof="0" dirty="0" smtClean="0">
                <a:ln>
                  <a:noFill/>
                </a:ln>
                <a:solidFill>
                  <a:schemeClr val="tx1"/>
                </a:solidFill>
                <a:effectLst/>
                <a:uLnTx/>
                <a:uFillTx/>
                <a:latin typeface="Calibri" pitchFamily="34" charset="0"/>
              </a:rPr>
              <a:t>Nationwide </a:t>
            </a:r>
            <a:r>
              <a:rPr kumimoji="0" lang="en-US" sz="6400" b="0" i="0" u="none" strike="noStrike" kern="1200" cap="none" spc="0" normalizeH="0" noProof="0" dirty="0" smtClean="0">
                <a:ln>
                  <a:noFill/>
                </a:ln>
                <a:solidFill>
                  <a:schemeClr val="tx1"/>
                </a:solidFill>
                <a:effectLst/>
                <a:uLnTx/>
                <a:uFillTx/>
                <a:latin typeface="Calibri" pitchFamily="34" charset="0"/>
              </a:rPr>
              <a:t> has over 150 </a:t>
            </a:r>
            <a:r>
              <a:rPr kumimoji="0" lang="en-US" sz="6400" b="0" i="0" u="none" strike="noStrike" kern="1200" cap="none" spc="0" normalizeH="0" baseline="0" noProof="0" dirty="0" smtClean="0">
                <a:ln>
                  <a:noFill/>
                </a:ln>
                <a:solidFill>
                  <a:schemeClr val="tx1"/>
                </a:solidFill>
                <a:effectLst/>
                <a:uLnTx/>
                <a:uFillTx/>
                <a:latin typeface="Calibri" pitchFamily="34" charset="0"/>
              </a:rPr>
              <a:t>dedicated trained information risk</a:t>
            </a:r>
            <a:r>
              <a:rPr kumimoji="0" lang="en-US" sz="6400" b="0" i="0" u="none" strike="noStrike" kern="1200" cap="none" spc="0" normalizeH="0" noProof="0" dirty="0" smtClean="0">
                <a:ln>
                  <a:noFill/>
                </a:ln>
                <a:solidFill>
                  <a:schemeClr val="tx1"/>
                </a:solidFill>
                <a:effectLst/>
                <a:uLnTx/>
                <a:uFillTx/>
                <a:latin typeface="Calibri" pitchFamily="34" charset="0"/>
              </a:rPr>
              <a:t> management professionals who  </a:t>
            </a:r>
            <a:r>
              <a:rPr lang="en-US" sz="6400" dirty="0" smtClean="0">
                <a:latin typeface="Calibri" pitchFamily="34" charset="0"/>
              </a:rPr>
              <a:t>are </a:t>
            </a:r>
            <a:r>
              <a:rPr kumimoji="0" lang="en-US" sz="6400" b="0" i="0" u="none" strike="noStrike" kern="1200" cap="none" spc="0" normalizeH="0" noProof="0" dirty="0" smtClean="0">
                <a:ln>
                  <a:noFill/>
                </a:ln>
                <a:solidFill>
                  <a:schemeClr val="tx1"/>
                </a:solidFill>
                <a:effectLst/>
                <a:uLnTx/>
                <a:uFillTx/>
                <a:latin typeface="Calibri" pitchFamily="34" charset="0"/>
              </a:rPr>
              <a:t>continuously focused  ensuring we help protect the private information and help assure the availability of systems</a:t>
            </a:r>
          </a:p>
          <a:p>
            <a:pPr marL="339725" lvl="1" defTabSz="457200">
              <a:spcBef>
                <a:spcPct val="20000"/>
              </a:spcBef>
            </a:pPr>
            <a:endParaRPr lang="en-US" sz="6400" dirty="0" smtClean="0">
              <a:latin typeface="Calibri" pitchFamily="34" charset="0"/>
            </a:endParaRPr>
          </a:p>
        </p:txBody>
      </p:sp>
      <p:sp>
        <p:nvSpPr>
          <p:cNvPr id="7" name="Content Placeholder 5"/>
          <p:cNvSpPr txBox="1">
            <a:spLocks/>
          </p:cNvSpPr>
          <p:nvPr/>
        </p:nvSpPr>
        <p:spPr>
          <a:xfrm>
            <a:off x="228600" y="5181600"/>
            <a:ext cx="5334000" cy="1066800"/>
          </a:xfrm>
          <a:prstGeom prst="rect">
            <a:avLst/>
          </a:prstGeom>
        </p:spPr>
        <p:txBody>
          <a:bodyPr vert="horz" lIns="91440" tIns="45720" rIns="91440" bIns="45720" rtlCol="0">
            <a:normAutofit/>
          </a:bodyPr>
          <a:lstStyle/>
          <a:p>
            <a:pPr marL="342900" marR="0" lvl="0" indent="-342900" algn="ctr" defTabSz="457200" fontAlgn="auto">
              <a:spcBef>
                <a:spcPct val="20000"/>
              </a:spcBef>
              <a:spcAft>
                <a:spcPts val="0"/>
              </a:spcAft>
              <a:buClrTx/>
              <a:buSzTx/>
              <a:tabLst/>
              <a:defRPr/>
            </a:pPr>
            <a:r>
              <a:rPr lang="en-US" b="1" u="sng" dirty="0" smtClean="0">
                <a:latin typeface="Calibri" pitchFamily="34" charset="0"/>
              </a:rPr>
              <a:t>AWARD-WINNING SECURITY &amp; PRIVACY TRAINING</a:t>
            </a:r>
          </a:p>
          <a:p>
            <a:pPr marL="339725" marR="0" lvl="1" indent="0" algn="ctr" defTabSz="457200" fontAlgn="auto">
              <a:spcBef>
                <a:spcPct val="20000"/>
              </a:spcBef>
              <a:spcAft>
                <a:spcPts val="0"/>
              </a:spcAft>
              <a:buClrTx/>
              <a:buSzTx/>
              <a:buFont typeface="Arial"/>
              <a:buNone/>
              <a:tabLst/>
              <a:defRPr/>
            </a:pPr>
            <a:r>
              <a:rPr lang="en-US" sz="1600" dirty="0" smtClean="0">
                <a:latin typeface="Calibri" pitchFamily="34" charset="0"/>
              </a:rPr>
              <a:t>Nationwide IT has an award-winning information security and privacy training and awareness program. </a:t>
            </a:r>
          </a:p>
        </p:txBody>
      </p:sp>
      <p:pic>
        <p:nvPicPr>
          <p:cNvPr id="10241" name="Picture 1"/>
          <p:cNvPicPr>
            <a:picLocks noChangeAspect="1" noChangeArrowheads="1"/>
          </p:cNvPicPr>
          <p:nvPr/>
        </p:nvPicPr>
        <p:blipFill>
          <a:blip r:embed="rId3" cstate="print"/>
          <a:srcRect/>
          <a:stretch>
            <a:fillRect/>
          </a:stretch>
        </p:blipFill>
        <p:spPr bwMode="auto">
          <a:xfrm>
            <a:off x="6400800" y="1447800"/>
            <a:ext cx="2419350" cy="61179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85800" y="2819400"/>
            <a:ext cx="1981200" cy="1981200"/>
          </a:xfrm>
          <a:prstGeom prst="rect">
            <a:avLst/>
          </a:prstGeom>
          <a:noFill/>
          <a:ln w="9525">
            <a:noFill/>
            <a:miter lim="800000"/>
            <a:headEnd/>
            <a:tailEnd/>
          </a:ln>
        </p:spPr>
      </p:pic>
      <p:pic>
        <p:nvPicPr>
          <p:cNvPr id="13315" name="Picture 3"/>
          <p:cNvPicPr>
            <a:picLocks noChangeAspect="1" noChangeArrowheads="1"/>
          </p:cNvPicPr>
          <p:nvPr/>
        </p:nvPicPr>
        <p:blipFill>
          <a:blip r:embed="rId5" cstate="print"/>
          <a:srcRect/>
          <a:stretch>
            <a:fillRect/>
          </a:stretch>
        </p:blipFill>
        <p:spPr bwMode="auto">
          <a:xfrm>
            <a:off x="5943600" y="4876800"/>
            <a:ext cx="2435831" cy="1617828"/>
          </a:xfrm>
          <a:prstGeom prst="rect">
            <a:avLst/>
          </a:prstGeom>
          <a:noFill/>
          <a:ln w="9525">
            <a:noFill/>
            <a:miter lim="800000"/>
            <a:headEnd/>
            <a:tailEnd/>
          </a:ln>
        </p:spPr>
      </p:pic>
      <p:sp>
        <p:nvSpPr>
          <p:cNvPr id="11" name="Title 1"/>
          <p:cNvSpPr txBox="1">
            <a:spLocks/>
          </p:cNvSpPr>
          <p:nvPr/>
        </p:nvSpPr>
        <p:spPr>
          <a:xfrm>
            <a:off x="76200" y="76200"/>
            <a:ext cx="88392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Information</a:t>
            </a:r>
            <a:r>
              <a:rPr kumimoji="0" lang="en-US" sz="3600" b="1" i="0" u="none" strike="noStrike" kern="1200" cap="none" spc="0" normalizeH="0" noProof="0" dirty="0" smtClean="0">
                <a:ln>
                  <a:noFill/>
                </a:ln>
                <a:solidFill>
                  <a:schemeClr val="lt1"/>
                </a:solidFill>
                <a:effectLst/>
                <a:uLnTx/>
                <a:uFillTx/>
                <a:latin typeface="+mn-lt"/>
                <a:ea typeface="+mn-ea"/>
                <a:cs typeface="+mn-cs"/>
              </a:rPr>
              <a:t> Security </a:t>
            </a:r>
            <a:r>
              <a:rPr kumimoji="0" lang="en-US" sz="3600" b="1" i="0" u="none" strike="noStrike" kern="1200" cap="none" spc="0" normalizeH="0" baseline="0" noProof="0" dirty="0" smtClean="0">
                <a:ln>
                  <a:noFill/>
                </a:ln>
                <a:solidFill>
                  <a:schemeClr val="lt1"/>
                </a:solidFill>
                <a:effectLst/>
                <a:uLnTx/>
                <a:uFillTx/>
                <a:latin typeface="+mn-lt"/>
                <a:ea typeface="+mn-ea"/>
                <a:cs typeface="+mn-cs"/>
              </a:rPr>
              <a:t>at Nationwide</a:t>
            </a:r>
            <a:endParaRPr kumimoji="0" lang="en-US" sz="36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661577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7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2"/>
</p:tagLst>
</file>

<file path=ppt/theme/theme1.xml><?xml version="1.0" encoding="utf-8"?>
<a:theme xmlns:a="http://schemas.openxmlformats.org/drawingml/2006/main" name="MarketingStrategy_PPTTemplate_2-23-12">
  <a:themeElements>
    <a:clrScheme name="Custom 3">
      <a:dk1>
        <a:srgbClr val="000000"/>
      </a:dk1>
      <a:lt1>
        <a:srgbClr val="FFFFFF"/>
      </a:lt1>
      <a:dk2>
        <a:srgbClr val="FFFFFF"/>
      </a:dk2>
      <a:lt2>
        <a:srgbClr val="FFFFFF"/>
      </a:lt2>
      <a:accent1>
        <a:srgbClr val="0071BF"/>
      </a:accent1>
      <a:accent2>
        <a:srgbClr val="BFE4FF"/>
      </a:accent2>
      <a:accent3>
        <a:srgbClr val="00385F"/>
      </a:accent3>
      <a:accent4>
        <a:srgbClr val="C00000"/>
      </a:accent4>
      <a:accent5>
        <a:srgbClr val="0071BF"/>
      </a:accent5>
      <a:accent6>
        <a:srgbClr val="92D050"/>
      </a:accent6>
      <a:hlink>
        <a:srgbClr val="BFBFBF"/>
      </a:hlink>
      <a:folHlink>
        <a:srgbClr val="00385F"/>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D9E5A07052D88468DF26A28351D97D7" ma:contentTypeVersion="0" ma:contentTypeDescription="Create a new document." ma:contentTypeScope="" ma:versionID="1a2504486ada119efaa21c1520ff87f1">
  <xsd:schema xmlns:xsd="http://www.w3.org/2001/XMLSchema" xmlns:p="http://schemas.microsoft.com/office/2006/metadata/properties" xmlns:ns2="6a7d3dd0-3e7a-465f-ade0-84d1dc6f5e3e" targetNamespace="http://schemas.microsoft.com/office/2006/metadata/properties" ma:root="true" ma:fieldsID="bbf0eaab029be61d55636dd783d540b6" ns2:_="">
    <xsd:import namespace="6a7d3dd0-3e7a-465f-ade0-84d1dc6f5e3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dms="http://schemas.microsoft.com/office/2006/documentManagement/types" targetNamespace="6a7d3dd0-3e7a-465f-ade0-84d1dc6f5e3e" elementFormDefault="qualified">
    <xsd:import namespace="http://schemas.microsoft.com/office/2006/documentManagement/type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_dlc_DocId xmlns="6a7d3dd0-3e7a-465f-ade0-84d1dc6f5e3e">WESYYZSJZSVR-261-1299</_dlc_DocId>
    <_dlc_DocIdUrl xmlns="6a7d3dd0-3e7a-465f-ade0-84d1dc6f5e3e">
      <Url>https://spot.nwie.net/site/IRM/projects/_layouts/15/DocIdRedir.aspx?ID=WESYYZSJZSVR-261-1299</Url>
      <Description>WESYYZSJZSVR-261-1299</Description>
    </_dlc_DocIdUrl>
  </documentManagement>
</p:properties>
</file>

<file path=customXml/itemProps1.xml><?xml version="1.0" encoding="utf-8"?>
<ds:datastoreItem xmlns:ds="http://schemas.openxmlformats.org/officeDocument/2006/customXml" ds:itemID="{963184A1-9248-4447-AD1A-B1B396F9EE52}">
  <ds:schemaRefs>
    <ds:schemaRef ds:uri="http://schemas.microsoft.com/sharepoint/v3/contenttype/forms"/>
  </ds:schemaRefs>
</ds:datastoreItem>
</file>

<file path=customXml/itemProps2.xml><?xml version="1.0" encoding="utf-8"?>
<ds:datastoreItem xmlns:ds="http://schemas.openxmlformats.org/officeDocument/2006/customXml" ds:itemID="{CD8F9D84-5C29-478D-841C-92EED54E79D8}">
  <ds:schemaRefs>
    <ds:schemaRef ds:uri="http://schemas.microsoft.com/sharepoint/events"/>
  </ds:schemaRefs>
</ds:datastoreItem>
</file>

<file path=customXml/itemProps3.xml><?xml version="1.0" encoding="utf-8"?>
<ds:datastoreItem xmlns:ds="http://schemas.openxmlformats.org/officeDocument/2006/customXml" ds:itemID="{569A3853-B686-4BAC-BDA9-FF47B8DE3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d3dd0-3e7a-465f-ade0-84d1dc6f5e3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3153DAB3-E44D-4D35-BB9F-58E0344DFC12}">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6a7d3dd0-3e7a-465f-ade0-84d1dc6f5e3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18068</TotalTime>
  <Words>872</Words>
  <Application>Microsoft Office PowerPoint</Application>
  <PresentationFormat>On-screen Show (4:3)</PresentationFormat>
  <Paragraphs>177</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MarketingStrategy_PPTTemplate_2-23-12</vt:lpstr>
      <vt:lpstr>Nationwide   Information Risk Management (IRM)</vt:lpstr>
      <vt:lpstr>Agenda</vt:lpstr>
      <vt:lpstr>Do You Need to Be Concerned? </vt:lpstr>
      <vt:lpstr>Understanding the threat landscape</vt:lpstr>
      <vt:lpstr>Understanding the threat landscape</vt:lpstr>
      <vt:lpstr>Understanding the threat landscape</vt:lpstr>
      <vt:lpstr>Information Risk at Nationwide</vt:lpstr>
      <vt:lpstr>Information Risk at Nationwide</vt:lpstr>
      <vt:lpstr>Slide 8</vt:lpstr>
      <vt:lpstr>Slide 9</vt:lpstr>
      <vt:lpstr>Current Defense in Depth Strategy We provide different protections across all different layers </vt:lpstr>
      <vt:lpstr>What Can You Do to Better Protect Yourself and Your Sensitive Data? </vt:lpstr>
      <vt:lpstr>Slide 12</vt:lpstr>
      <vt:lpstr>Slide 13</vt:lpstr>
      <vt:lpstr>Slide 14</vt:lpstr>
      <vt:lpstr>Slide 15</vt:lpstr>
      <vt:lpstr>Slide 16</vt:lpstr>
      <vt:lpstr>Slide 17</vt:lpstr>
    </vt:vector>
  </TitlesOfParts>
  <Company>Nationwide Insurance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Tim Oroszi</dc:creator>
  <cp:lastModifiedBy>michalm</cp:lastModifiedBy>
  <cp:revision>608</cp:revision>
  <cp:lastPrinted>2012-06-01T12:45:45Z</cp:lastPrinted>
  <dcterms:created xsi:type="dcterms:W3CDTF">2012-06-15T19:38:56Z</dcterms:created>
  <dcterms:modified xsi:type="dcterms:W3CDTF">2015-05-13T17:46:04Z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0x0101001D9E5A07052D88468DF26A28351D97D7</vt:lpwstr>
  </property>
  <property fmtid="{D5CDD505-2E9C-101B-9397-08002B2CF9AE}" pid="3" name="_dlc_DocIdItemGuid">
    <vt:lpwstr>4bf44408-1359-4437-a5ce-36fcb34f858e</vt:lpwstr>
  </property>
</Properties>
</file>