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3" r:id="rId5"/>
    <p:sldId id="260" r:id="rId6"/>
    <p:sldId id="262" r:id="rId7"/>
    <p:sldId id="264" r:id="rId8"/>
    <p:sldId id="261" r:id="rId9"/>
    <p:sldId id="258"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Narrow" panose="020B0606020202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99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p:cViewPr varScale="1">
        <p:scale>
          <a:sx n="81" d="100"/>
          <a:sy n="81" d="100"/>
        </p:scale>
        <p:origin x="96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A407D8C4-F5AA-4619-AF5A-011002F52312}" type="slidenum">
              <a:rPr lang="en-US"/>
              <a:pPr/>
              <a:t>‹#›</a:t>
            </a:fld>
            <a:endParaRPr lang="en-US"/>
          </a:p>
        </p:txBody>
      </p:sp>
    </p:spTree>
    <p:extLst>
      <p:ext uri="{BB962C8B-B14F-4D97-AF65-F5344CB8AC3E}">
        <p14:creationId xmlns:p14="http://schemas.microsoft.com/office/powerpoint/2010/main" val="20361550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B4289DDA-9503-4729-A23C-EAA2A423F99F}" type="slidenum">
              <a:rPr lang="en-US"/>
              <a:pPr/>
              <a:t>‹#›</a:t>
            </a:fld>
            <a:endParaRPr lang="en-US"/>
          </a:p>
        </p:txBody>
      </p:sp>
    </p:spTree>
    <p:extLst>
      <p:ext uri="{BB962C8B-B14F-4D97-AF65-F5344CB8AC3E}">
        <p14:creationId xmlns:p14="http://schemas.microsoft.com/office/powerpoint/2010/main" val="2381377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05C1B690-CF47-477E-AF75-F20D2C7D76F5}" type="slidenum">
              <a:rPr lang="en-US"/>
              <a:pPr/>
              <a:t>‹#›</a:t>
            </a:fld>
            <a:endParaRPr lang="en-US"/>
          </a:p>
        </p:txBody>
      </p:sp>
    </p:spTree>
    <p:extLst>
      <p:ext uri="{BB962C8B-B14F-4D97-AF65-F5344CB8AC3E}">
        <p14:creationId xmlns:p14="http://schemas.microsoft.com/office/powerpoint/2010/main" val="1244435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689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668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D56B5C77-EF11-4891-807F-66324053B756}" type="slidenum">
              <a:rPr lang="en-US"/>
              <a:pPr/>
              <a:t>‹#›</a:t>
            </a:fld>
            <a:endParaRPr lang="en-US"/>
          </a:p>
        </p:txBody>
      </p:sp>
    </p:spTree>
    <p:extLst>
      <p:ext uri="{BB962C8B-B14F-4D97-AF65-F5344CB8AC3E}">
        <p14:creationId xmlns:p14="http://schemas.microsoft.com/office/powerpoint/2010/main" val="3110944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51DB8622-9823-43C2-A563-8AEBBE1DAC3F}" type="slidenum">
              <a:rPr lang="en-US"/>
              <a:pPr/>
              <a:t>‹#›</a:t>
            </a:fld>
            <a:endParaRPr lang="en-US"/>
          </a:p>
        </p:txBody>
      </p:sp>
    </p:spTree>
    <p:extLst>
      <p:ext uri="{BB962C8B-B14F-4D97-AF65-F5344CB8AC3E}">
        <p14:creationId xmlns:p14="http://schemas.microsoft.com/office/powerpoint/2010/main" val="1452879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5" name="Slide Number Placeholder 4"/>
          <p:cNvSpPr>
            <a:spLocks noGrp="1"/>
          </p:cNvSpPr>
          <p:nvPr>
            <p:ph type="sldNum" sz="quarter" idx="11"/>
          </p:nvPr>
        </p:nvSpPr>
        <p:spPr/>
        <p:txBody>
          <a:bodyPr/>
          <a:lstStyle>
            <a:lvl1pPr>
              <a:defRPr/>
            </a:lvl1pPr>
          </a:lstStyle>
          <a:p>
            <a:fld id="{39B08F17-C622-46EF-98CC-D990EAE352A4}" type="slidenum">
              <a:rPr lang="en-US"/>
              <a:pPr/>
              <a:t>‹#›</a:t>
            </a:fld>
            <a:endParaRPr lang="en-US"/>
          </a:p>
        </p:txBody>
      </p:sp>
    </p:spTree>
    <p:extLst>
      <p:ext uri="{BB962C8B-B14F-4D97-AF65-F5344CB8AC3E}">
        <p14:creationId xmlns:p14="http://schemas.microsoft.com/office/powerpoint/2010/main" val="35145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6" name="Slide Number Placeholder 5"/>
          <p:cNvSpPr>
            <a:spLocks noGrp="1"/>
          </p:cNvSpPr>
          <p:nvPr>
            <p:ph type="sldNum" sz="quarter" idx="11"/>
          </p:nvPr>
        </p:nvSpPr>
        <p:spPr/>
        <p:txBody>
          <a:bodyPr/>
          <a:lstStyle>
            <a:lvl1pPr>
              <a:defRPr/>
            </a:lvl1pPr>
          </a:lstStyle>
          <a:p>
            <a:fld id="{87F4952F-D76D-47AD-901F-922880CB0908}" type="slidenum">
              <a:rPr lang="en-US"/>
              <a:pPr/>
              <a:t>‹#›</a:t>
            </a:fld>
            <a:endParaRPr lang="en-US"/>
          </a:p>
        </p:txBody>
      </p:sp>
    </p:spTree>
    <p:extLst>
      <p:ext uri="{BB962C8B-B14F-4D97-AF65-F5344CB8AC3E}">
        <p14:creationId xmlns:p14="http://schemas.microsoft.com/office/powerpoint/2010/main" val="4252219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8" name="Slide Number Placeholder 7"/>
          <p:cNvSpPr>
            <a:spLocks noGrp="1"/>
          </p:cNvSpPr>
          <p:nvPr>
            <p:ph type="sldNum" sz="quarter" idx="11"/>
          </p:nvPr>
        </p:nvSpPr>
        <p:spPr/>
        <p:txBody>
          <a:bodyPr/>
          <a:lstStyle>
            <a:lvl1pPr>
              <a:defRPr/>
            </a:lvl1pPr>
          </a:lstStyle>
          <a:p>
            <a:fld id="{342AF1C3-8610-4AC1-B027-60DC9E3C1B5E}" type="slidenum">
              <a:rPr lang="en-US"/>
              <a:pPr/>
              <a:t>‹#›</a:t>
            </a:fld>
            <a:endParaRPr lang="en-US"/>
          </a:p>
        </p:txBody>
      </p:sp>
    </p:spTree>
    <p:extLst>
      <p:ext uri="{BB962C8B-B14F-4D97-AF65-F5344CB8AC3E}">
        <p14:creationId xmlns:p14="http://schemas.microsoft.com/office/powerpoint/2010/main" val="185818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4" name="Slide Number Placeholder 3"/>
          <p:cNvSpPr>
            <a:spLocks noGrp="1"/>
          </p:cNvSpPr>
          <p:nvPr>
            <p:ph type="sldNum" sz="quarter" idx="11"/>
          </p:nvPr>
        </p:nvSpPr>
        <p:spPr/>
        <p:txBody>
          <a:bodyPr/>
          <a:lstStyle>
            <a:lvl1pPr>
              <a:defRPr/>
            </a:lvl1pPr>
          </a:lstStyle>
          <a:p>
            <a:fld id="{7F98B9A1-1C77-467C-92B8-D5E29D7EB050}" type="slidenum">
              <a:rPr lang="en-US"/>
              <a:pPr/>
              <a:t>‹#›</a:t>
            </a:fld>
            <a:endParaRPr lang="en-US"/>
          </a:p>
        </p:txBody>
      </p:sp>
    </p:spTree>
    <p:extLst>
      <p:ext uri="{BB962C8B-B14F-4D97-AF65-F5344CB8AC3E}">
        <p14:creationId xmlns:p14="http://schemas.microsoft.com/office/powerpoint/2010/main" val="314328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3" name="Slide Number Placeholder 2"/>
          <p:cNvSpPr>
            <a:spLocks noGrp="1"/>
          </p:cNvSpPr>
          <p:nvPr>
            <p:ph type="sldNum" sz="quarter" idx="11"/>
          </p:nvPr>
        </p:nvSpPr>
        <p:spPr/>
        <p:txBody>
          <a:bodyPr/>
          <a:lstStyle>
            <a:lvl1pPr>
              <a:defRPr/>
            </a:lvl1pPr>
          </a:lstStyle>
          <a:p>
            <a:fld id="{C04DF54F-24DA-439D-A3F5-8905019E70D7}" type="slidenum">
              <a:rPr lang="en-US"/>
              <a:pPr/>
              <a:t>‹#›</a:t>
            </a:fld>
            <a:endParaRPr lang="en-US"/>
          </a:p>
        </p:txBody>
      </p:sp>
    </p:spTree>
    <p:extLst>
      <p:ext uri="{BB962C8B-B14F-4D97-AF65-F5344CB8AC3E}">
        <p14:creationId xmlns:p14="http://schemas.microsoft.com/office/powerpoint/2010/main" val="2165503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6" name="Slide Number Placeholder 5"/>
          <p:cNvSpPr>
            <a:spLocks noGrp="1"/>
          </p:cNvSpPr>
          <p:nvPr>
            <p:ph type="sldNum" sz="quarter" idx="11"/>
          </p:nvPr>
        </p:nvSpPr>
        <p:spPr/>
        <p:txBody>
          <a:bodyPr/>
          <a:lstStyle>
            <a:lvl1pPr>
              <a:defRPr/>
            </a:lvl1pPr>
          </a:lstStyle>
          <a:p>
            <a:fld id="{CA3436D6-1261-42CD-86DA-37A3C0ABD9BD}" type="slidenum">
              <a:rPr lang="en-US"/>
              <a:pPr/>
              <a:t>‹#›</a:t>
            </a:fld>
            <a:endParaRPr lang="en-US"/>
          </a:p>
        </p:txBody>
      </p:sp>
    </p:spTree>
    <p:extLst>
      <p:ext uri="{BB962C8B-B14F-4D97-AF65-F5344CB8AC3E}">
        <p14:creationId xmlns:p14="http://schemas.microsoft.com/office/powerpoint/2010/main" val="182445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lgn="l">
              <a:defRPr/>
            </a:lvl1pPr>
          </a:lstStyle>
          <a:p>
            <a:r>
              <a:rPr lang="en-US"/>
              <a:t>www.alabamacounties.org</a:t>
            </a:r>
          </a:p>
          <a:p>
            <a:pPr algn="ctr"/>
            <a:endParaRPr lang="en-US"/>
          </a:p>
        </p:txBody>
      </p:sp>
      <p:sp>
        <p:nvSpPr>
          <p:cNvPr id="6" name="Slide Number Placeholder 5"/>
          <p:cNvSpPr>
            <a:spLocks noGrp="1"/>
          </p:cNvSpPr>
          <p:nvPr>
            <p:ph type="sldNum" sz="quarter" idx="11"/>
          </p:nvPr>
        </p:nvSpPr>
        <p:spPr/>
        <p:txBody>
          <a:bodyPr/>
          <a:lstStyle>
            <a:lvl1pPr>
              <a:defRPr/>
            </a:lvl1pPr>
          </a:lstStyle>
          <a:p>
            <a:fld id="{9257BC7A-F945-4019-8135-ED3296837134}" type="slidenum">
              <a:rPr lang="en-US"/>
              <a:pPr/>
              <a:t>‹#›</a:t>
            </a:fld>
            <a:endParaRPr lang="en-US"/>
          </a:p>
        </p:txBody>
      </p:sp>
    </p:spTree>
    <p:extLst>
      <p:ext uri="{BB962C8B-B14F-4D97-AF65-F5344CB8AC3E}">
        <p14:creationId xmlns:p14="http://schemas.microsoft.com/office/powerpoint/2010/main" val="2809662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1531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lvl1pPr>
          </a:lstStyle>
          <a:p>
            <a:pPr algn="l"/>
            <a:r>
              <a:rPr lang="en-US"/>
              <a:t>www.alabamacounties.org</a:t>
            </a:r>
          </a:p>
          <a:p>
            <a:endParaRPr lang="en-US"/>
          </a:p>
        </p:txBody>
      </p:sp>
      <p:sp>
        <p:nvSpPr>
          <p:cNvPr id="1030" name="Rectangle 6"/>
          <p:cNvSpPr>
            <a:spLocks noGrp="1" noChangeArrowheads="1"/>
          </p:cNvSpPr>
          <p:nvPr>
            <p:ph type="sldNum" sz="quarter" idx="4"/>
          </p:nvPr>
        </p:nvSpPr>
        <p:spPr bwMode="auto">
          <a:xfrm>
            <a:off x="3505200" y="61531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lvl1pPr>
          </a:lstStyle>
          <a:p>
            <a:fld id="{ABCD130B-4F08-4714-AE0C-805117DB0942}" type="slidenum">
              <a:rPr lang="en-US"/>
              <a:pPr/>
              <a:t>‹#›</a:t>
            </a:fld>
            <a:endParaRPr lang="en-US"/>
          </a:p>
        </p:txBody>
      </p:sp>
      <p:pic>
        <p:nvPicPr>
          <p:cNvPr id="1032" name="Picture 8" descr="ACCA acca_dome 4c"/>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86600" y="5649913"/>
            <a:ext cx="1828800" cy="10556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1" fontAlgn="base" hangingPunct="1">
        <a:spcBef>
          <a:spcPct val="0"/>
        </a:spcBef>
        <a:spcAft>
          <a:spcPct val="0"/>
        </a:spcAft>
        <a:defRPr sz="4400" b="1" kern="1200">
          <a:solidFill>
            <a:schemeClr val="tx1"/>
          </a:solidFill>
          <a:latin typeface="+mj-lt"/>
          <a:ea typeface="+mj-ea"/>
          <a:cs typeface="+mj-cs"/>
        </a:defRPr>
      </a:lvl1pPr>
      <a:lvl2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2pPr>
      <a:lvl3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3pPr>
      <a:lvl4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4pPr>
      <a:lvl5pPr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5pPr>
      <a:lvl6pPr marL="4572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6pPr>
      <a:lvl7pPr marL="9144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7pPr>
      <a:lvl8pPr marL="13716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8pPr>
      <a:lvl9pPr marL="1828800" algn="ctr" rtl="0" eaLnBrk="1" fontAlgn="base" hangingPunct="1">
        <a:spcBef>
          <a:spcPct val="0"/>
        </a:spcBef>
        <a:spcAft>
          <a:spcPct val="0"/>
        </a:spcAft>
        <a:defRPr sz="4400" b="1">
          <a:solidFill>
            <a:schemeClr val="tx1"/>
          </a:solidFill>
          <a:latin typeface="Arial Narrow" panose="020B060602020203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www.alabamacounties.org</a:t>
            </a:r>
          </a:p>
          <a:p>
            <a:pPr algn="ctr"/>
            <a:endParaRPr lang="en-US"/>
          </a:p>
        </p:txBody>
      </p:sp>
      <p:sp>
        <p:nvSpPr>
          <p:cNvPr id="2052" name="Rectangle 4"/>
          <p:cNvSpPr>
            <a:spLocks noGrp="1" noChangeArrowheads="1"/>
          </p:cNvSpPr>
          <p:nvPr>
            <p:ph type="title"/>
          </p:nvPr>
        </p:nvSpPr>
        <p:spPr>
          <a:xfrm>
            <a:off x="457200" y="274638"/>
            <a:ext cx="8229600" cy="4449762"/>
          </a:xfrm>
        </p:spPr>
        <p:txBody>
          <a:bodyPr/>
          <a:lstStyle/>
          <a:p>
            <a:r>
              <a:rPr lang="en-US" dirty="0" smtClean="0"/>
              <a:t>The Importance of the Safety Incentive Discount Program</a:t>
            </a:r>
            <a:br>
              <a:rPr lang="en-US" dirty="0" smtClean="0"/>
            </a:br>
            <a:r>
              <a:rPr lang="en-US" dirty="0"/>
              <a:t/>
            </a:r>
            <a:br>
              <a:rPr lang="en-US" dirty="0"/>
            </a:br>
            <a:r>
              <a:rPr lang="en-US" sz="2500" b="0" dirty="0" smtClean="0"/>
              <a:t>Sonny Brasfield</a:t>
            </a:r>
            <a:r>
              <a:rPr lang="en-US" sz="2500" b="0" smtClean="0"/>
              <a:t>, Executive Director</a:t>
            </a:r>
            <a:endParaRPr lang="en-US" sz="25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SIDP Benefits (cont.)</a:t>
            </a:r>
            <a:endParaRPr lang="en-US" dirty="0"/>
          </a:p>
        </p:txBody>
      </p:sp>
      <p:sp>
        <p:nvSpPr>
          <p:cNvPr id="3" name="Content Placeholder 2"/>
          <p:cNvSpPr>
            <a:spLocks noGrp="1"/>
          </p:cNvSpPr>
          <p:nvPr>
            <p:ph idx="1"/>
          </p:nvPr>
        </p:nvSpPr>
        <p:spPr/>
        <p:txBody>
          <a:bodyPr/>
          <a:lstStyle/>
          <a:p>
            <a:pPr lvl="0"/>
            <a:r>
              <a:rPr lang="en-US" dirty="0" smtClean="0"/>
              <a:t>SIDP policies save $$ on third party liability claims, e.g., cell phone policy</a:t>
            </a:r>
          </a:p>
          <a:p>
            <a:pPr lvl="0">
              <a:buNone/>
            </a:pPr>
            <a:endParaRPr lang="en-US" sz="2000" dirty="0" smtClean="0"/>
          </a:p>
          <a:p>
            <a:pPr lvl="0"/>
            <a:r>
              <a:rPr lang="en-US" dirty="0" smtClean="0"/>
              <a:t>SIDP policies save $$ on third party liability claims- Law enforcement training, Employment training</a:t>
            </a:r>
          </a:p>
          <a:p>
            <a:pPr lvl="0">
              <a:buNone/>
            </a:pPr>
            <a:endParaRPr lang="en-US" sz="2000" dirty="0" smtClean="0"/>
          </a:p>
          <a:p>
            <a:pPr lvl="0"/>
            <a:r>
              <a:rPr lang="en-US" dirty="0" smtClean="0"/>
              <a:t>The SIDP program promotes a safety culture from the top (management) down (employees) </a:t>
            </a:r>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Benefits (cont.)</a:t>
            </a:r>
            <a:endParaRPr lang="en-US" dirty="0"/>
          </a:p>
        </p:txBody>
      </p:sp>
      <p:sp>
        <p:nvSpPr>
          <p:cNvPr id="3" name="Content Placeholder 2"/>
          <p:cNvSpPr>
            <a:spLocks noGrp="1"/>
          </p:cNvSpPr>
          <p:nvPr>
            <p:ph idx="1"/>
          </p:nvPr>
        </p:nvSpPr>
        <p:spPr/>
        <p:txBody>
          <a:bodyPr/>
          <a:lstStyle/>
          <a:p>
            <a:pPr lvl="0"/>
            <a:r>
              <a:rPr lang="en-US" dirty="0" smtClean="0"/>
              <a:t>The SIDP requirement of a Safety Coordinator is the cornerstone of the program by having a person in charge to implement the safety program, hold and preside over safety meetings, report safety issue to the commission, identify hazards, perform accident investigations </a:t>
            </a:r>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Benefits (cont.)</a:t>
            </a:r>
            <a:endParaRPr lang="en-US" dirty="0"/>
          </a:p>
        </p:txBody>
      </p:sp>
      <p:sp>
        <p:nvSpPr>
          <p:cNvPr id="3" name="Content Placeholder 2"/>
          <p:cNvSpPr>
            <a:spLocks noGrp="1"/>
          </p:cNvSpPr>
          <p:nvPr>
            <p:ph idx="1"/>
          </p:nvPr>
        </p:nvSpPr>
        <p:spPr/>
        <p:txBody>
          <a:bodyPr/>
          <a:lstStyle/>
          <a:p>
            <a:pPr lvl="0"/>
            <a:r>
              <a:rPr lang="en-US" dirty="0" smtClean="0"/>
              <a:t>Most Counties do not need a full time Safety Coordinator. However, counties that have at least a part-time SC realize fewer losses than counties that do not have a SC </a:t>
            </a:r>
          </a:p>
          <a:p>
            <a:pPr lvl="0">
              <a:buNone/>
            </a:pPr>
            <a:endParaRPr lang="en-US" sz="1600" dirty="0" smtClean="0"/>
          </a:p>
          <a:p>
            <a:pPr lvl="0"/>
            <a:r>
              <a:rPr lang="en-US" dirty="0" smtClean="0"/>
              <a:t>Safety Coordinators, through proper training, have improved accident investigation skills to help determine the root cause of an accident</a:t>
            </a:r>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Benefits (cont.)</a:t>
            </a:r>
            <a:endParaRPr lang="en-US" dirty="0"/>
          </a:p>
        </p:txBody>
      </p:sp>
      <p:sp>
        <p:nvSpPr>
          <p:cNvPr id="3" name="Content Placeholder 2"/>
          <p:cNvSpPr>
            <a:spLocks noGrp="1"/>
          </p:cNvSpPr>
          <p:nvPr>
            <p:ph idx="1"/>
          </p:nvPr>
        </p:nvSpPr>
        <p:spPr/>
        <p:txBody>
          <a:bodyPr/>
          <a:lstStyle/>
          <a:p>
            <a:pPr lvl="0"/>
            <a:r>
              <a:rPr lang="en-US" dirty="0" smtClean="0"/>
              <a:t>Once the root cause of an accident or near miss is discovered, the proper controls can correct safety hazards, e.g., a missing saw blade cover can be replaced reducing the exposure of lost appendages and severe lacerations</a:t>
            </a:r>
          </a:p>
          <a:p>
            <a:pPr lvl="0">
              <a:buNone/>
            </a:pPr>
            <a:endParaRPr lang="en-US" sz="1400" dirty="0" smtClean="0"/>
          </a:p>
          <a:p>
            <a:pPr lvl="0"/>
            <a:r>
              <a:rPr lang="en-US" dirty="0" smtClean="0"/>
              <a:t>Required Safety Coordinator (SC) training is aimed at providing the SC with the tools to be successful at that position.</a:t>
            </a:r>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SIDP Benefits (cont.)</a:t>
            </a:r>
            <a:endParaRPr lang="en-US" dirty="0"/>
          </a:p>
        </p:txBody>
      </p:sp>
      <p:sp>
        <p:nvSpPr>
          <p:cNvPr id="3" name="Content Placeholder 2"/>
          <p:cNvSpPr>
            <a:spLocks noGrp="1"/>
          </p:cNvSpPr>
          <p:nvPr>
            <p:ph idx="1"/>
          </p:nvPr>
        </p:nvSpPr>
        <p:spPr>
          <a:xfrm>
            <a:off x="457200" y="1066800"/>
            <a:ext cx="8229600" cy="5029200"/>
          </a:xfrm>
        </p:spPr>
        <p:txBody>
          <a:bodyPr/>
          <a:lstStyle/>
          <a:p>
            <a:pPr lvl="0"/>
            <a:r>
              <a:rPr lang="en-US" dirty="0" smtClean="0"/>
              <a:t>The SIDP Requirement of a county wide safety committee promotes discussion with all county departments as to the unique safety exposures in each department so that each department can implement safety measures particular to its exposure</a:t>
            </a:r>
          </a:p>
          <a:p>
            <a:pPr lvl="0"/>
            <a:r>
              <a:rPr lang="en-US" dirty="0" smtClean="0"/>
              <a:t>Another important factor of the SIDP is that it requires employees to sign off on the county’s safety policies, so they know what is expected of them </a:t>
            </a:r>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Benefits (cont.)</a:t>
            </a:r>
            <a:endParaRPr lang="en-US" dirty="0"/>
          </a:p>
        </p:txBody>
      </p:sp>
      <p:sp>
        <p:nvSpPr>
          <p:cNvPr id="3" name="Content Placeholder 2"/>
          <p:cNvSpPr>
            <a:spLocks noGrp="1"/>
          </p:cNvSpPr>
          <p:nvPr>
            <p:ph idx="1"/>
          </p:nvPr>
        </p:nvSpPr>
        <p:spPr/>
        <p:txBody>
          <a:bodyPr/>
          <a:lstStyle/>
          <a:p>
            <a:pPr lvl="0"/>
            <a:r>
              <a:rPr lang="en-US" dirty="0" smtClean="0"/>
              <a:t>The program holds supervisors and employees accountable for unwanted behavior</a:t>
            </a:r>
          </a:p>
          <a:p>
            <a:pPr lvl="0">
              <a:buNone/>
            </a:pPr>
            <a:endParaRPr lang="en-US" sz="1400" dirty="0" smtClean="0"/>
          </a:p>
          <a:p>
            <a:pPr lvl="0"/>
            <a:r>
              <a:rPr lang="en-US" dirty="0" smtClean="0"/>
              <a:t>Policies are applied to </a:t>
            </a:r>
            <a:r>
              <a:rPr lang="en-US" b="1" u="sng" dirty="0" smtClean="0"/>
              <a:t>everyone</a:t>
            </a:r>
            <a:r>
              <a:rPr lang="en-US" dirty="0" smtClean="0"/>
              <a:t> in </a:t>
            </a:r>
            <a:r>
              <a:rPr lang="en-US" b="1" u="sng" dirty="0" smtClean="0"/>
              <a:t>every</a:t>
            </a:r>
            <a:r>
              <a:rPr lang="en-US" dirty="0" smtClean="0"/>
              <a:t> county department whether or not the department is under the commission’s direct control. This includes the sheriff’s department, which is covered under the county’s insurance programs through ACCA</a:t>
            </a:r>
          </a:p>
          <a:p>
            <a:pPr lvl="0"/>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Benefits (cont.)</a:t>
            </a:r>
            <a:endParaRPr lang="en-US" dirty="0"/>
          </a:p>
        </p:txBody>
      </p:sp>
      <p:sp>
        <p:nvSpPr>
          <p:cNvPr id="3" name="Content Placeholder 2"/>
          <p:cNvSpPr>
            <a:spLocks noGrp="1"/>
          </p:cNvSpPr>
          <p:nvPr>
            <p:ph idx="1"/>
          </p:nvPr>
        </p:nvSpPr>
        <p:spPr>
          <a:xfrm>
            <a:off x="457200" y="1447800"/>
            <a:ext cx="8229600" cy="4495800"/>
          </a:xfrm>
        </p:spPr>
        <p:txBody>
          <a:bodyPr/>
          <a:lstStyle/>
          <a:p>
            <a:pPr lvl="0"/>
            <a:r>
              <a:rPr lang="en-US" dirty="0" smtClean="0"/>
              <a:t>ACCA’s insurance related training is aimed at reducing loss in the areas with the highest severity of loss</a:t>
            </a:r>
          </a:p>
          <a:p>
            <a:pPr lvl="0">
              <a:buNone/>
            </a:pPr>
            <a:endParaRPr lang="en-US" sz="1400" dirty="0" smtClean="0"/>
          </a:p>
          <a:p>
            <a:r>
              <a:rPr lang="en-US" dirty="0" smtClean="0"/>
              <a:t>Most importantly the SIDP is a tool that will help counties change unwanted (unsafe) behavior through effective leadership that will in turn lead to a safer work environment and protect counties financial and human resources</a:t>
            </a:r>
          </a:p>
          <a:p>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www.alabamacounties.org</a:t>
            </a:r>
          </a:p>
          <a:p>
            <a:pPr algn="ctr"/>
            <a:endParaRPr lang="en-US"/>
          </a:p>
        </p:txBody>
      </p:sp>
      <p:sp>
        <p:nvSpPr>
          <p:cNvPr id="2052" name="Rectangle 4"/>
          <p:cNvSpPr>
            <a:spLocks noGrp="1" noChangeArrowheads="1"/>
          </p:cNvSpPr>
          <p:nvPr>
            <p:ph type="title"/>
          </p:nvPr>
        </p:nvSpPr>
        <p:spPr>
          <a:xfrm>
            <a:off x="457200" y="274638"/>
            <a:ext cx="8229600" cy="868362"/>
          </a:xfrm>
        </p:spPr>
        <p:txBody>
          <a:bodyPr/>
          <a:lstStyle/>
          <a:p>
            <a:r>
              <a:rPr lang="en-US" dirty="0" smtClean="0"/>
              <a:t>SIDP Background</a:t>
            </a:r>
            <a:endParaRPr lang="en-US" dirty="0"/>
          </a:p>
        </p:txBody>
      </p:sp>
      <p:sp>
        <p:nvSpPr>
          <p:cNvPr id="2053" name="Rectangle 5"/>
          <p:cNvSpPr>
            <a:spLocks noGrp="1" noChangeArrowheads="1"/>
          </p:cNvSpPr>
          <p:nvPr>
            <p:ph type="body" idx="1"/>
          </p:nvPr>
        </p:nvSpPr>
        <p:spPr>
          <a:xfrm>
            <a:off x="457200" y="1219200"/>
            <a:ext cx="8229600" cy="4724400"/>
          </a:xfrm>
        </p:spPr>
        <p:txBody>
          <a:bodyPr/>
          <a:lstStyle/>
          <a:p>
            <a:pPr lvl="0"/>
            <a:r>
              <a:rPr lang="en-US" dirty="0" smtClean="0"/>
              <a:t>The purpose of the </a:t>
            </a:r>
            <a:r>
              <a:rPr lang="en-US" i="1" dirty="0" smtClean="0"/>
              <a:t>Nine point</a:t>
            </a:r>
            <a:r>
              <a:rPr lang="en-US" dirty="0" smtClean="0"/>
              <a:t> </a:t>
            </a:r>
            <a:r>
              <a:rPr lang="en-US" i="1" dirty="0" smtClean="0"/>
              <a:t>Safety Incentive Discount Program </a:t>
            </a:r>
            <a:r>
              <a:rPr lang="en-US" dirty="0" smtClean="0"/>
              <a:t>is to encourage Fund Members to improve their safety efforts by establishing basic safety standards in order to control losses. </a:t>
            </a:r>
          </a:p>
          <a:p>
            <a:pPr lvl="0">
              <a:buNone/>
            </a:pPr>
            <a:endParaRPr lang="en-US" sz="1000" dirty="0" smtClean="0"/>
          </a:p>
          <a:p>
            <a:pPr lvl="0"/>
            <a:r>
              <a:rPr lang="en-US" dirty="0" smtClean="0"/>
              <a:t>Additionally, Each Liability Fund Member that meets </a:t>
            </a:r>
            <a:r>
              <a:rPr lang="en-US" b="1" u="sng" dirty="0" smtClean="0"/>
              <a:t>all nine</a:t>
            </a:r>
            <a:r>
              <a:rPr lang="en-US" dirty="0" smtClean="0"/>
              <a:t> requirements for the qualifying period of 10/1-10/1 is eligible to receive a cash bonus of 5% of its current premium contribution up to a maximum amount of $6,000</a:t>
            </a:r>
          </a:p>
        </p:txBody>
      </p:sp>
    </p:spTree>
    <p:extLst>
      <p:ext uri="{BB962C8B-B14F-4D97-AF65-F5344CB8AC3E}">
        <p14:creationId xmlns:p14="http://schemas.microsoft.com/office/powerpoint/2010/main" val="100811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SIDP Background (cont.)</a:t>
            </a:r>
            <a:endParaRPr lang="en-US" dirty="0"/>
          </a:p>
        </p:txBody>
      </p:sp>
      <p:sp>
        <p:nvSpPr>
          <p:cNvPr id="3" name="Content Placeholder 2"/>
          <p:cNvSpPr>
            <a:spLocks noGrp="1"/>
          </p:cNvSpPr>
          <p:nvPr>
            <p:ph idx="1"/>
          </p:nvPr>
        </p:nvSpPr>
        <p:spPr>
          <a:xfrm>
            <a:off x="457200" y="1371600"/>
            <a:ext cx="8229600" cy="4572000"/>
          </a:xfrm>
        </p:spPr>
        <p:txBody>
          <a:bodyPr/>
          <a:lstStyle/>
          <a:p>
            <a:pPr lvl="0"/>
            <a:r>
              <a:rPr lang="en-US" dirty="0" smtClean="0"/>
              <a:t>Each WC Fund Member that meets </a:t>
            </a:r>
            <a:r>
              <a:rPr lang="en-US" b="1" u="sng" dirty="0" smtClean="0"/>
              <a:t>all nine</a:t>
            </a:r>
            <a:r>
              <a:rPr lang="en-US" dirty="0" smtClean="0"/>
              <a:t> requirements for the qualifying period of 10/1-10/1 is eligible to receive a cash bonus of 5% of its current premium contribution up to a maximum amount of $7,500</a:t>
            </a:r>
          </a:p>
          <a:p>
            <a:pPr lvl="0">
              <a:buNone/>
            </a:pPr>
            <a:endParaRPr lang="en-US" sz="1000" dirty="0" smtClean="0"/>
          </a:p>
          <a:p>
            <a:pPr lvl="0"/>
            <a:r>
              <a:rPr lang="en-US" dirty="0" smtClean="0"/>
              <a:t>Counties that meet all nine requirements must apply for the discount via the </a:t>
            </a:r>
            <a:r>
              <a:rPr lang="en-US" u="sng" dirty="0" smtClean="0"/>
              <a:t>Safety Incentive Verification Form</a:t>
            </a:r>
            <a:r>
              <a:rPr lang="en-US" dirty="0" smtClean="0"/>
              <a:t> (available on ACCA website under SIP)</a:t>
            </a:r>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Background (cont.)</a:t>
            </a:r>
            <a:endParaRPr lang="en-US" dirty="0"/>
          </a:p>
        </p:txBody>
      </p:sp>
      <p:sp>
        <p:nvSpPr>
          <p:cNvPr id="3" name="Content Placeholder 2"/>
          <p:cNvSpPr>
            <a:spLocks noGrp="1"/>
          </p:cNvSpPr>
          <p:nvPr>
            <p:ph idx="1"/>
          </p:nvPr>
        </p:nvSpPr>
        <p:spPr/>
        <p:txBody>
          <a:bodyPr/>
          <a:lstStyle/>
          <a:p>
            <a:pPr lvl="0"/>
            <a:r>
              <a:rPr lang="en-US" dirty="0" smtClean="0"/>
              <a:t>The </a:t>
            </a:r>
            <a:r>
              <a:rPr lang="en-US" u="sng" dirty="0" smtClean="0"/>
              <a:t>Safety Incentive Verification Form</a:t>
            </a:r>
            <a:r>
              <a:rPr lang="en-US" dirty="0" smtClean="0"/>
              <a:t> must be signed by the county chairperson and include all required documentation </a:t>
            </a:r>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Liab contribution history for Admin-sb.jpg"/>
          <p:cNvPicPr>
            <a:picLocks noGrp="1" noChangeAspect="1"/>
          </p:cNvPicPr>
          <p:nvPr>
            <p:ph idx="1"/>
          </p:nvPr>
        </p:nvPicPr>
        <p:blipFill>
          <a:blip r:embed="rId2" cstate="print"/>
          <a:stretch>
            <a:fillRect/>
          </a:stretch>
        </p:blipFill>
        <p:spPr>
          <a:xfrm>
            <a:off x="-309282" y="1"/>
            <a:ext cx="9453282" cy="730480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kt WC Chart contributions-sb.jpg"/>
          <p:cNvPicPr>
            <a:picLocks noGrp="1" noChangeAspect="1"/>
          </p:cNvPicPr>
          <p:nvPr>
            <p:ph idx="1"/>
          </p:nvPr>
        </p:nvPicPr>
        <p:blipFill>
          <a:blip r:embed="rId2" cstate="print"/>
          <a:stretch>
            <a:fillRect/>
          </a:stretch>
        </p:blipFill>
        <p:spPr>
          <a:xfrm>
            <a:off x="-80684" y="0"/>
            <a:ext cx="9224684" cy="712816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SIDP Benefits</a:t>
            </a:r>
            <a:endParaRPr lang="en-US" dirty="0"/>
          </a:p>
        </p:txBody>
      </p:sp>
      <p:sp>
        <p:nvSpPr>
          <p:cNvPr id="3" name="Content Placeholder 2"/>
          <p:cNvSpPr>
            <a:spLocks noGrp="1"/>
          </p:cNvSpPr>
          <p:nvPr>
            <p:ph idx="1"/>
          </p:nvPr>
        </p:nvSpPr>
        <p:spPr/>
        <p:txBody>
          <a:bodyPr/>
          <a:lstStyle/>
          <a:p>
            <a:pPr lvl="0"/>
            <a:r>
              <a:rPr lang="en-US" dirty="0" smtClean="0"/>
              <a:t>The return on the county’s SIDP investment is high relative to resources expended on the program</a:t>
            </a:r>
          </a:p>
          <a:p>
            <a:pPr lvl="0">
              <a:buNone/>
            </a:pPr>
            <a:endParaRPr lang="en-US" sz="1000" dirty="0" smtClean="0"/>
          </a:p>
          <a:p>
            <a:pPr lvl="0"/>
            <a:r>
              <a:rPr lang="en-US" dirty="0" smtClean="0"/>
              <a:t>Counties that participate and meet the nine requirements receive a cash bonus</a:t>
            </a:r>
          </a:p>
          <a:p>
            <a:pPr lvl="0">
              <a:buNone/>
            </a:pPr>
            <a:endParaRPr lang="en-US" sz="1000" dirty="0" smtClean="0"/>
          </a:p>
          <a:p>
            <a:pPr lvl="0"/>
            <a:r>
              <a:rPr lang="en-US" dirty="0" smtClean="0"/>
              <a:t>If the county wide safety program is implemented and maintained the county should realize lower losses and reduced premium contributions</a:t>
            </a:r>
          </a:p>
          <a:p>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SIDP Benefits (cont.)</a:t>
            </a:r>
            <a:endParaRPr lang="en-US" dirty="0"/>
          </a:p>
        </p:txBody>
      </p:sp>
      <p:sp>
        <p:nvSpPr>
          <p:cNvPr id="3" name="Content Placeholder 2"/>
          <p:cNvSpPr>
            <a:spLocks noGrp="1"/>
          </p:cNvSpPr>
          <p:nvPr>
            <p:ph idx="1"/>
          </p:nvPr>
        </p:nvSpPr>
        <p:spPr>
          <a:xfrm>
            <a:off x="457200" y="1143000"/>
            <a:ext cx="8305800" cy="4953000"/>
          </a:xfrm>
        </p:spPr>
        <p:txBody>
          <a:bodyPr/>
          <a:lstStyle/>
          <a:p>
            <a:pPr lvl="0"/>
            <a:r>
              <a:rPr lang="en-US" dirty="0" smtClean="0"/>
              <a:t>An effective loss control program helps identify, control, or eliminate hazards so injuries and losses are minimized or prevented</a:t>
            </a:r>
          </a:p>
          <a:p>
            <a:pPr lvl="0">
              <a:buNone/>
            </a:pPr>
            <a:endParaRPr lang="en-US" sz="800" dirty="0" smtClean="0"/>
          </a:p>
          <a:p>
            <a:pPr lvl="0"/>
            <a:r>
              <a:rPr lang="en-US" dirty="0" smtClean="0"/>
              <a:t>Counties that participate in the SIDP can reduce the severity of both workers compensation and liability claims by implementing basic safety controls</a:t>
            </a:r>
          </a:p>
          <a:p>
            <a:pPr lvl="0">
              <a:buNone/>
            </a:pPr>
            <a:endParaRPr lang="en-US" sz="800" dirty="0" smtClean="0"/>
          </a:p>
          <a:p>
            <a:pPr lvl="0"/>
            <a:r>
              <a:rPr lang="en-US" dirty="0" smtClean="0"/>
              <a:t>Participants in the program are exposed to fewer lost time WC claims through return to work programs-saving the county money</a:t>
            </a:r>
            <a:endParaRPr lang="en-US" dirty="0"/>
          </a:p>
        </p:txBody>
      </p:sp>
      <p:sp>
        <p:nvSpPr>
          <p:cNvPr id="4" name="Footer Placeholder 3"/>
          <p:cNvSpPr>
            <a:spLocks noGrp="1"/>
          </p:cNvSpPr>
          <p:nvPr>
            <p:ph type="ftr" sz="quarter" idx="10"/>
          </p:nvPr>
        </p:nvSpPr>
        <p:spPr/>
        <p:txBody>
          <a:bodyPr/>
          <a:lstStyle/>
          <a:p>
            <a:r>
              <a:rPr lang="en-US" smtClean="0"/>
              <a:t>www.alabamacounties.org</a:t>
            </a:r>
          </a:p>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www.alabamacounties.org</a:t>
            </a:r>
          </a:p>
          <a:p>
            <a:pPr algn="ctr"/>
            <a:endParaRPr lang="en-US"/>
          </a:p>
        </p:txBody>
      </p:sp>
      <p:sp>
        <p:nvSpPr>
          <p:cNvPr id="2052" name="Rectangle 4"/>
          <p:cNvSpPr>
            <a:spLocks noGrp="1" noChangeArrowheads="1"/>
          </p:cNvSpPr>
          <p:nvPr>
            <p:ph type="title"/>
          </p:nvPr>
        </p:nvSpPr>
        <p:spPr>
          <a:xfrm>
            <a:off x="457200" y="274638"/>
            <a:ext cx="8229600" cy="792162"/>
          </a:xfrm>
        </p:spPr>
        <p:txBody>
          <a:bodyPr/>
          <a:lstStyle/>
          <a:p>
            <a:r>
              <a:rPr lang="en-US" dirty="0" smtClean="0"/>
              <a:t>SIDP Benefits (cont.)</a:t>
            </a:r>
            <a:endParaRPr lang="en-US" dirty="0"/>
          </a:p>
        </p:txBody>
      </p:sp>
      <p:sp>
        <p:nvSpPr>
          <p:cNvPr id="2053" name="Rectangle 5"/>
          <p:cNvSpPr>
            <a:spLocks noGrp="1" noChangeArrowheads="1"/>
          </p:cNvSpPr>
          <p:nvPr>
            <p:ph type="body" idx="1"/>
          </p:nvPr>
        </p:nvSpPr>
        <p:spPr>
          <a:xfrm>
            <a:off x="457200" y="1143000"/>
            <a:ext cx="8305800" cy="4953000"/>
          </a:xfrm>
        </p:spPr>
        <p:txBody>
          <a:bodyPr/>
          <a:lstStyle/>
          <a:p>
            <a:pPr lvl="0"/>
            <a:r>
              <a:rPr lang="en-US" dirty="0" smtClean="0"/>
              <a:t>Participants experience less severe claims by implementing the proper loss/risk controls</a:t>
            </a:r>
          </a:p>
          <a:p>
            <a:pPr lvl="0">
              <a:buNone/>
            </a:pPr>
            <a:endParaRPr lang="en-US" sz="800" dirty="0" smtClean="0"/>
          </a:p>
          <a:p>
            <a:pPr lvl="0"/>
            <a:r>
              <a:rPr lang="en-US" dirty="0" smtClean="0"/>
              <a:t>Counties that have a bona fide safety program will have safer work environments than counties that do not have a safety program</a:t>
            </a:r>
          </a:p>
          <a:p>
            <a:pPr lvl="0">
              <a:buNone/>
            </a:pPr>
            <a:endParaRPr lang="en-US" sz="800" dirty="0" smtClean="0"/>
          </a:p>
          <a:p>
            <a:pPr lvl="0"/>
            <a:r>
              <a:rPr lang="en-US" dirty="0" smtClean="0"/>
              <a:t>The SIDP program helps reduce medical expense by implementing controls that help reduce the severity of an accident (Seat Belt Policy, Cell Phone Policy)</a:t>
            </a:r>
            <a:endParaRPr lang="en-US" dirty="0"/>
          </a:p>
        </p:txBody>
      </p:sp>
    </p:spTree>
    <p:extLst>
      <p:ext uri="{BB962C8B-B14F-4D97-AF65-F5344CB8AC3E}">
        <p14:creationId xmlns:p14="http://schemas.microsoft.com/office/powerpoint/2010/main" val="15521561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onny B SIDP" id="{4D19FAF6-9692-4F69-ADAD-F4F43B76B22B}" vid="{D55B5A06-E7D0-40AD-AC84-1F477E5429F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394</TotalTime>
  <Words>777</Words>
  <Application>Microsoft Office PowerPoint</Application>
  <PresentationFormat>On-screen Show (4:3)</PresentationFormat>
  <Paragraphs>70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Arial Narrow</vt:lpstr>
      <vt:lpstr>Office Theme</vt:lpstr>
      <vt:lpstr>The Importance of the Safety Incentive Discount Program  Sonny Brasfield, Executive Director</vt:lpstr>
      <vt:lpstr>SIDP Background</vt:lpstr>
      <vt:lpstr>SIDP Background (cont.)</vt:lpstr>
      <vt:lpstr>SIDP Background (cont.)</vt:lpstr>
      <vt:lpstr>PowerPoint Presentation</vt:lpstr>
      <vt:lpstr>PowerPoint Presentation</vt:lpstr>
      <vt:lpstr>SIDP Benefits</vt:lpstr>
      <vt:lpstr>SIDP Benefits (cont.)</vt:lpstr>
      <vt:lpstr>SIDP Benefits (cont.)</vt:lpstr>
      <vt:lpstr>SIDP Benefits (cont.)</vt:lpstr>
      <vt:lpstr>SIDP Benefits (cont.)</vt:lpstr>
      <vt:lpstr>SIDP Benefits (cont.)</vt:lpstr>
      <vt:lpstr>SIDP Benefits (cont.)</vt:lpstr>
      <vt:lpstr>SIDP Benefits (cont.)</vt:lpstr>
      <vt:lpstr>SIDP Benefits (cont.)</vt:lpstr>
      <vt:lpstr>SIDP Benefits (cont.)</vt:lpstr>
    </vt:vector>
  </TitlesOfParts>
  <Company>ACCA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Sallie Gowan</dc:creator>
  <cp:lastModifiedBy>Donna Key</cp:lastModifiedBy>
  <cp:revision>9</cp:revision>
  <dcterms:created xsi:type="dcterms:W3CDTF">2013-08-26T21:44:54Z</dcterms:created>
  <dcterms:modified xsi:type="dcterms:W3CDTF">2015-05-11T14:19:18Z</dcterms:modified>
</cp:coreProperties>
</file>