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9" r:id="rId3"/>
    <p:sldMasterId id="2147483687" r:id="rId4"/>
  </p:sldMasterIdLst>
  <p:notesMasterIdLst>
    <p:notesMasterId r:id="rId30"/>
  </p:notesMasterIdLst>
  <p:handoutMasterIdLst>
    <p:handoutMasterId r:id="rId31"/>
  </p:handoutMasterIdLst>
  <p:sldIdLst>
    <p:sldId id="380" r:id="rId5"/>
    <p:sldId id="387" r:id="rId6"/>
    <p:sldId id="388" r:id="rId7"/>
    <p:sldId id="389" r:id="rId8"/>
    <p:sldId id="413" r:id="rId9"/>
    <p:sldId id="414" r:id="rId10"/>
    <p:sldId id="430" r:id="rId11"/>
    <p:sldId id="431" r:id="rId12"/>
    <p:sldId id="432" r:id="rId13"/>
    <p:sldId id="433" r:id="rId14"/>
    <p:sldId id="434" r:id="rId15"/>
    <p:sldId id="438" r:id="rId16"/>
    <p:sldId id="439" r:id="rId17"/>
    <p:sldId id="440" r:id="rId18"/>
    <p:sldId id="441" r:id="rId19"/>
    <p:sldId id="415" r:id="rId20"/>
    <p:sldId id="417" r:id="rId21"/>
    <p:sldId id="418" r:id="rId22"/>
    <p:sldId id="419" r:id="rId23"/>
    <p:sldId id="421" r:id="rId24"/>
    <p:sldId id="422" r:id="rId25"/>
    <p:sldId id="420" r:id="rId26"/>
    <p:sldId id="442" r:id="rId27"/>
    <p:sldId id="429" r:id="rId28"/>
    <p:sldId id="37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87781" autoAdjust="0"/>
  </p:normalViewPr>
  <p:slideViewPr>
    <p:cSldViewPr>
      <p:cViewPr varScale="1">
        <p:scale>
          <a:sx n="93" d="100"/>
          <a:sy n="93" d="100"/>
        </p:scale>
        <p:origin x="2216" y="208"/>
      </p:cViewPr>
      <p:guideLst>
        <p:guide orient="horz" pos="2160"/>
        <p:guide pos="2880"/>
      </p:guideLst>
    </p:cSldViewPr>
  </p:slideViewPr>
  <p:notesTextViewPr>
    <p:cViewPr>
      <p:scale>
        <a:sx n="3" d="2"/>
        <a:sy n="3" d="2"/>
      </p:scale>
      <p:origin x="0" y="0"/>
    </p:cViewPr>
  </p:notesTextViewPr>
  <p:sorterViewPr>
    <p:cViewPr>
      <p:scale>
        <a:sx n="100" d="100"/>
        <a:sy n="100" d="100"/>
      </p:scale>
      <p:origin x="0" y="65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_rels/data1.x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png"/><Relationship Id="rId3" Type="http://schemas.openxmlformats.org/officeDocument/2006/relationships/image" Target="../media/image37.emf"/></Relationships>
</file>

<file path=ppt/diagrams/_rels/drawing1.x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png"/><Relationship Id="rId3" Type="http://schemas.openxmlformats.org/officeDocument/2006/relationships/image" Target="../media/image37.em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FB3D3-C3BB-C143-929B-478A911B8FB4}" type="doc">
      <dgm:prSet loTypeId="urn:microsoft.com/office/officeart/2005/8/layout/vList3" loCatId="" qsTypeId="urn:microsoft.com/office/officeart/2005/8/quickstyle/simple4" qsCatId="simple" csTypeId="urn:microsoft.com/office/officeart/2005/8/colors/colorful2" csCatId="colorful" phldr="1"/>
      <dgm:spPr/>
      <dgm:t>
        <a:bodyPr/>
        <a:lstStyle/>
        <a:p>
          <a:endParaRPr lang="en-US"/>
        </a:p>
      </dgm:t>
    </dgm:pt>
    <dgm:pt modelId="{3B1BD091-03A5-E942-B5BE-EE76A1785550}">
      <dgm:prSet phldrT="[Text]"/>
      <dgm:spPr/>
      <dgm:t>
        <a:bodyPr/>
        <a:lstStyle/>
        <a:p>
          <a:r>
            <a:rPr lang="en-US" dirty="0" smtClean="0"/>
            <a:t>Enable unique public safety Applications</a:t>
          </a:r>
          <a:endParaRPr lang="en-US" dirty="0"/>
        </a:p>
      </dgm:t>
    </dgm:pt>
    <dgm:pt modelId="{99857201-6C85-1B49-BD7C-5D2780EC4BE1}" type="parTrans" cxnId="{9B212D9C-70E0-5142-9177-0CE384A6A06E}">
      <dgm:prSet/>
      <dgm:spPr/>
      <dgm:t>
        <a:bodyPr/>
        <a:lstStyle/>
        <a:p>
          <a:endParaRPr lang="en-US"/>
        </a:p>
      </dgm:t>
    </dgm:pt>
    <dgm:pt modelId="{B5AC6BB9-74FF-ED4D-A8FF-451030DF7290}" type="sibTrans" cxnId="{9B212D9C-70E0-5142-9177-0CE384A6A06E}">
      <dgm:prSet/>
      <dgm:spPr/>
      <dgm:t>
        <a:bodyPr/>
        <a:lstStyle/>
        <a:p>
          <a:endParaRPr lang="en-US"/>
        </a:p>
      </dgm:t>
    </dgm:pt>
    <dgm:pt modelId="{1F264DAB-BAAC-3349-812F-4319AF019C12}">
      <dgm:prSet phldrT="[Text]"/>
      <dgm:spPr/>
      <dgm:t>
        <a:bodyPr/>
        <a:lstStyle/>
        <a:p>
          <a:r>
            <a:rPr lang="en-US" dirty="0" smtClean="0"/>
            <a:t>Development driven by public safety needs</a:t>
          </a:r>
          <a:endParaRPr lang="en-US" dirty="0"/>
        </a:p>
      </dgm:t>
    </dgm:pt>
    <dgm:pt modelId="{94457C94-DDDC-5F49-B670-A3C53D9C9C97}" type="parTrans" cxnId="{63D0AA5F-5F0A-3940-BA87-81657E25CE3A}">
      <dgm:prSet/>
      <dgm:spPr/>
      <dgm:t>
        <a:bodyPr/>
        <a:lstStyle/>
        <a:p>
          <a:endParaRPr lang="en-US"/>
        </a:p>
      </dgm:t>
    </dgm:pt>
    <dgm:pt modelId="{4C593203-BD10-D84A-88A9-960782680D7D}" type="sibTrans" cxnId="{63D0AA5F-5F0A-3940-BA87-81657E25CE3A}">
      <dgm:prSet/>
      <dgm:spPr/>
      <dgm:t>
        <a:bodyPr/>
        <a:lstStyle/>
        <a:p>
          <a:endParaRPr lang="en-US"/>
        </a:p>
      </dgm:t>
    </dgm:pt>
    <dgm:pt modelId="{29C31528-D167-9447-9A02-54D3014B8749}">
      <dgm:prSet phldrT="[Text]"/>
      <dgm:spPr/>
      <dgm:t>
        <a:bodyPr/>
        <a:lstStyle/>
        <a:p>
          <a:r>
            <a:rPr lang="en-US" dirty="0" smtClean="0"/>
            <a:t>Lifecycle Management</a:t>
          </a:r>
          <a:endParaRPr lang="en-US" dirty="0"/>
        </a:p>
      </dgm:t>
    </dgm:pt>
    <dgm:pt modelId="{9634CC6F-3A02-E548-8CE3-D5F0F3E15F39}" type="parTrans" cxnId="{62439D4F-B0B1-B74B-90BE-1F33B70BAA45}">
      <dgm:prSet/>
      <dgm:spPr/>
      <dgm:t>
        <a:bodyPr/>
        <a:lstStyle/>
        <a:p>
          <a:endParaRPr lang="en-US"/>
        </a:p>
      </dgm:t>
    </dgm:pt>
    <dgm:pt modelId="{8AA68454-26B4-7344-B089-252803CC228C}" type="sibTrans" cxnId="{62439D4F-B0B1-B74B-90BE-1F33B70BAA45}">
      <dgm:prSet/>
      <dgm:spPr/>
      <dgm:t>
        <a:bodyPr/>
        <a:lstStyle/>
        <a:p>
          <a:endParaRPr lang="en-US"/>
        </a:p>
      </dgm:t>
    </dgm:pt>
    <dgm:pt modelId="{A5471135-9DBD-8F46-98B8-860BC24DC135}">
      <dgm:prSet phldrT="[Text]"/>
      <dgm:spPr/>
      <dgm:t>
        <a:bodyPr/>
        <a:lstStyle/>
        <a:p>
          <a:r>
            <a:rPr lang="en-US" dirty="0" smtClean="0"/>
            <a:t>Resilient, reliable, easy to use, and remotely manageable apps with a public safety focus</a:t>
          </a:r>
          <a:endParaRPr lang="en-US" dirty="0"/>
        </a:p>
      </dgm:t>
    </dgm:pt>
    <dgm:pt modelId="{247F2981-FAFE-6C4E-9732-70B833BC5BFA}" type="parTrans" cxnId="{44CB3281-A95F-CC46-BE9A-D3A1DA6E16E0}">
      <dgm:prSet/>
      <dgm:spPr/>
      <dgm:t>
        <a:bodyPr/>
        <a:lstStyle/>
        <a:p>
          <a:endParaRPr lang="en-US"/>
        </a:p>
      </dgm:t>
    </dgm:pt>
    <dgm:pt modelId="{BE385798-5A56-C642-AB90-A319E25AFE69}" type="sibTrans" cxnId="{44CB3281-A95F-CC46-BE9A-D3A1DA6E16E0}">
      <dgm:prSet/>
      <dgm:spPr/>
      <dgm:t>
        <a:bodyPr/>
        <a:lstStyle/>
        <a:p>
          <a:endParaRPr lang="en-US"/>
        </a:p>
      </dgm:t>
    </dgm:pt>
    <dgm:pt modelId="{A6A64EA9-D8B7-124E-8EDE-13241BB921D3}">
      <dgm:prSet phldrT="[Text]"/>
      <dgm:spPr/>
      <dgm:t>
        <a:bodyPr/>
        <a:lstStyle/>
        <a:p>
          <a:r>
            <a:rPr lang="en-US" dirty="0" smtClean="0"/>
            <a:t>Expand and support a vibrant public safety app developer community</a:t>
          </a:r>
          <a:endParaRPr lang="en-US" dirty="0"/>
        </a:p>
      </dgm:t>
    </dgm:pt>
    <dgm:pt modelId="{9F86C653-2E4F-134C-BC07-3900CA85014D}" type="parTrans" cxnId="{EF985A67-8273-6549-85F7-31252C492C82}">
      <dgm:prSet/>
      <dgm:spPr/>
      <dgm:t>
        <a:bodyPr/>
        <a:lstStyle/>
        <a:p>
          <a:endParaRPr lang="en-US"/>
        </a:p>
      </dgm:t>
    </dgm:pt>
    <dgm:pt modelId="{197CD456-167E-A24B-9777-58F00071212C}" type="sibTrans" cxnId="{EF985A67-8273-6549-85F7-31252C492C82}">
      <dgm:prSet/>
      <dgm:spPr/>
      <dgm:t>
        <a:bodyPr/>
        <a:lstStyle/>
        <a:p>
          <a:endParaRPr lang="en-US"/>
        </a:p>
      </dgm:t>
    </dgm:pt>
    <dgm:pt modelId="{D3B2EFAA-31E0-0F47-8CF4-501A93F2B0DA}">
      <dgm:prSet phldrT="[Text]"/>
      <dgm:spPr/>
      <dgm:t>
        <a:bodyPr/>
        <a:lstStyle/>
        <a:p>
          <a:r>
            <a:rPr lang="en-US" dirty="0" smtClean="0"/>
            <a:t>An ecosystem that supports developers and app management from learning, through development, test, deployment, support, monetization, and end-of-life</a:t>
          </a:r>
          <a:endParaRPr lang="en-US" dirty="0"/>
        </a:p>
      </dgm:t>
    </dgm:pt>
    <dgm:pt modelId="{B98A8376-C0FD-694B-9D0A-02DC39DDB2A0}" type="parTrans" cxnId="{93C5809C-D3C3-9341-8757-F408CB764311}">
      <dgm:prSet/>
      <dgm:spPr/>
      <dgm:t>
        <a:bodyPr/>
        <a:lstStyle/>
        <a:p>
          <a:endParaRPr lang="en-US"/>
        </a:p>
      </dgm:t>
    </dgm:pt>
    <dgm:pt modelId="{6729478E-6336-F34E-9F19-A7868C705AE7}" type="sibTrans" cxnId="{93C5809C-D3C3-9341-8757-F408CB764311}">
      <dgm:prSet/>
      <dgm:spPr/>
      <dgm:t>
        <a:bodyPr/>
        <a:lstStyle/>
        <a:p>
          <a:endParaRPr lang="en-US"/>
        </a:p>
      </dgm:t>
    </dgm:pt>
    <dgm:pt modelId="{F330D0DF-F76C-B046-AA2C-7C7C0B111D30}" type="pres">
      <dgm:prSet presAssocID="{F0BFB3D3-C3BB-C143-929B-478A911B8FB4}" presName="linearFlow" presStyleCnt="0">
        <dgm:presLayoutVars>
          <dgm:dir/>
          <dgm:resizeHandles val="exact"/>
        </dgm:presLayoutVars>
      </dgm:prSet>
      <dgm:spPr/>
      <dgm:t>
        <a:bodyPr/>
        <a:lstStyle/>
        <a:p>
          <a:endParaRPr lang="en-US"/>
        </a:p>
      </dgm:t>
    </dgm:pt>
    <dgm:pt modelId="{D5A4D04C-DF0D-854E-AB40-72EEEC931FC3}" type="pres">
      <dgm:prSet presAssocID="{3B1BD091-03A5-E942-B5BE-EE76A1785550}" presName="composite" presStyleCnt="0"/>
      <dgm:spPr/>
    </dgm:pt>
    <dgm:pt modelId="{186A7737-4D8E-4A46-A7EB-56B382397C8D}" type="pres">
      <dgm:prSet presAssocID="{3B1BD091-03A5-E942-B5BE-EE76A1785550}" presName="imgShp" presStyleLbl="fgImgPlace1" presStyleIdx="0" presStyleCnt="3"/>
      <dgm:spPr>
        <a:blipFill rotWithShape="1">
          <a:blip xmlns:r="http://schemas.openxmlformats.org/officeDocument/2006/relationships" r:embed="rId1"/>
          <a:stretch>
            <a:fillRect/>
          </a:stretch>
        </a:blipFill>
      </dgm:spPr>
    </dgm:pt>
    <dgm:pt modelId="{20303461-E13C-3E44-B651-A298600A9363}" type="pres">
      <dgm:prSet presAssocID="{3B1BD091-03A5-E942-B5BE-EE76A1785550}" presName="txShp" presStyleLbl="node1" presStyleIdx="0" presStyleCnt="3">
        <dgm:presLayoutVars>
          <dgm:bulletEnabled val="1"/>
        </dgm:presLayoutVars>
      </dgm:prSet>
      <dgm:spPr/>
      <dgm:t>
        <a:bodyPr/>
        <a:lstStyle/>
        <a:p>
          <a:endParaRPr lang="en-US"/>
        </a:p>
      </dgm:t>
    </dgm:pt>
    <dgm:pt modelId="{343E545D-BD9B-FD40-9D63-D1454768B58C}" type="pres">
      <dgm:prSet presAssocID="{B5AC6BB9-74FF-ED4D-A8FF-451030DF7290}" presName="spacing" presStyleCnt="0"/>
      <dgm:spPr/>
    </dgm:pt>
    <dgm:pt modelId="{6781DFB6-3085-6147-B55F-A579CF4837BA}" type="pres">
      <dgm:prSet presAssocID="{1F264DAB-BAAC-3349-812F-4319AF019C12}" presName="composite" presStyleCnt="0"/>
      <dgm:spPr/>
    </dgm:pt>
    <dgm:pt modelId="{58853B4C-2BC9-3E41-9614-2649498A2347}" type="pres">
      <dgm:prSet presAssocID="{1F264DAB-BAAC-3349-812F-4319AF019C12}" presName="imgShp" presStyleLbl="fgImgPlace1" presStyleIdx="1" presStyleCnt="3"/>
      <dgm:spPr>
        <a:blipFill rotWithShape="1">
          <a:blip xmlns:r="http://schemas.openxmlformats.org/officeDocument/2006/relationships" r:embed="rId2"/>
          <a:stretch>
            <a:fillRect/>
          </a:stretch>
        </a:blipFill>
      </dgm:spPr>
    </dgm:pt>
    <dgm:pt modelId="{92EEF507-1A92-FB4E-BEF0-9FD9C2E5B2B4}" type="pres">
      <dgm:prSet presAssocID="{1F264DAB-BAAC-3349-812F-4319AF019C12}" presName="txShp" presStyleLbl="node1" presStyleIdx="1" presStyleCnt="3">
        <dgm:presLayoutVars>
          <dgm:bulletEnabled val="1"/>
        </dgm:presLayoutVars>
      </dgm:prSet>
      <dgm:spPr/>
      <dgm:t>
        <a:bodyPr/>
        <a:lstStyle/>
        <a:p>
          <a:endParaRPr lang="en-US"/>
        </a:p>
      </dgm:t>
    </dgm:pt>
    <dgm:pt modelId="{BE578032-C96D-984B-9B5F-D1F9F3A852C5}" type="pres">
      <dgm:prSet presAssocID="{4C593203-BD10-D84A-88A9-960782680D7D}" presName="spacing" presStyleCnt="0"/>
      <dgm:spPr/>
    </dgm:pt>
    <dgm:pt modelId="{2FAC030E-7EE6-AF47-8377-DF4B6D776D60}" type="pres">
      <dgm:prSet presAssocID="{29C31528-D167-9447-9A02-54D3014B8749}" presName="composite" presStyleCnt="0"/>
      <dgm:spPr/>
    </dgm:pt>
    <dgm:pt modelId="{C9E41183-4612-FF4E-A686-CF850312A0E1}" type="pres">
      <dgm:prSet presAssocID="{29C31528-D167-9447-9A02-54D3014B8749}" presName="imgShp" presStyleLbl="fgImgPlace1" presStyleIdx="2" presStyleCnt="3"/>
      <dgm:spPr>
        <a:blipFill rotWithShape="1">
          <a:blip xmlns:r="http://schemas.openxmlformats.org/officeDocument/2006/relationships" r:embed="rId3"/>
          <a:stretch>
            <a:fillRect/>
          </a:stretch>
        </a:blipFill>
      </dgm:spPr>
    </dgm:pt>
    <dgm:pt modelId="{A09629A5-888E-6741-B79B-280AE6218FE6}" type="pres">
      <dgm:prSet presAssocID="{29C31528-D167-9447-9A02-54D3014B8749}" presName="txShp" presStyleLbl="node1" presStyleIdx="2" presStyleCnt="3">
        <dgm:presLayoutVars>
          <dgm:bulletEnabled val="1"/>
        </dgm:presLayoutVars>
      </dgm:prSet>
      <dgm:spPr/>
      <dgm:t>
        <a:bodyPr/>
        <a:lstStyle/>
        <a:p>
          <a:endParaRPr lang="en-US"/>
        </a:p>
      </dgm:t>
    </dgm:pt>
  </dgm:ptLst>
  <dgm:cxnLst>
    <dgm:cxn modelId="{C36DC468-2F32-4A0E-901A-C9FEDCC0A3D7}" type="presOf" srcId="{A6A64EA9-D8B7-124E-8EDE-13241BB921D3}" destId="{92EEF507-1A92-FB4E-BEF0-9FD9C2E5B2B4}" srcOrd="0" destOrd="1" presId="urn:microsoft.com/office/officeart/2005/8/layout/vList3"/>
    <dgm:cxn modelId="{C3AF020C-225D-4B03-994A-C6802CE5FBC0}" type="presOf" srcId="{F0BFB3D3-C3BB-C143-929B-478A911B8FB4}" destId="{F330D0DF-F76C-B046-AA2C-7C7C0B111D30}" srcOrd="0" destOrd="0" presId="urn:microsoft.com/office/officeart/2005/8/layout/vList3"/>
    <dgm:cxn modelId="{63D0AA5F-5F0A-3940-BA87-81657E25CE3A}" srcId="{F0BFB3D3-C3BB-C143-929B-478A911B8FB4}" destId="{1F264DAB-BAAC-3349-812F-4319AF019C12}" srcOrd="1" destOrd="0" parTransId="{94457C94-DDDC-5F49-B670-A3C53D9C9C97}" sibTransId="{4C593203-BD10-D84A-88A9-960782680D7D}"/>
    <dgm:cxn modelId="{6E57AAC9-6CD9-4A45-A4DA-8C3BD748C4CD}" type="presOf" srcId="{A5471135-9DBD-8F46-98B8-860BC24DC135}" destId="{20303461-E13C-3E44-B651-A298600A9363}" srcOrd="0" destOrd="1" presId="urn:microsoft.com/office/officeart/2005/8/layout/vList3"/>
    <dgm:cxn modelId="{3203C3C6-0B60-4351-B0D3-24C8C2293C02}" type="presOf" srcId="{1F264DAB-BAAC-3349-812F-4319AF019C12}" destId="{92EEF507-1A92-FB4E-BEF0-9FD9C2E5B2B4}" srcOrd="0" destOrd="0" presId="urn:microsoft.com/office/officeart/2005/8/layout/vList3"/>
    <dgm:cxn modelId="{9C852755-0FA7-48B8-95C9-4ABB3A1FF453}" type="presOf" srcId="{29C31528-D167-9447-9A02-54D3014B8749}" destId="{A09629A5-888E-6741-B79B-280AE6218FE6}" srcOrd="0" destOrd="0" presId="urn:microsoft.com/office/officeart/2005/8/layout/vList3"/>
    <dgm:cxn modelId="{62439D4F-B0B1-B74B-90BE-1F33B70BAA45}" srcId="{F0BFB3D3-C3BB-C143-929B-478A911B8FB4}" destId="{29C31528-D167-9447-9A02-54D3014B8749}" srcOrd="2" destOrd="0" parTransId="{9634CC6F-3A02-E548-8CE3-D5F0F3E15F39}" sibTransId="{8AA68454-26B4-7344-B089-252803CC228C}"/>
    <dgm:cxn modelId="{93C5809C-D3C3-9341-8757-F408CB764311}" srcId="{29C31528-D167-9447-9A02-54D3014B8749}" destId="{D3B2EFAA-31E0-0F47-8CF4-501A93F2B0DA}" srcOrd="0" destOrd="0" parTransId="{B98A8376-C0FD-694B-9D0A-02DC39DDB2A0}" sibTransId="{6729478E-6336-F34E-9F19-A7868C705AE7}"/>
    <dgm:cxn modelId="{9112D174-8830-4F81-9365-B7DFA02A6B2C}" type="presOf" srcId="{3B1BD091-03A5-E942-B5BE-EE76A1785550}" destId="{20303461-E13C-3E44-B651-A298600A9363}" srcOrd="0" destOrd="0" presId="urn:microsoft.com/office/officeart/2005/8/layout/vList3"/>
    <dgm:cxn modelId="{9B212D9C-70E0-5142-9177-0CE384A6A06E}" srcId="{F0BFB3D3-C3BB-C143-929B-478A911B8FB4}" destId="{3B1BD091-03A5-E942-B5BE-EE76A1785550}" srcOrd="0" destOrd="0" parTransId="{99857201-6C85-1B49-BD7C-5D2780EC4BE1}" sibTransId="{B5AC6BB9-74FF-ED4D-A8FF-451030DF7290}"/>
    <dgm:cxn modelId="{EF985A67-8273-6549-85F7-31252C492C82}" srcId="{1F264DAB-BAAC-3349-812F-4319AF019C12}" destId="{A6A64EA9-D8B7-124E-8EDE-13241BB921D3}" srcOrd="0" destOrd="0" parTransId="{9F86C653-2E4F-134C-BC07-3900CA85014D}" sibTransId="{197CD456-167E-A24B-9777-58F00071212C}"/>
    <dgm:cxn modelId="{91723FB5-A916-48FF-B240-DF4525698FEC}" type="presOf" srcId="{D3B2EFAA-31E0-0F47-8CF4-501A93F2B0DA}" destId="{A09629A5-888E-6741-B79B-280AE6218FE6}" srcOrd="0" destOrd="1" presId="urn:microsoft.com/office/officeart/2005/8/layout/vList3"/>
    <dgm:cxn modelId="{44CB3281-A95F-CC46-BE9A-D3A1DA6E16E0}" srcId="{3B1BD091-03A5-E942-B5BE-EE76A1785550}" destId="{A5471135-9DBD-8F46-98B8-860BC24DC135}" srcOrd="0" destOrd="0" parTransId="{247F2981-FAFE-6C4E-9732-70B833BC5BFA}" sibTransId="{BE385798-5A56-C642-AB90-A319E25AFE69}"/>
    <dgm:cxn modelId="{94C5AE8E-0716-4186-8915-560DEA0A21D1}" type="presParOf" srcId="{F330D0DF-F76C-B046-AA2C-7C7C0B111D30}" destId="{D5A4D04C-DF0D-854E-AB40-72EEEC931FC3}" srcOrd="0" destOrd="0" presId="urn:microsoft.com/office/officeart/2005/8/layout/vList3"/>
    <dgm:cxn modelId="{8525D294-E8E6-46A5-9E0D-82F0BAB2D5D2}" type="presParOf" srcId="{D5A4D04C-DF0D-854E-AB40-72EEEC931FC3}" destId="{186A7737-4D8E-4A46-A7EB-56B382397C8D}" srcOrd="0" destOrd="0" presId="urn:microsoft.com/office/officeart/2005/8/layout/vList3"/>
    <dgm:cxn modelId="{22908EA8-046F-44F4-A388-04BA428996F7}" type="presParOf" srcId="{D5A4D04C-DF0D-854E-AB40-72EEEC931FC3}" destId="{20303461-E13C-3E44-B651-A298600A9363}" srcOrd="1" destOrd="0" presId="urn:microsoft.com/office/officeart/2005/8/layout/vList3"/>
    <dgm:cxn modelId="{0066A86E-2578-4B4B-A411-560A603B0D4F}" type="presParOf" srcId="{F330D0DF-F76C-B046-AA2C-7C7C0B111D30}" destId="{343E545D-BD9B-FD40-9D63-D1454768B58C}" srcOrd="1" destOrd="0" presId="urn:microsoft.com/office/officeart/2005/8/layout/vList3"/>
    <dgm:cxn modelId="{746583A5-1A1B-4835-9D52-99F69D3AC939}" type="presParOf" srcId="{F330D0DF-F76C-B046-AA2C-7C7C0B111D30}" destId="{6781DFB6-3085-6147-B55F-A579CF4837BA}" srcOrd="2" destOrd="0" presId="urn:microsoft.com/office/officeart/2005/8/layout/vList3"/>
    <dgm:cxn modelId="{B97A7372-A2E9-46ED-81FB-AE7EDFE20362}" type="presParOf" srcId="{6781DFB6-3085-6147-B55F-A579CF4837BA}" destId="{58853B4C-2BC9-3E41-9614-2649498A2347}" srcOrd="0" destOrd="0" presId="urn:microsoft.com/office/officeart/2005/8/layout/vList3"/>
    <dgm:cxn modelId="{383DE69A-9009-4FB7-9EA1-46491ACE9686}" type="presParOf" srcId="{6781DFB6-3085-6147-B55F-A579CF4837BA}" destId="{92EEF507-1A92-FB4E-BEF0-9FD9C2E5B2B4}" srcOrd="1" destOrd="0" presId="urn:microsoft.com/office/officeart/2005/8/layout/vList3"/>
    <dgm:cxn modelId="{4598AC9C-E693-47B5-B48C-8E2EC7ECFBB7}" type="presParOf" srcId="{F330D0DF-F76C-B046-AA2C-7C7C0B111D30}" destId="{BE578032-C96D-984B-9B5F-D1F9F3A852C5}" srcOrd="3" destOrd="0" presId="urn:microsoft.com/office/officeart/2005/8/layout/vList3"/>
    <dgm:cxn modelId="{83BFEB7C-C5D5-4DC0-9A07-1DB3E4229285}" type="presParOf" srcId="{F330D0DF-F76C-B046-AA2C-7C7C0B111D30}" destId="{2FAC030E-7EE6-AF47-8377-DF4B6D776D60}" srcOrd="4" destOrd="0" presId="urn:microsoft.com/office/officeart/2005/8/layout/vList3"/>
    <dgm:cxn modelId="{5C4A2DE5-C315-4DCE-90A7-E57CB554A349}" type="presParOf" srcId="{2FAC030E-7EE6-AF47-8377-DF4B6D776D60}" destId="{C9E41183-4612-FF4E-A686-CF850312A0E1}" srcOrd="0" destOrd="0" presId="urn:microsoft.com/office/officeart/2005/8/layout/vList3"/>
    <dgm:cxn modelId="{1534677E-06C9-47C7-BA37-8A9B1D11B553}" type="presParOf" srcId="{2FAC030E-7EE6-AF47-8377-DF4B6D776D60}" destId="{A09629A5-888E-6741-B79B-280AE6218F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3461-E13C-3E44-B651-A298600A9363}">
      <dsp:nvSpPr>
        <dsp:cNvPr id="0" name=""/>
        <dsp:cNvSpPr/>
      </dsp:nvSpPr>
      <dsp:spPr>
        <a:xfrm rot="10800000">
          <a:off x="1548471" y="116"/>
          <a:ext cx="5371338" cy="782163"/>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4912" tIns="53340" rIns="99568" bIns="53340" numCol="1" spcCol="1270" anchor="t" anchorCtr="0">
          <a:noAutofit/>
        </a:bodyPr>
        <a:lstStyle/>
        <a:p>
          <a:pPr lvl="0" algn="l" defTabSz="622300">
            <a:lnSpc>
              <a:spcPct val="90000"/>
            </a:lnSpc>
            <a:spcBef>
              <a:spcPct val="0"/>
            </a:spcBef>
            <a:spcAft>
              <a:spcPct val="35000"/>
            </a:spcAft>
          </a:pPr>
          <a:r>
            <a:rPr lang="en-US" sz="1400" kern="1200" dirty="0" smtClean="0"/>
            <a:t>Enable unique public safety Applications</a:t>
          </a:r>
          <a:endParaRPr lang="en-US" sz="1400" kern="1200" dirty="0"/>
        </a:p>
        <a:p>
          <a:pPr marL="57150" lvl="1" indent="-57150" algn="l" defTabSz="488950">
            <a:lnSpc>
              <a:spcPct val="90000"/>
            </a:lnSpc>
            <a:spcBef>
              <a:spcPct val="0"/>
            </a:spcBef>
            <a:spcAft>
              <a:spcPct val="15000"/>
            </a:spcAft>
            <a:buChar char="••"/>
          </a:pPr>
          <a:r>
            <a:rPr lang="en-US" sz="1100" kern="1200" dirty="0" smtClean="0"/>
            <a:t>Resilient, reliable, easy to use, and remotely manageable apps with a public safety focus</a:t>
          </a:r>
          <a:endParaRPr lang="en-US" sz="1100" kern="1200" dirty="0"/>
        </a:p>
      </dsp:txBody>
      <dsp:txXfrm rot="10800000">
        <a:off x="1744012" y="116"/>
        <a:ext cx="5175797" cy="782163"/>
      </dsp:txXfrm>
    </dsp:sp>
    <dsp:sp modelId="{186A7737-4D8E-4A46-A7EB-56B382397C8D}">
      <dsp:nvSpPr>
        <dsp:cNvPr id="0" name=""/>
        <dsp:cNvSpPr/>
      </dsp:nvSpPr>
      <dsp:spPr>
        <a:xfrm>
          <a:off x="1157390" y="116"/>
          <a:ext cx="782163" cy="782163"/>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2EEF507-1A92-FB4E-BEF0-9FD9C2E5B2B4}">
      <dsp:nvSpPr>
        <dsp:cNvPr id="0" name=""/>
        <dsp:cNvSpPr/>
      </dsp:nvSpPr>
      <dsp:spPr>
        <a:xfrm rot="10800000">
          <a:off x="1548471" y="980518"/>
          <a:ext cx="5371338" cy="782163"/>
        </a:xfrm>
        <a:prstGeom prst="homePlate">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4912" tIns="53340" rIns="99568" bIns="53340" numCol="1" spcCol="1270" anchor="t" anchorCtr="0">
          <a:noAutofit/>
        </a:bodyPr>
        <a:lstStyle/>
        <a:p>
          <a:pPr lvl="0" algn="l" defTabSz="622300">
            <a:lnSpc>
              <a:spcPct val="90000"/>
            </a:lnSpc>
            <a:spcBef>
              <a:spcPct val="0"/>
            </a:spcBef>
            <a:spcAft>
              <a:spcPct val="35000"/>
            </a:spcAft>
          </a:pPr>
          <a:r>
            <a:rPr lang="en-US" sz="1400" kern="1200" dirty="0" smtClean="0"/>
            <a:t>Development driven by public safety needs</a:t>
          </a:r>
          <a:endParaRPr lang="en-US" sz="1400" kern="1200" dirty="0"/>
        </a:p>
        <a:p>
          <a:pPr marL="57150" lvl="1" indent="-57150" algn="l" defTabSz="488950">
            <a:lnSpc>
              <a:spcPct val="90000"/>
            </a:lnSpc>
            <a:spcBef>
              <a:spcPct val="0"/>
            </a:spcBef>
            <a:spcAft>
              <a:spcPct val="15000"/>
            </a:spcAft>
            <a:buChar char="••"/>
          </a:pPr>
          <a:r>
            <a:rPr lang="en-US" sz="1100" kern="1200" dirty="0" smtClean="0"/>
            <a:t>Expand and support a vibrant public safety app developer community</a:t>
          </a:r>
          <a:endParaRPr lang="en-US" sz="1100" kern="1200" dirty="0"/>
        </a:p>
      </dsp:txBody>
      <dsp:txXfrm rot="10800000">
        <a:off x="1744012" y="980518"/>
        <a:ext cx="5175797" cy="782163"/>
      </dsp:txXfrm>
    </dsp:sp>
    <dsp:sp modelId="{58853B4C-2BC9-3E41-9614-2649498A2347}">
      <dsp:nvSpPr>
        <dsp:cNvPr id="0" name=""/>
        <dsp:cNvSpPr/>
      </dsp:nvSpPr>
      <dsp:spPr>
        <a:xfrm>
          <a:off x="1157390" y="980518"/>
          <a:ext cx="782163" cy="78216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9629A5-888E-6741-B79B-280AE6218FE6}">
      <dsp:nvSpPr>
        <dsp:cNvPr id="0" name=""/>
        <dsp:cNvSpPr/>
      </dsp:nvSpPr>
      <dsp:spPr>
        <a:xfrm rot="10800000">
          <a:off x="1548471" y="1960920"/>
          <a:ext cx="5371338" cy="782163"/>
        </a:xfrm>
        <a:prstGeom prst="homePlate">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4912" tIns="53340" rIns="99568" bIns="53340" numCol="1" spcCol="1270" anchor="t" anchorCtr="0">
          <a:noAutofit/>
        </a:bodyPr>
        <a:lstStyle/>
        <a:p>
          <a:pPr lvl="0" algn="l" defTabSz="622300">
            <a:lnSpc>
              <a:spcPct val="90000"/>
            </a:lnSpc>
            <a:spcBef>
              <a:spcPct val="0"/>
            </a:spcBef>
            <a:spcAft>
              <a:spcPct val="35000"/>
            </a:spcAft>
          </a:pPr>
          <a:r>
            <a:rPr lang="en-US" sz="1400" kern="1200" dirty="0" smtClean="0"/>
            <a:t>Lifecycle Management</a:t>
          </a:r>
          <a:endParaRPr lang="en-US" sz="1400" kern="1200" dirty="0"/>
        </a:p>
        <a:p>
          <a:pPr marL="57150" lvl="1" indent="-57150" algn="l" defTabSz="488950">
            <a:lnSpc>
              <a:spcPct val="90000"/>
            </a:lnSpc>
            <a:spcBef>
              <a:spcPct val="0"/>
            </a:spcBef>
            <a:spcAft>
              <a:spcPct val="15000"/>
            </a:spcAft>
            <a:buChar char="••"/>
          </a:pPr>
          <a:r>
            <a:rPr lang="en-US" sz="1100" kern="1200" dirty="0" smtClean="0"/>
            <a:t>An ecosystem that supports developers and app management from learning, through development, test, deployment, support, monetization, and end-of-life</a:t>
          </a:r>
          <a:endParaRPr lang="en-US" sz="1100" kern="1200" dirty="0"/>
        </a:p>
      </dsp:txBody>
      <dsp:txXfrm rot="10800000">
        <a:off x="1744012" y="1960920"/>
        <a:ext cx="5175797" cy="782163"/>
      </dsp:txXfrm>
    </dsp:sp>
    <dsp:sp modelId="{C9E41183-4612-FF4E-A686-CF850312A0E1}">
      <dsp:nvSpPr>
        <dsp:cNvPr id="0" name=""/>
        <dsp:cNvSpPr/>
      </dsp:nvSpPr>
      <dsp:spPr>
        <a:xfrm>
          <a:off x="1157390" y="1960920"/>
          <a:ext cx="782163" cy="782163"/>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E83490F-8ED5-4774-81B5-9F4DF9B051D0}" type="datetimeFigureOut">
              <a:rPr lang="en-US" smtClean="0"/>
              <a:t>8/16/16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706FA36-70CC-4CCC-826D-5FFF7841E5D4}" type="slidenum">
              <a:rPr lang="en-US" smtClean="0"/>
              <a:t>‹#›</a:t>
            </a:fld>
            <a:endParaRPr lang="en-US" dirty="0"/>
          </a:p>
        </p:txBody>
      </p:sp>
    </p:spTree>
    <p:extLst>
      <p:ext uri="{BB962C8B-B14F-4D97-AF65-F5344CB8AC3E}">
        <p14:creationId xmlns:p14="http://schemas.microsoft.com/office/powerpoint/2010/main" val="316618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060E2E0-54B7-42C6-9886-66277AF52CC4}" type="datetimeFigureOut">
              <a:rPr lang="en-US" smtClean="0"/>
              <a:t>8/16/16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1028FBB-CC64-4CC8-B2DD-8704003C3ABF}" type="slidenum">
              <a:rPr lang="en-US" smtClean="0"/>
              <a:t>‹#›</a:t>
            </a:fld>
            <a:endParaRPr lang="en-US" dirty="0"/>
          </a:p>
        </p:txBody>
      </p:sp>
    </p:spTree>
    <p:extLst>
      <p:ext uri="{BB962C8B-B14F-4D97-AF65-F5344CB8AC3E}">
        <p14:creationId xmlns:p14="http://schemas.microsoft.com/office/powerpoint/2010/main" val="100288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28FBB-CC64-4CC8-B2DD-8704003C3ABF}" type="slidenum">
              <a:rPr lang="en-US" smtClean="0"/>
              <a:t>1</a:t>
            </a:fld>
            <a:endParaRPr lang="en-US" dirty="0"/>
          </a:p>
        </p:txBody>
      </p:sp>
    </p:spTree>
    <p:extLst>
      <p:ext uri="{BB962C8B-B14F-4D97-AF65-F5344CB8AC3E}">
        <p14:creationId xmlns:p14="http://schemas.microsoft.com/office/powerpoint/2010/main" val="143520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B5DB6-D312-4644-B162-976A07FB17F0}" type="datetimeFigureOut">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135024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5DB6-D312-4644-B162-976A07FB17F0}" type="datetimeFigureOut">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11182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5DB6-D312-4644-B162-976A07FB17F0}" type="datetimeFigureOut">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59860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0" y="0"/>
            <a:ext cx="9144000" cy="260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3924300"/>
            <a:ext cx="9144000" cy="29337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userDrawn="1"/>
        </p:nvSpPr>
        <p:spPr>
          <a:xfrm>
            <a:off x="3776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2" name="Oval 21"/>
          <p:cNvSpPr/>
          <p:nvPr userDrawn="1"/>
        </p:nvSpPr>
        <p:spPr>
          <a:xfrm>
            <a:off x="5486400"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3" name="Oval 22"/>
          <p:cNvSpPr/>
          <p:nvPr userDrawn="1"/>
        </p:nvSpPr>
        <p:spPr>
          <a:xfrm>
            <a:off x="7205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Oval 23"/>
          <p:cNvSpPr/>
          <p:nvPr userDrawn="1"/>
        </p:nvSpPr>
        <p:spPr>
          <a:xfrm>
            <a:off x="2057400"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5" name="Oval 24"/>
          <p:cNvSpPr/>
          <p:nvPr userDrawn="1"/>
        </p:nvSpPr>
        <p:spPr>
          <a:xfrm>
            <a:off x="347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33" name="Picture 5" descr="stock_firefighter_flames_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1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stock_hazmat_roun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082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8" descr="stock_policeSUV_round.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372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stock_cellTow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3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stock_paramedics_round.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22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5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Oval 4"/>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Title Placeholder 1"/>
          <p:cNvSpPr>
            <a:spLocks noGrp="1"/>
          </p:cNvSpPr>
          <p:nvPr>
            <p:ph type="title"/>
          </p:nvPr>
        </p:nvSpPr>
        <p:spPr bwMode="auto">
          <a:xfrm>
            <a:off x="326574" y="198257"/>
            <a:ext cx="8229600" cy="731202"/>
          </a:xfrm>
          <a:prstGeom prst="rect">
            <a:avLst/>
          </a:prstGeom>
          <a:noFill/>
          <a:ln>
            <a:noFill/>
          </a:ln>
          <a:effectLst>
            <a:outerShdw blurRad="38100" dist="38100" dir="2700000" algn="tl"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2" name="Text Placeholder 2"/>
          <p:cNvSpPr>
            <a:spLocks noGrp="1"/>
          </p:cNvSpPr>
          <p:nvPr>
            <p:ph idx="1"/>
          </p:nvPr>
        </p:nvSpPr>
        <p:spPr>
          <a:xfrm>
            <a:off x="326574" y="1399976"/>
            <a:ext cx="8229600" cy="1754326"/>
          </a:xfrm>
          <a:prstGeom prst="rect">
            <a:avLst/>
          </a:prstGeom>
        </p:spPr>
        <p:txBody>
          <a:bodyPr rtlCol="0">
            <a:spAutoFit/>
          </a:bodyPr>
          <a:lstStyle>
            <a:lvl1pPr marL="292100" indent="-2921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26, 2014</a:t>
            </a:r>
            <a:endParaRPr lang="en-US" dirty="0">
              <a:solidFill>
                <a:prstClr val="white"/>
              </a:solidFill>
            </a:endParaRPr>
          </a:p>
        </p:txBody>
      </p:sp>
    </p:spTree>
    <p:extLst>
      <p:ext uri="{BB962C8B-B14F-4D97-AF65-F5344CB8AC3E}">
        <p14:creationId xmlns:p14="http://schemas.microsoft.com/office/powerpoint/2010/main" val="29215185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val 4"/>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Title Placeholder 1"/>
          <p:cNvSpPr>
            <a:spLocks noGrp="1"/>
          </p:cNvSpPr>
          <p:nvPr>
            <p:ph type="title"/>
          </p:nvPr>
        </p:nvSpPr>
        <p:spPr bwMode="auto">
          <a:xfrm>
            <a:off x="326574" y="198257"/>
            <a:ext cx="8229600" cy="731202"/>
          </a:xfrm>
          <a:prstGeom prst="rect">
            <a:avLst/>
          </a:prstGeom>
          <a:noFill/>
          <a:ln>
            <a:noFill/>
          </a:ln>
          <a:effectLst>
            <a:outerShdw blurRad="38100" dist="38100" dir="2700000" algn="tl"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4"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8"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26, 2014</a:t>
            </a:r>
            <a:endParaRPr lang="en-US" dirty="0">
              <a:solidFill>
                <a:prstClr val="white"/>
              </a:solidFill>
            </a:endParaRPr>
          </a:p>
        </p:txBody>
      </p:sp>
    </p:spTree>
    <p:extLst>
      <p:ext uri="{BB962C8B-B14F-4D97-AF65-F5344CB8AC3E}">
        <p14:creationId xmlns:p14="http://schemas.microsoft.com/office/powerpoint/2010/main" val="27308404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7"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5"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26, 2014</a:t>
            </a:r>
            <a:endParaRPr lang="en-US" dirty="0">
              <a:solidFill>
                <a:prstClr val="white"/>
              </a:solidFill>
            </a:endParaRPr>
          </a:p>
        </p:txBody>
      </p:sp>
    </p:spTree>
    <p:extLst>
      <p:ext uri="{BB962C8B-B14F-4D97-AF65-F5344CB8AC3E}">
        <p14:creationId xmlns:p14="http://schemas.microsoft.com/office/powerpoint/2010/main" val="3161945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p:nvPr userDrawn="1"/>
        </p:nvSpPr>
        <p:spPr>
          <a:xfrm>
            <a:off x="0" y="5641975"/>
            <a:ext cx="9144000" cy="1216025"/>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Oval 3"/>
          <p:cNvSpPr/>
          <p:nvPr userDrawn="1"/>
        </p:nvSpPr>
        <p:spPr>
          <a:xfrm>
            <a:off x="3932238" y="5002213"/>
            <a:ext cx="1289050" cy="12890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0"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8"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26, 2014</a:t>
            </a:r>
            <a:endParaRPr lang="en-US" dirty="0">
              <a:solidFill>
                <a:prstClr val="white"/>
              </a:solidFill>
            </a:endParaRPr>
          </a:p>
        </p:txBody>
      </p:sp>
    </p:spTree>
    <p:extLst>
      <p:ext uri="{BB962C8B-B14F-4D97-AF65-F5344CB8AC3E}">
        <p14:creationId xmlns:p14="http://schemas.microsoft.com/office/powerpoint/2010/main" val="21328206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3429000"/>
            <a:ext cx="9144000" cy="34290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Oval 3"/>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267383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0" y="0"/>
            <a:ext cx="9144000" cy="260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0" y="3924300"/>
            <a:ext cx="9144000" cy="29337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userDrawn="1"/>
        </p:nvSpPr>
        <p:spPr>
          <a:xfrm>
            <a:off x="3776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2" name="Oval 21"/>
          <p:cNvSpPr/>
          <p:nvPr userDrawn="1"/>
        </p:nvSpPr>
        <p:spPr>
          <a:xfrm>
            <a:off x="5486400"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3" name="Oval 22"/>
          <p:cNvSpPr/>
          <p:nvPr userDrawn="1"/>
        </p:nvSpPr>
        <p:spPr>
          <a:xfrm>
            <a:off x="7205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Oval 23"/>
          <p:cNvSpPr/>
          <p:nvPr userDrawn="1"/>
        </p:nvSpPr>
        <p:spPr>
          <a:xfrm>
            <a:off x="2057400"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5" name="Oval 24"/>
          <p:cNvSpPr/>
          <p:nvPr userDrawn="1"/>
        </p:nvSpPr>
        <p:spPr>
          <a:xfrm>
            <a:off x="347663" y="3128963"/>
            <a:ext cx="1600200" cy="1600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33" name="Picture 5" descr="stock_firefighter_flames_roun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51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stock_hazmat_round.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082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8" descr="stock_policeSUV_round.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372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stock_cellTower.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3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stock_paramedics_round.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22700" y="3194050"/>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9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Oval 4"/>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Title Placeholder 1"/>
          <p:cNvSpPr>
            <a:spLocks noGrp="1"/>
          </p:cNvSpPr>
          <p:nvPr>
            <p:ph type="title"/>
          </p:nvPr>
        </p:nvSpPr>
        <p:spPr bwMode="auto">
          <a:xfrm>
            <a:off x="326574" y="198257"/>
            <a:ext cx="8229600" cy="731202"/>
          </a:xfrm>
          <a:prstGeom prst="rect">
            <a:avLst/>
          </a:prstGeom>
          <a:noFill/>
          <a:ln>
            <a:noFill/>
          </a:ln>
          <a:effectLst>
            <a:outerShdw blurRad="38100" dist="38100" dir="2700000" algn="tl"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2" name="Text Placeholder 2"/>
          <p:cNvSpPr>
            <a:spLocks noGrp="1"/>
          </p:cNvSpPr>
          <p:nvPr>
            <p:ph idx="1"/>
          </p:nvPr>
        </p:nvSpPr>
        <p:spPr>
          <a:xfrm>
            <a:off x="326574" y="1399976"/>
            <a:ext cx="8229600" cy="1754326"/>
          </a:xfrm>
          <a:prstGeom prst="rect">
            <a:avLst/>
          </a:prstGeom>
        </p:spPr>
        <p:txBody>
          <a:bodyPr rtlCol="0">
            <a:spAutoFit/>
          </a:bodyPr>
          <a:lstStyle>
            <a:lvl1pPr marL="292100" indent="-2921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25, 2014</a:t>
            </a:r>
            <a:endParaRPr lang="en-US" dirty="0">
              <a:solidFill>
                <a:prstClr val="white"/>
              </a:solidFill>
            </a:endParaRPr>
          </a:p>
        </p:txBody>
      </p:sp>
    </p:spTree>
    <p:extLst>
      <p:ext uri="{BB962C8B-B14F-4D97-AF65-F5344CB8AC3E}">
        <p14:creationId xmlns:p14="http://schemas.microsoft.com/office/powerpoint/2010/main" val="2212463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5DB6-D312-4644-B162-976A07FB17F0}" type="datetimeFigureOut">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2236614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val 4"/>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Title Placeholder 1"/>
          <p:cNvSpPr>
            <a:spLocks noGrp="1"/>
          </p:cNvSpPr>
          <p:nvPr>
            <p:ph type="title"/>
          </p:nvPr>
        </p:nvSpPr>
        <p:spPr bwMode="auto">
          <a:xfrm>
            <a:off x="326574" y="198257"/>
            <a:ext cx="8229600" cy="731202"/>
          </a:xfrm>
          <a:prstGeom prst="rect">
            <a:avLst/>
          </a:prstGeom>
          <a:noFill/>
          <a:ln>
            <a:noFill/>
          </a:ln>
          <a:effectLst>
            <a:outerShdw blurRad="38100" dist="38100" dir="2700000" algn="tl"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4"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8"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25, 2014</a:t>
            </a:r>
            <a:endParaRPr lang="en-US" dirty="0">
              <a:solidFill>
                <a:prstClr val="white"/>
              </a:solidFill>
            </a:endParaRPr>
          </a:p>
        </p:txBody>
      </p:sp>
    </p:spTree>
    <p:extLst>
      <p:ext uri="{BB962C8B-B14F-4D97-AF65-F5344CB8AC3E}">
        <p14:creationId xmlns:p14="http://schemas.microsoft.com/office/powerpoint/2010/main" val="40354072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7"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5"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25, 2014</a:t>
            </a:r>
            <a:endParaRPr lang="en-US" dirty="0">
              <a:solidFill>
                <a:prstClr val="white"/>
              </a:solidFill>
            </a:endParaRPr>
          </a:p>
        </p:txBody>
      </p:sp>
    </p:spTree>
    <p:extLst>
      <p:ext uri="{BB962C8B-B14F-4D97-AF65-F5344CB8AC3E}">
        <p14:creationId xmlns:p14="http://schemas.microsoft.com/office/powerpoint/2010/main" val="2362754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p:nvPr userDrawn="1"/>
        </p:nvSpPr>
        <p:spPr>
          <a:xfrm>
            <a:off x="0" y="5641975"/>
            <a:ext cx="9144000" cy="1216025"/>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Oval 3"/>
          <p:cNvSpPr/>
          <p:nvPr userDrawn="1"/>
        </p:nvSpPr>
        <p:spPr>
          <a:xfrm>
            <a:off x="3932238" y="5002213"/>
            <a:ext cx="1289050" cy="12890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0"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
        <p:nvSpPr>
          <p:cNvPr id="8"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25, 2014</a:t>
            </a:r>
            <a:endParaRPr lang="en-US" dirty="0">
              <a:solidFill>
                <a:prstClr val="white"/>
              </a:solidFill>
            </a:endParaRPr>
          </a:p>
        </p:txBody>
      </p:sp>
    </p:spTree>
    <p:extLst>
      <p:ext uri="{BB962C8B-B14F-4D97-AF65-F5344CB8AC3E}">
        <p14:creationId xmlns:p14="http://schemas.microsoft.com/office/powerpoint/2010/main" val="3837462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3429000"/>
            <a:ext cx="9144000" cy="34290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Oval 3"/>
          <p:cNvSpPr/>
          <p:nvPr userDrawn="1"/>
        </p:nvSpPr>
        <p:spPr>
          <a:xfrm>
            <a:off x="6245225" y="2166938"/>
            <a:ext cx="2524125" cy="2524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0700660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gn="ct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ctr">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5257800"/>
            <a:ext cx="2590800" cy="996462"/>
          </a:xfrm>
          <a:prstGeom prst="rect">
            <a:avLst/>
          </a:prstGeom>
        </p:spPr>
      </p:pic>
    </p:spTree>
    <p:extLst>
      <p:ext uri="{BB962C8B-B14F-4D97-AF65-F5344CB8AC3E}">
        <p14:creationId xmlns:p14="http://schemas.microsoft.com/office/powerpoint/2010/main" val="28797096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7206528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615462"/>
          </a:xfrm>
          <a:prstGeom prst="rect">
            <a:avLst/>
          </a:prstGeom>
        </p:spPr>
      </p:pic>
    </p:spTree>
    <p:extLst>
      <p:ext uri="{BB962C8B-B14F-4D97-AF65-F5344CB8AC3E}">
        <p14:creationId xmlns:p14="http://schemas.microsoft.com/office/powerpoint/2010/main" val="8646165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523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615462"/>
          </a:xfrm>
          <a:prstGeom prst="rect">
            <a:avLst/>
          </a:prstGeom>
        </p:spPr>
      </p:pic>
    </p:spTree>
    <p:extLst>
      <p:ext uri="{BB962C8B-B14F-4D97-AF65-F5344CB8AC3E}">
        <p14:creationId xmlns:p14="http://schemas.microsoft.com/office/powerpoint/2010/main" val="23640084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868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B5DB6-D312-4644-B162-976A07FB17F0}" type="datetimeFigureOut">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164521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615462"/>
          </a:xfrm>
          <a:prstGeom prst="rect">
            <a:avLst/>
          </a:prstGeom>
        </p:spPr>
      </p:pic>
    </p:spTree>
    <p:extLst>
      <p:ext uri="{BB962C8B-B14F-4D97-AF65-F5344CB8AC3E}">
        <p14:creationId xmlns:p14="http://schemas.microsoft.com/office/powerpoint/2010/main" val="30939834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615462"/>
          </a:xfrm>
          <a:prstGeom prst="rect">
            <a:avLst/>
          </a:prstGeom>
        </p:spPr>
      </p:pic>
    </p:spTree>
    <p:extLst>
      <p:ext uri="{BB962C8B-B14F-4D97-AF65-F5344CB8AC3E}">
        <p14:creationId xmlns:p14="http://schemas.microsoft.com/office/powerpoint/2010/main" val="28467360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2917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8560230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B5DB6-D312-4644-B162-976A07FB17F0}" type="datetimeFigureOut">
              <a:rPr lang="en-US" smtClean="0"/>
              <a:t>8/16/16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301739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B5DB6-D312-4644-B162-976A07FB17F0}" type="datetimeFigureOut">
              <a:rPr lang="en-US" smtClean="0"/>
              <a:t>8/16/16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226772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B5DB6-D312-4644-B162-976A07FB17F0}" type="datetimeFigureOut">
              <a:rPr lang="en-US" smtClean="0"/>
              <a:t>8/16/16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82031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5DB6-D312-4644-B162-976A07FB17F0}" type="datetimeFigureOut">
              <a:rPr lang="en-US" smtClean="0"/>
              <a:t>8/16/16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370341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B5DB6-D312-4644-B162-976A07FB17F0}" type="datetimeFigureOut">
              <a:rPr lang="en-US" smtClean="0"/>
              <a:t>8/16/16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43532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B5DB6-D312-4644-B162-976A07FB17F0}" type="datetimeFigureOut">
              <a:rPr lang="en-US" smtClean="0"/>
              <a:t>8/16/16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A2233-B507-4AB0-9CA9-2AD6BF899EE4}" type="slidenum">
              <a:rPr lang="en-US" smtClean="0"/>
              <a:t>‹#›</a:t>
            </a:fld>
            <a:endParaRPr lang="en-US" dirty="0"/>
          </a:p>
        </p:txBody>
      </p:sp>
    </p:spTree>
    <p:extLst>
      <p:ext uri="{BB962C8B-B14F-4D97-AF65-F5344CB8AC3E}">
        <p14:creationId xmlns:p14="http://schemas.microsoft.com/office/powerpoint/2010/main" val="2306368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1.jpg"/><Relationship Id="rId9"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3.xml"/><Relationship Id="rId8" Type="http://schemas.openxmlformats.org/officeDocument/2006/relationships/image" Target="../media/image1.jpg"/><Relationship Id="rId9"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jpg"/><Relationship Id="rId13" Type="http://schemas.openxmlformats.org/officeDocument/2006/relationships/image" Target="../media/image8.png"/><Relationship Id="rId1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B5DB6-D312-4644-B162-976A07FB17F0}" type="datetimeFigureOut">
              <a:rPr lang="en-US" smtClean="0"/>
              <a:t>8/16/16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2233-B507-4AB0-9CA9-2AD6BF899EE4}" type="slidenum">
              <a:rPr lang="en-US" smtClean="0"/>
              <a:t>‹#›</a:t>
            </a:fld>
            <a:endParaRPr lang="en-US" dirty="0"/>
          </a:p>
        </p:txBody>
      </p:sp>
    </p:spTree>
    <p:extLst>
      <p:ext uri="{BB962C8B-B14F-4D97-AF65-F5344CB8AC3E}">
        <p14:creationId xmlns:p14="http://schemas.microsoft.com/office/powerpoint/2010/main" val="103516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11430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userDrawn="1"/>
        </p:nvSpPr>
        <p:spPr>
          <a:xfrm>
            <a:off x="0" y="6355554"/>
            <a:ext cx="9144000" cy="502445"/>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14" descr="FN DOC l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611154" y="361156"/>
            <a:ext cx="13985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26, 2014</a:t>
            </a:r>
            <a:endParaRPr lang="en-US" dirty="0">
              <a:solidFill>
                <a:prstClr val="white"/>
              </a:solidFill>
            </a:endParaRPr>
          </a:p>
        </p:txBody>
      </p:sp>
      <p:sp>
        <p:nvSpPr>
          <p:cNvPr id="10"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3759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hf hdr="0"/>
  <p:txStyles>
    <p:titleStyle>
      <a:lvl1pPr algn="l" rtl="0" eaLnBrk="0" fontAlgn="base" hangingPunct="0">
        <a:spcBef>
          <a:spcPct val="0"/>
        </a:spcBef>
        <a:spcAft>
          <a:spcPct val="0"/>
        </a:spcAft>
        <a:defRPr sz="3600" b="1" kern="1200">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charset="0"/>
        </a:defRPr>
      </a:lvl1pPr>
      <a:lvl2pPr marL="742950" indent="-285750" algn="l" rtl="0" eaLnBrk="0" fontAlgn="base" hangingPunct="0">
        <a:spcBef>
          <a:spcPts val="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spcBef>
          <a:spcPts val="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spcBef>
          <a:spcPts val="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4pPr>
      <a:lvl5pPr marL="2057400" indent="-228600" algn="l" rtl="0" eaLnBrk="0" fontAlgn="base" hangingPunct="0">
        <a:spcBef>
          <a:spcPts val="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1143000"/>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Rectangle 10"/>
          <p:cNvSpPr/>
          <p:nvPr userDrawn="1"/>
        </p:nvSpPr>
        <p:spPr>
          <a:xfrm>
            <a:off x="0" y="6355554"/>
            <a:ext cx="9144000" cy="502445"/>
          </a:xfrm>
          <a:prstGeom prst="rect">
            <a:avLst/>
          </a:prstGeom>
          <a:gradFill>
            <a:gsLst>
              <a:gs pos="0">
                <a:schemeClr val="tx1">
                  <a:lumMod val="65000"/>
                  <a:lumOff val="35000"/>
                </a:schemeClr>
              </a:gs>
              <a:gs pos="100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14" descr="FN DOC lt.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611154" y="361156"/>
            <a:ext cx="13985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0"/>
          </p:nvPr>
        </p:nvSpPr>
        <p:spPr>
          <a:xfrm>
            <a:off x="217715" y="6434819"/>
            <a:ext cx="2287359" cy="365125"/>
          </a:xfrm>
          <a:prstGeom prst="rect">
            <a:avLst/>
          </a:prstGeom>
          <a:effectLst>
            <a:outerShdw blurRad="12700" dist="25400" dir="2700000" algn="tl" rotWithShape="0">
              <a:schemeClr val="tx1"/>
            </a:outerShdw>
          </a:effectLst>
        </p:spPr>
        <p:txBody>
          <a:bodyPr/>
          <a:lstStyle>
            <a:lvl1pP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February 25, 2014</a:t>
            </a:r>
            <a:endParaRPr lang="en-US" dirty="0">
              <a:solidFill>
                <a:prstClr val="white"/>
              </a:solidFill>
            </a:endParaRPr>
          </a:p>
        </p:txBody>
      </p:sp>
      <p:sp>
        <p:nvSpPr>
          <p:cNvPr id="10" name="Footer Placeholder 4"/>
          <p:cNvSpPr>
            <a:spLocks noGrp="1"/>
          </p:cNvSpPr>
          <p:nvPr>
            <p:ph type="ftr" sz="quarter" idx="11"/>
          </p:nvPr>
        </p:nvSpPr>
        <p:spPr>
          <a:xfrm>
            <a:off x="2962728" y="6434819"/>
            <a:ext cx="3218543" cy="365125"/>
          </a:xfrm>
          <a:prstGeom prst="rect">
            <a:avLst/>
          </a:prstGeom>
          <a:effectLst>
            <a:outerShdw blurRad="12700" dist="25400" dir="2700000" algn="tl" rotWithShape="0">
              <a:schemeClr val="tx1"/>
            </a:outerShdw>
          </a:effectLst>
        </p:spPr>
        <p:txBody>
          <a:bodyPr/>
          <a:lstStyle>
            <a:lvl1pPr algn="ctr">
              <a:defRPr sz="1400" b="1">
                <a:solidFill>
                  <a:schemeClr val="bg1"/>
                </a:solidFill>
                <a:effectLst>
                  <a:outerShdw blurRad="38100" dist="38100" dir="2700000" algn="tl">
                    <a:srgbClr val="000000">
                      <a:alpha val="43137"/>
                    </a:srgbClr>
                  </a:outerShdw>
                </a:effectLst>
              </a:defRPr>
            </a:lvl1pPr>
          </a:lstStyle>
          <a:p>
            <a:pPr>
              <a:defRPr/>
            </a:pPr>
            <a:r>
              <a:rPr lang="en-US" dirty="0" smtClean="0">
                <a:solidFill>
                  <a:prstClr val="white"/>
                </a:solidFill>
              </a:rPr>
              <a:t>© First Responder Network Authority</a:t>
            </a:r>
            <a:endParaRPr lang="en-US" dirty="0">
              <a:solidFill>
                <a:prstClr val="white"/>
              </a:solidFill>
            </a:endParaRPr>
          </a:p>
        </p:txBody>
      </p:sp>
      <p:sp>
        <p:nvSpPr>
          <p:cNvPr id="15" name="Slide Number Placeholder 5"/>
          <p:cNvSpPr>
            <a:spLocks noGrp="1"/>
          </p:cNvSpPr>
          <p:nvPr>
            <p:ph type="sldNum" sz="quarter" idx="12"/>
          </p:nvPr>
        </p:nvSpPr>
        <p:spPr>
          <a:xfrm>
            <a:off x="8432799" y="6434819"/>
            <a:ext cx="576943" cy="365125"/>
          </a:xfrm>
          <a:prstGeom prst="rect">
            <a:avLst/>
          </a:prstGeom>
          <a:effectLst>
            <a:outerShdw blurRad="12700" dist="25400" dir="2700000" algn="tl" rotWithShape="0">
              <a:schemeClr val="tx1"/>
            </a:outerShdw>
          </a:effectLst>
        </p:spPr>
        <p:txBody>
          <a:bodyPr/>
          <a:lstStyle>
            <a:lvl1pPr algn="r">
              <a:defRPr sz="1400" b="1">
                <a:solidFill>
                  <a:schemeClr val="bg1"/>
                </a:solidFill>
                <a:effectLst>
                  <a:outerShdw blurRad="38100" dist="38100" dir="2700000" algn="tl">
                    <a:srgbClr val="000000">
                      <a:alpha val="43137"/>
                    </a:srgbClr>
                  </a:outerShdw>
                </a:effectLst>
              </a:defRPr>
            </a:lvl1pPr>
          </a:lstStyle>
          <a:p>
            <a:fld id="{DD380019-F9CD-49FC-84D3-49CA35ABCF6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72064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iming>
    <p:tnLst>
      <p:par>
        <p:cTn id="1" dur="indefinite" restart="never" nodeType="tmRoot"/>
      </p:par>
    </p:tnLst>
  </p:timing>
  <p:hf hdr="0"/>
  <p:txStyles>
    <p:titleStyle>
      <a:lvl1pPr algn="l" rtl="0" eaLnBrk="0" fontAlgn="base" hangingPunct="0">
        <a:spcBef>
          <a:spcPct val="0"/>
        </a:spcBef>
        <a:spcAft>
          <a:spcPct val="0"/>
        </a:spcAft>
        <a:defRPr sz="3600" b="1" kern="1200">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charset="0"/>
        </a:defRPr>
      </a:lvl1pPr>
      <a:lvl2pPr marL="742950" indent="-285750" algn="l" rtl="0" eaLnBrk="0" fontAlgn="base" hangingPunct="0">
        <a:spcBef>
          <a:spcPts val="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spcBef>
          <a:spcPts val="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spcBef>
          <a:spcPts val="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4pPr>
      <a:lvl5pPr marL="2057400" indent="-228600" algn="l" rtl="0" eaLnBrk="0" fontAlgn="base" hangingPunct="0">
        <a:spcBef>
          <a:spcPts val="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614677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49.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48.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16.xml.rels><?xml version="1.0" encoding="UTF-8" standalone="yes"?>
<Relationships xmlns="http://schemas.openxmlformats.org/package/2006/relationships"><Relationship Id="rId11" Type="http://schemas.openxmlformats.org/officeDocument/2006/relationships/image" Target="../media/image72.png"/><Relationship Id="rId12" Type="http://schemas.microsoft.com/office/2007/relationships/hdphoto" Target="../media/hdphoto1.wdp"/><Relationship Id="rId13"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jpeg"/><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 Id="rId3"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 Id="rId3"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emf"/><Relationship Id="rId3" Type="http://schemas.openxmlformats.org/officeDocument/2006/relationships/image" Target="../media/image8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 Id="rId3" Type="http://schemas.openxmlformats.org/officeDocument/2006/relationships/image" Target="../media/image8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 Id="rId3"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curtis.nail@alea.Alabam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09" y="228600"/>
            <a:ext cx="8229600" cy="990600"/>
          </a:xfrm>
        </p:spPr>
        <p:txBody>
          <a:bodyPr anchor="ctr">
            <a:normAutofit/>
          </a:bodyPr>
          <a:lstStyle/>
          <a:p>
            <a:r>
              <a:rPr lang="en-US" dirty="0" smtClean="0"/>
              <a:t>FirstNet</a:t>
            </a:r>
            <a:endParaRPr lang="en-US" dirty="0"/>
          </a:p>
        </p:txBody>
      </p:sp>
      <p:sp>
        <p:nvSpPr>
          <p:cNvPr id="4" name="Title 5"/>
          <p:cNvSpPr txBox="1">
            <a:spLocks/>
          </p:cNvSpPr>
          <p:nvPr/>
        </p:nvSpPr>
        <p:spPr>
          <a:xfrm>
            <a:off x="718751" y="3630283"/>
            <a:ext cx="7772400" cy="2136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Overview of FirstNet</a:t>
            </a:r>
            <a:br>
              <a:rPr lang="en-US" dirty="0" smtClean="0"/>
            </a:br>
            <a:r>
              <a:rPr lang="en-US" dirty="0" smtClean="0"/>
              <a:t>and the National Public Safety Broadband Network (NPSBN)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228703" cy="2286000"/>
          </a:xfrm>
          <a:prstGeom prst="rect">
            <a:avLst/>
          </a:prstGeom>
        </p:spPr>
      </p:pic>
    </p:spTree>
    <p:extLst>
      <p:ext uri="{BB962C8B-B14F-4D97-AF65-F5344CB8AC3E}">
        <p14:creationId xmlns:p14="http://schemas.microsoft.com/office/powerpoint/2010/main" val="295847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Network</a:t>
            </a:r>
          </a:p>
          <a:p>
            <a:r>
              <a:rPr lang="en-US" sz="3200" dirty="0" smtClean="0"/>
              <a:t>Applications</a:t>
            </a:r>
            <a:endParaRPr lang="en-US" sz="3200" dirty="0"/>
          </a:p>
        </p:txBody>
      </p:sp>
      <p:sp>
        <p:nvSpPr>
          <p:cNvPr id="5" name="TextBox 66"/>
          <p:cNvSpPr txBox="1"/>
          <p:nvPr/>
        </p:nvSpPr>
        <p:spPr>
          <a:xfrm>
            <a:off x="6117763" y="1477617"/>
            <a:ext cx="2440283" cy="23083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0" indent="-120650">
              <a:buFont typeface="Arial" panose="020B0604020202020204" pitchFamily="34" charset="0"/>
              <a:buChar char="•"/>
            </a:pPr>
            <a:r>
              <a:rPr lang="en-US" sz="1600" dirty="0" smtClean="0"/>
              <a:t>MC Push to Talk</a:t>
            </a:r>
          </a:p>
          <a:p>
            <a:pPr marL="120650" indent="-120650">
              <a:buFont typeface="Arial" panose="020B0604020202020204" pitchFamily="34" charset="0"/>
              <a:buChar char="•"/>
            </a:pPr>
            <a:r>
              <a:rPr lang="en-US" sz="1600" dirty="0" smtClean="0"/>
              <a:t>CAD</a:t>
            </a:r>
          </a:p>
          <a:p>
            <a:pPr marL="120650" indent="-120650">
              <a:buFont typeface="Arial" panose="020B0604020202020204" pitchFamily="34" charset="0"/>
              <a:buChar char="•"/>
            </a:pPr>
            <a:r>
              <a:rPr lang="en-US" sz="1600" dirty="0" smtClean="0"/>
              <a:t>Mapping/Weather/Traffic</a:t>
            </a:r>
          </a:p>
          <a:p>
            <a:pPr marL="120650" indent="-120650">
              <a:buFont typeface="Arial" panose="020B0604020202020204" pitchFamily="34" charset="0"/>
              <a:buChar char="•"/>
            </a:pPr>
            <a:r>
              <a:rPr lang="en-US" sz="1600" dirty="0" smtClean="0"/>
              <a:t>Incident Management</a:t>
            </a:r>
          </a:p>
          <a:p>
            <a:pPr marL="120650" indent="-120650">
              <a:buFont typeface="Arial" panose="020B0604020202020204" pitchFamily="34" charset="0"/>
              <a:buChar char="•"/>
            </a:pPr>
            <a:r>
              <a:rPr lang="en-US" sz="1600" dirty="0" smtClean="0"/>
              <a:t>Video sharing</a:t>
            </a:r>
          </a:p>
          <a:p>
            <a:pPr marL="120650" indent="-120650">
              <a:buFont typeface="Arial" panose="020B0604020202020204" pitchFamily="34" charset="0"/>
              <a:buChar char="•"/>
            </a:pPr>
            <a:r>
              <a:rPr lang="en-US" sz="1600" dirty="0" smtClean="0"/>
              <a:t>Administrative Tools</a:t>
            </a:r>
            <a:endParaRPr lang="en-US" sz="1600" dirty="0"/>
          </a:p>
          <a:p>
            <a:pPr marL="120650" indent="-120650">
              <a:buFont typeface="Arial" panose="020B0604020202020204" pitchFamily="34" charset="0"/>
              <a:buChar char="•"/>
            </a:pPr>
            <a:r>
              <a:rPr lang="en-US" sz="1600" dirty="0" smtClean="0"/>
              <a:t>Database </a:t>
            </a:r>
            <a:r>
              <a:rPr lang="en-US" sz="1600" dirty="0"/>
              <a:t>Access</a:t>
            </a:r>
          </a:p>
          <a:p>
            <a:pPr marL="120650" indent="-120650">
              <a:buFont typeface="Arial" panose="020B0604020202020204" pitchFamily="34" charset="0"/>
              <a:buChar char="•"/>
            </a:pPr>
            <a:r>
              <a:rPr lang="en-US" sz="1600" dirty="0" smtClean="0"/>
              <a:t>User Authentication</a:t>
            </a:r>
          </a:p>
          <a:p>
            <a:pPr marL="120650" indent="-120650">
              <a:buFont typeface="Arial" panose="020B0604020202020204" pitchFamily="34" charset="0"/>
              <a:buChar char="•"/>
            </a:pPr>
            <a:r>
              <a:rPr lang="en-US" sz="1600" dirty="0" smtClean="0"/>
              <a:t>Compliance Monitoring</a:t>
            </a:r>
          </a:p>
        </p:txBody>
      </p:sp>
      <p:sp>
        <p:nvSpPr>
          <p:cNvPr id="8" name="TextBox 2"/>
          <p:cNvSpPr txBox="1"/>
          <p:nvPr/>
        </p:nvSpPr>
        <p:spPr>
          <a:xfrm>
            <a:off x="457199" y="1477617"/>
            <a:ext cx="564731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Purpose: </a:t>
            </a:r>
            <a:r>
              <a:rPr lang="en-US" sz="2400" i="1" dirty="0" smtClean="0"/>
              <a:t>FirstNet </a:t>
            </a:r>
            <a:r>
              <a:rPr lang="en-US" sz="2400" i="1" dirty="0"/>
              <a:t>a</a:t>
            </a:r>
            <a:r>
              <a:rPr lang="en-US" sz="2400" i="1" dirty="0" smtClean="0"/>
              <a:t>pplication and developer certification is designed to maintain the integrity, reliability, privacy and security of the network, devices, and data.</a:t>
            </a:r>
          </a:p>
        </p:txBody>
      </p:sp>
      <p:graphicFrame>
        <p:nvGraphicFramePr>
          <p:cNvPr id="10" name="Diagram 9"/>
          <p:cNvGraphicFramePr/>
          <p:nvPr>
            <p:extLst>
              <p:ext uri="{D42A27DB-BD31-4B8C-83A1-F6EECF244321}">
                <p14:modId xmlns:p14="http://schemas.microsoft.com/office/powerpoint/2010/main" val="1420641574"/>
              </p:ext>
            </p:extLst>
          </p:nvPr>
        </p:nvGraphicFramePr>
        <p:xfrm>
          <a:off x="-838200" y="3276517"/>
          <a:ext cx="8077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319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Network</a:t>
            </a:r>
          </a:p>
          <a:p>
            <a:r>
              <a:rPr lang="en-US" sz="3200" dirty="0" smtClean="0"/>
              <a:t>Devices</a:t>
            </a:r>
            <a:endParaRPr lang="en-US" sz="3200" dirty="0"/>
          </a:p>
        </p:txBody>
      </p:sp>
      <p:sp>
        <p:nvSpPr>
          <p:cNvPr id="7" name="Content Placeholder 2"/>
          <p:cNvSpPr txBox="1">
            <a:spLocks/>
          </p:cNvSpPr>
          <p:nvPr/>
        </p:nvSpPr>
        <p:spPr>
          <a:xfrm>
            <a:off x="457200" y="1388802"/>
            <a:ext cx="8382000" cy="4672898"/>
          </a:xfrm>
          <a:prstGeom prst="rect">
            <a:avLst/>
          </a:prstGeom>
        </p:spPr>
        <p:txBody>
          <a:bodyPr vert="horz" lIns="91440" tIns="45720" rIns="91440" bIns="45720" rtlCol="0">
            <a:normAutofit/>
          </a:bodyPr>
          <a:lstStyle>
            <a:lvl1pPr marL="292100" indent="-292100" algn="l" defTabSz="914400" rtl="0" eaLnBrk="1" latinLnBrk="0" hangingPunct="1">
              <a:lnSpc>
                <a:spcPct val="100000"/>
              </a:lnSpc>
              <a:spcBef>
                <a:spcPts val="6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Device certification process </a:t>
            </a:r>
            <a:r>
              <a:rPr lang="en-US" dirty="0"/>
              <a:t>to ensure the quality, accessibility and safety of the network and ensure </a:t>
            </a:r>
            <a:r>
              <a:rPr lang="en-US" dirty="0" smtClean="0"/>
              <a:t>interoperability</a:t>
            </a: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92100" marR="0" lvl="0" indent="-2921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New device and accessory designs, driven by market research and public safety feedback</a:t>
            </a:r>
          </a:p>
          <a:p>
            <a:pPr marL="292100" marR="0" lvl="0" indent="-2921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Incorporate new innovations and categories</a:t>
            </a:r>
          </a:p>
          <a:p>
            <a:pPr marL="685800" marR="0" lvl="1" indent="-2286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Sensors</a:t>
            </a:r>
          </a:p>
          <a:p>
            <a:pPr marL="685800" marR="0" lvl="1" indent="-2286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Aerials</a:t>
            </a:r>
          </a:p>
          <a:p>
            <a:pPr marL="685800" marR="0" lvl="1" indent="-2286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Virtual Assistants</a:t>
            </a:r>
          </a:p>
          <a:p>
            <a:pPr marL="685800" marR="0" lvl="1" indent="-2286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Public safety focused accessories</a:t>
            </a:r>
          </a:p>
        </p:txBody>
      </p:sp>
      <p:pic>
        <p:nvPicPr>
          <p:cNvPr id="3" name="Picture 2"/>
          <p:cNvPicPr>
            <a:picLocks noChangeAspect="1"/>
          </p:cNvPicPr>
          <p:nvPr/>
        </p:nvPicPr>
        <p:blipFill>
          <a:blip r:embed="rId2"/>
          <a:stretch>
            <a:fillRect/>
          </a:stretch>
        </p:blipFill>
        <p:spPr>
          <a:xfrm>
            <a:off x="5199586" y="3505200"/>
            <a:ext cx="3487214" cy="2950720"/>
          </a:xfrm>
          <a:prstGeom prst="rect">
            <a:avLst/>
          </a:prstGeom>
        </p:spPr>
      </p:pic>
    </p:spTree>
    <p:extLst>
      <p:ext uri="{BB962C8B-B14F-4D97-AF65-F5344CB8AC3E}">
        <p14:creationId xmlns:p14="http://schemas.microsoft.com/office/powerpoint/2010/main" val="1359322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010" t="12452" r="5099" b="21246"/>
          <a:stretch/>
        </p:blipFill>
        <p:spPr>
          <a:xfrm>
            <a:off x="1779998" y="1658634"/>
            <a:ext cx="5810036" cy="3398178"/>
          </a:xfrm>
          <a:prstGeom prst="rect">
            <a:avLst/>
          </a:prstGeom>
          <a:solidFill>
            <a:schemeClr val="accent1"/>
          </a:solidFill>
          <a:effectLst>
            <a:softEdge rad="1092200"/>
          </a:effec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221" r="21635" b="9903"/>
          <a:stretch/>
        </p:blipFill>
        <p:spPr>
          <a:xfrm>
            <a:off x="989134" y="1509230"/>
            <a:ext cx="7165731" cy="46863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256" y="3141124"/>
            <a:ext cx="1533344" cy="1100507"/>
          </a:xfrm>
          <a:prstGeom prst="rect">
            <a:avLst/>
          </a:prstGeom>
        </p:spPr>
      </p:pic>
      <p:grpSp>
        <p:nvGrpSpPr>
          <p:cNvPr id="12" name="Group 11"/>
          <p:cNvGrpSpPr/>
          <p:nvPr/>
        </p:nvGrpSpPr>
        <p:grpSpPr>
          <a:xfrm>
            <a:off x="3332177" y="2436352"/>
            <a:ext cx="4034675" cy="406692"/>
            <a:chOff x="2356698" y="2119692"/>
            <a:chExt cx="4034675" cy="406692"/>
          </a:xfrm>
        </p:grpSpPr>
        <p:sp>
          <p:nvSpPr>
            <p:cNvPr id="7" name="Rectangle 6"/>
            <p:cNvSpPr/>
            <p:nvPr/>
          </p:nvSpPr>
          <p:spPr>
            <a:xfrm>
              <a:off x="2369623" y="2119692"/>
              <a:ext cx="4021750" cy="406692"/>
            </a:xfrm>
            <a:prstGeom prst="rect">
              <a:avLst/>
            </a:prstGeom>
            <a:solidFill>
              <a:srgbClr val="FFFFFF">
                <a:alpha val="3411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356698" y="2158069"/>
              <a:ext cx="1989057"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41396" y="2153356"/>
              <a:ext cx="1666797" cy="33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From:  </a:t>
              </a:r>
              <a:r>
                <a:rPr lang="en-US" sz="1100" b="1" dirty="0"/>
                <a:t>Middle Class</a:t>
              </a:r>
              <a:br>
                <a:rPr lang="en-US" sz="1100" b="1" dirty="0"/>
              </a:br>
              <a:r>
                <a:rPr lang="en-US" sz="1100" b="1" dirty="0"/>
                <a:t>Tax Relief Act of 2012</a:t>
              </a:r>
            </a:p>
          </p:txBody>
        </p:sp>
        <p:sp>
          <p:nvSpPr>
            <p:cNvPr id="10" name="Rectangle 9"/>
            <p:cNvSpPr/>
            <p:nvPr/>
          </p:nvSpPr>
          <p:spPr>
            <a:xfrm>
              <a:off x="4383462" y="2158069"/>
              <a:ext cx="1989057"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28362" y="2152657"/>
              <a:ext cx="1768743" cy="34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  </a:t>
              </a:r>
              <a:r>
                <a:rPr lang="en-US" sz="1100" b="1" dirty="0"/>
                <a:t>Nationwide Public Safety Broadband Network</a:t>
              </a:r>
            </a:p>
          </p:txBody>
        </p:sp>
      </p:grpSp>
      <p:grpSp>
        <p:nvGrpSpPr>
          <p:cNvPr id="11" name="Group 10"/>
          <p:cNvGrpSpPr/>
          <p:nvPr/>
        </p:nvGrpSpPr>
        <p:grpSpPr>
          <a:xfrm>
            <a:off x="5116593" y="3530112"/>
            <a:ext cx="404849" cy="639723"/>
            <a:chOff x="5516978" y="3371517"/>
            <a:chExt cx="404849" cy="639723"/>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978" y="3371517"/>
              <a:ext cx="404849" cy="63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856" y="3480322"/>
              <a:ext cx="211056" cy="21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Date Placeholder 12"/>
          <p:cNvSpPr>
            <a:spLocks noGrp="1"/>
          </p:cNvSpPr>
          <p:nvPr>
            <p:ph type="dt" sz="half" idx="4294967295"/>
          </p:nvPr>
        </p:nvSpPr>
        <p:spPr>
          <a:xfrm>
            <a:off x="180975" y="6485560"/>
            <a:ext cx="1647825" cy="338554"/>
          </a:xfrm>
          <a:prstGeom prst="rect">
            <a:avLst/>
          </a:prstGeom>
        </p:spPr>
        <p:txBody>
          <a:bodyPr/>
          <a:lstStyle/>
          <a:p>
            <a:r>
              <a:rPr lang="en-US" smtClean="0">
                <a:solidFill>
                  <a:prstClr val="white"/>
                </a:solidFill>
              </a:rPr>
              <a:t>April 12, 2016</a:t>
            </a:r>
            <a:endParaRPr lang="en-US" dirty="0">
              <a:solidFill>
                <a:prstClr val="white"/>
              </a:solidFill>
            </a:endParaRPr>
          </a:p>
        </p:txBody>
      </p:sp>
      <p:sp>
        <p:nvSpPr>
          <p:cNvPr id="17"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a:t>
            </a:r>
          </a:p>
          <a:p>
            <a:r>
              <a:rPr lang="en-US" sz="3200" dirty="0" smtClean="0"/>
              <a:t>Roadmap as of 4/2016</a:t>
            </a:r>
            <a:endParaRPr lang="en-US" sz="3200" dirty="0"/>
          </a:p>
        </p:txBody>
      </p:sp>
      <p:sp>
        <p:nvSpPr>
          <p:cNvPr id="18" name="Rectangle 17"/>
          <p:cNvSpPr/>
          <p:nvPr/>
        </p:nvSpPr>
        <p:spPr>
          <a:xfrm>
            <a:off x="2336593" y="6177353"/>
            <a:ext cx="4696845" cy="430887"/>
          </a:xfrm>
          <a:prstGeom prst="rect">
            <a:avLst/>
          </a:prstGeom>
        </p:spPr>
        <p:txBody>
          <a:bodyPr wrap="square">
            <a:spAutoFit/>
          </a:bodyPr>
          <a:lstStyle/>
          <a:p>
            <a:r>
              <a:rPr lang="en-US" sz="1100" b="1" dirty="0" smtClean="0"/>
              <a:t>These </a:t>
            </a:r>
            <a:r>
              <a:rPr lang="en-US" sz="1100" b="1" dirty="0"/>
              <a:t>milestone are </a:t>
            </a:r>
            <a:r>
              <a:rPr lang="en-US" sz="1100" b="1" dirty="0" smtClean="0"/>
              <a:t>target </a:t>
            </a:r>
            <a:r>
              <a:rPr lang="en-US" sz="1100" b="1" dirty="0"/>
              <a:t>dates based on the best current information available to FirstNet.  </a:t>
            </a:r>
          </a:p>
        </p:txBody>
      </p:sp>
    </p:spTree>
    <p:extLst>
      <p:ext uri="{BB962C8B-B14F-4D97-AF65-F5344CB8AC3E}">
        <p14:creationId xmlns:p14="http://schemas.microsoft.com/office/powerpoint/2010/main" val="7035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5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par>
                          <p:cTn id="18" fill="hold">
                            <p:stCondLst>
                              <p:cond delay="25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ounded Rectangle 11"/>
          <p:cNvSpPr/>
          <p:nvPr/>
        </p:nvSpPr>
        <p:spPr>
          <a:xfrm>
            <a:off x="697684" y="2522016"/>
            <a:ext cx="1146675" cy="80962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615" y="3193475"/>
            <a:ext cx="441172" cy="605610"/>
          </a:xfrm>
          <a:prstGeom prst="rect">
            <a:avLst/>
          </a:prstGeom>
        </p:spPr>
      </p:pic>
      <p:sp>
        <p:nvSpPr>
          <p:cNvPr id="13" name="TextBox 12"/>
          <p:cNvSpPr txBox="1"/>
          <p:nvPr/>
        </p:nvSpPr>
        <p:spPr>
          <a:xfrm>
            <a:off x="685800" y="2592881"/>
            <a:ext cx="1184775" cy="577081"/>
          </a:xfrm>
          <a:prstGeom prst="rect">
            <a:avLst/>
          </a:prstGeom>
          <a:noFill/>
        </p:spPr>
        <p:txBody>
          <a:bodyPr wrap="square" rtlCol="0">
            <a:spAutoFit/>
          </a:bodyPr>
          <a:lstStyle/>
          <a:p>
            <a:pPr algn="ctr"/>
            <a:r>
              <a:rPr lang="en-US" sz="1050" b="1" dirty="0"/>
              <a:t>Release Strategic Program Roadmap </a:t>
            </a:r>
          </a:p>
        </p:txBody>
      </p:sp>
      <p:sp>
        <p:nvSpPr>
          <p:cNvPr id="19" name="Rounded Rectangle 18"/>
          <p:cNvSpPr/>
          <p:nvPr/>
        </p:nvSpPr>
        <p:spPr>
          <a:xfrm>
            <a:off x="3110848" y="2069234"/>
            <a:ext cx="952499" cy="74922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123295" y="2060368"/>
            <a:ext cx="946336" cy="577081"/>
          </a:xfrm>
          <a:prstGeom prst="rect">
            <a:avLst/>
          </a:prstGeom>
          <a:noFill/>
        </p:spPr>
        <p:txBody>
          <a:bodyPr wrap="square" rtlCol="0">
            <a:spAutoFit/>
          </a:bodyPr>
          <a:lstStyle/>
          <a:p>
            <a:pPr algn="ctr"/>
            <a:r>
              <a:rPr lang="en-US" sz="1050" b="1" dirty="0"/>
              <a:t>Initial State &amp;</a:t>
            </a:r>
            <a:br>
              <a:rPr lang="en-US" sz="1050" b="1" dirty="0"/>
            </a:br>
            <a:r>
              <a:rPr lang="en-US" sz="1050" b="1" dirty="0"/>
              <a:t>Territory</a:t>
            </a:r>
          </a:p>
          <a:p>
            <a:pPr algn="ctr"/>
            <a:r>
              <a:rPr lang="en-US" sz="1050" b="1" dirty="0"/>
              <a:t>Consultations</a:t>
            </a:r>
          </a:p>
        </p:txBody>
      </p:sp>
      <p:sp>
        <p:nvSpPr>
          <p:cNvPr id="21" name="Rounded Rectangle 20"/>
          <p:cNvSpPr/>
          <p:nvPr/>
        </p:nvSpPr>
        <p:spPr>
          <a:xfrm>
            <a:off x="4185531" y="1740861"/>
            <a:ext cx="826935" cy="70298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185531" y="1733092"/>
            <a:ext cx="843669" cy="577081"/>
          </a:xfrm>
          <a:prstGeom prst="rect">
            <a:avLst/>
          </a:prstGeom>
          <a:noFill/>
        </p:spPr>
        <p:txBody>
          <a:bodyPr wrap="square" rtlCol="0">
            <a:spAutoFit/>
          </a:bodyPr>
          <a:lstStyle/>
          <a:p>
            <a:pPr algn="ctr"/>
            <a:r>
              <a:rPr lang="en-US" sz="1050" b="1" dirty="0"/>
              <a:t>Release Draft RFP </a:t>
            </a:r>
          </a:p>
          <a:p>
            <a:pPr algn="ctr"/>
            <a:r>
              <a:rPr lang="en-US" sz="1050" b="1" dirty="0"/>
              <a:t>Documents</a:t>
            </a:r>
          </a:p>
        </p:txBody>
      </p:sp>
      <p:sp>
        <p:nvSpPr>
          <p:cNvPr id="25" name="Rounded Rectangle 24"/>
          <p:cNvSpPr/>
          <p:nvPr/>
        </p:nvSpPr>
        <p:spPr>
          <a:xfrm>
            <a:off x="5169103" y="1412489"/>
            <a:ext cx="1003544" cy="65674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186113" y="1341717"/>
            <a:ext cx="969524" cy="577081"/>
          </a:xfrm>
          <a:prstGeom prst="rect">
            <a:avLst/>
          </a:prstGeom>
          <a:noFill/>
        </p:spPr>
        <p:txBody>
          <a:bodyPr wrap="square" rtlCol="0">
            <a:spAutoFit/>
          </a:bodyPr>
          <a:lstStyle/>
          <a:p>
            <a:pPr algn="ctr"/>
            <a:r>
              <a:rPr lang="en-US" sz="1050" b="1" dirty="0"/>
              <a:t>Gather Early Builder Key Lessons</a:t>
            </a:r>
          </a:p>
        </p:txBody>
      </p:sp>
      <p:grpSp>
        <p:nvGrpSpPr>
          <p:cNvPr id="14" name="Group 13"/>
          <p:cNvGrpSpPr/>
          <p:nvPr/>
        </p:nvGrpSpPr>
        <p:grpSpPr>
          <a:xfrm>
            <a:off x="0" y="0"/>
            <a:ext cx="9143999" cy="838200"/>
            <a:chOff x="0" y="0"/>
            <a:chExt cx="9143999" cy="406692"/>
          </a:xfrm>
        </p:grpSpPr>
        <p:sp>
          <p:nvSpPr>
            <p:cNvPr id="32" name="Rectangle 31"/>
            <p:cNvSpPr/>
            <p:nvPr/>
          </p:nvSpPr>
          <p:spPr>
            <a:xfrm>
              <a:off x="0" y="0"/>
              <a:ext cx="9143999" cy="406692"/>
            </a:xfrm>
            <a:prstGeom prst="rect">
              <a:avLst/>
            </a:prstGeom>
            <a:solidFill>
              <a:srgbClr val="FFFFFF">
                <a:alpha val="3411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28282" y="32965"/>
              <a:ext cx="9096866" cy="340762"/>
              <a:chOff x="28282" y="32965"/>
              <a:chExt cx="9096866" cy="340762"/>
            </a:xfrm>
          </p:grpSpPr>
          <p:sp>
            <p:nvSpPr>
              <p:cNvPr id="35" name="Rectangle 34"/>
              <p:cNvSpPr/>
              <p:nvPr/>
            </p:nvSpPr>
            <p:spPr>
              <a:xfrm>
                <a:off x="4788822" y="38376"/>
                <a:ext cx="4336326" cy="32993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760248" y="32965"/>
                <a:ext cx="4318940" cy="34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To:  RFP Release</a:t>
                </a:r>
              </a:p>
            </p:txBody>
          </p:sp>
          <p:sp>
            <p:nvSpPr>
              <p:cNvPr id="37" name="Rectangle 36"/>
              <p:cNvSpPr/>
              <p:nvPr/>
            </p:nvSpPr>
            <p:spPr>
              <a:xfrm>
                <a:off x="28282" y="38377"/>
                <a:ext cx="4610394" cy="32993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28307" y="33664"/>
                <a:ext cx="4268145" cy="33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From:  Strategic Program </a:t>
                </a:r>
              </a:p>
              <a:p>
                <a:pPr algn="ctr"/>
                <a:r>
                  <a:rPr lang="en-US" sz="2000" b="1" dirty="0">
                    <a:effectLst>
                      <a:outerShdw blurRad="38100" dist="38100" dir="2700000" algn="tl">
                        <a:srgbClr val="000000">
                          <a:alpha val="43137"/>
                        </a:srgbClr>
                      </a:outerShdw>
                    </a:effectLst>
                  </a:rPr>
                  <a:t>Roadmap Release</a:t>
                </a:r>
              </a:p>
            </p:txBody>
          </p:sp>
        </p:grpSp>
      </p:grpSp>
      <p:pic>
        <p:nvPicPr>
          <p:cNvPr id="33" name="Picture 32" descr="Capitol.png"/>
          <p:cNvPicPr>
            <a:picLocks noChangeAspect="1"/>
          </p:cNvPicPr>
          <p:nvPr/>
        </p:nvPicPr>
        <p:blipFill>
          <a:blip r:embed="rId4"/>
          <a:stretch>
            <a:fillRect/>
          </a:stretch>
        </p:blipFill>
        <p:spPr>
          <a:xfrm>
            <a:off x="0" y="3609705"/>
            <a:ext cx="1590703" cy="935333"/>
          </a:xfrm>
          <a:prstGeom prst="rect">
            <a:avLst/>
          </a:prstGeom>
          <a:effectLst>
            <a:outerShdw blurRad="50800" dist="38100" dir="2700000" algn="tl" rotWithShape="0">
              <a:srgbClr val="000000">
                <a:alpha val="43000"/>
              </a:srgbClr>
            </a:outerShdw>
          </a:effectLst>
        </p:spPr>
      </p:pic>
      <p:sp>
        <p:nvSpPr>
          <p:cNvPr id="41" name="Rounded Rectangle 40"/>
          <p:cNvSpPr/>
          <p:nvPr/>
        </p:nvSpPr>
        <p:spPr>
          <a:xfrm>
            <a:off x="6287760" y="1273342"/>
            <a:ext cx="825499" cy="677227"/>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278492" y="1255018"/>
            <a:ext cx="834767" cy="577081"/>
          </a:xfrm>
          <a:prstGeom prst="rect">
            <a:avLst/>
          </a:prstGeom>
          <a:noFill/>
        </p:spPr>
        <p:txBody>
          <a:bodyPr wrap="square" rtlCol="0">
            <a:spAutoFit/>
          </a:bodyPr>
          <a:lstStyle/>
          <a:p>
            <a:pPr algn="ctr"/>
            <a:r>
              <a:rPr lang="en-US" sz="1050" b="1" dirty="0"/>
              <a:t>Receive PSAC Findings</a:t>
            </a:r>
          </a:p>
        </p:txBody>
      </p:sp>
      <p:sp>
        <p:nvSpPr>
          <p:cNvPr id="44" name="Rounded Rectangle 43"/>
          <p:cNvSpPr/>
          <p:nvPr/>
        </p:nvSpPr>
        <p:spPr>
          <a:xfrm>
            <a:off x="8312688" y="1524000"/>
            <a:ext cx="793749" cy="51112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8298511" y="1524000"/>
            <a:ext cx="793749" cy="415498"/>
          </a:xfrm>
          <a:prstGeom prst="rect">
            <a:avLst/>
          </a:prstGeom>
          <a:noFill/>
        </p:spPr>
        <p:txBody>
          <a:bodyPr wrap="square" rtlCol="0">
            <a:spAutoFit/>
          </a:bodyPr>
          <a:lstStyle/>
          <a:p>
            <a:pPr algn="ctr"/>
            <a:r>
              <a:rPr lang="en-US" sz="1050" b="1" dirty="0"/>
              <a:t>RFP Released </a:t>
            </a:r>
            <a:endParaRPr lang="en-US" sz="1050" dirty="0"/>
          </a:p>
        </p:txBody>
      </p:sp>
      <p:sp>
        <p:nvSpPr>
          <p:cNvPr id="3" name="TextBox 2"/>
          <p:cNvSpPr txBox="1"/>
          <p:nvPr/>
        </p:nvSpPr>
        <p:spPr>
          <a:xfrm>
            <a:off x="5442793" y="4557050"/>
            <a:ext cx="2515432" cy="1200329"/>
          </a:xfrm>
          <a:prstGeom prst="rect">
            <a:avLst/>
          </a:prstGeom>
          <a:noFill/>
        </p:spPr>
        <p:txBody>
          <a:bodyPr wrap="none" rtlCol="0">
            <a:spAutoFit/>
          </a:bodyPr>
          <a:lstStyle/>
          <a:p>
            <a:r>
              <a:rPr lang="en-US" sz="3600" b="1" dirty="0">
                <a:solidFill>
                  <a:srgbClr val="002060"/>
                </a:solidFill>
              </a:rPr>
              <a:t>Phases I &amp; II</a:t>
            </a:r>
          </a:p>
          <a:p>
            <a:pPr algn="ctr"/>
            <a:r>
              <a:rPr lang="en-US" sz="3600" b="1" dirty="0">
                <a:solidFill>
                  <a:srgbClr val="002060"/>
                </a:solidFill>
              </a:rPr>
              <a:t>2014-15</a:t>
            </a:r>
          </a:p>
        </p:txBody>
      </p:sp>
      <p:sp>
        <p:nvSpPr>
          <p:cNvPr id="39" name="Rounded Rectangular Callout 7"/>
          <p:cNvSpPr/>
          <p:nvPr/>
        </p:nvSpPr>
        <p:spPr>
          <a:xfrm rot="10800000">
            <a:off x="2438401" y="3048000"/>
            <a:ext cx="2255216" cy="1585435"/>
          </a:xfrm>
          <a:custGeom>
            <a:avLst/>
            <a:gdLst>
              <a:gd name="connsiteX0" fmla="*/ 0 w 2000598"/>
              <a:gd name="connsiteY0" fmla="*/ 181932 h 1091570"/>
              <a:gd name="connsiteX1" fmla="*/ 181932 w 2000598"/>
              <a:gd name="connsiteY1" fmla="*/ 0 h 1091570"/>
              <a:gd name="connsiteX2" fmla="*/ 333433 w 2000598"/>
              <a:gd name="connsiteY2" fmla="*/ 0 h 1091570"/>
              <a:gd name="connsiteX3" fmla="*/ 333433 w 2000598"/>
              <a:gd name="connsiteY3" fmla="*/ 0 h 1091570"/>
              <a:gd name="connsiteX4" fmla="*/ 833583 w 2000598"/>
              <a:gd name="connsiteY4" fmla="*/ 0 h 1091570"/>
              <a:gd name="connsiteX5" fmla="*/ 1818666 w 2000598"/>
              <a:gd name="connsiteY5" fmla="*/ 0 h 1091570"/>
              <a:gd name="connsiteX6" fmla="*/ 2000598 w 2000598"/>
              <a:gd name="connsiteY6" fmla="*/ 181932 h 1091570"/>
              <a:gd name="connsiteX7" fmla="*/ 2000598 w 2000598"/>
              <a:gd name="connsiteY7" fmla="*/ 636749 h 1091570"/>
              <a:gd name="connsiteX8" fmla="*/ 2000598 w 2000598"/>
              <a:gd name="connsiteY8" fmla="*/ 636749 h 1091570"/>
              <a:gd name="connsiteX9" fmla="*/ 2000598 w 2000598"/>
              <a:gd name="connsiteY9" fmla="*/ 909642 h 1091570"/>
              <a:gd name="connsiteX10" fmla="*/ 2000598 w 2000598"/>
              <a:gd name="connsiteY10" fmla="*/ 909638 h 1091570"/>
              <a:gd name="connsiteX11" fmla="*/ 1818666 w 2000598"/>
              <a:gd name="connsiteY11" fmla="*/ 1091570 h 1091570"/>
              <a:gd name="connsiteX12" fmla="*/ 833583 w 2000598"/>
              <a:gd name="connsiteY12" fmla="*/ 1091570 h 1091570"/>
              <a:gd name="connsiteX13" fmla="*/ 583514 w 2000598"/>
              <a:gd name="connsiteY13" fmla="*/ 1228016 h 1091570"/>
              <a:gd name="connsiteX14" fmla="*/ 333433 w 2000598"/>
              <a:gd name="connsiteY14" fmla="*/ 1091570 h 1091570"/>
              <a:gd name="connsiteX15" fmla="*/ 181932 w 2000598"/>
              <a:gd name="connsiteY15" fmla="*/ 1091570 h 1091570"/>
              <a:gd name="connsiteX16" fmla="*/ 0 w 2000598"/>
              <a:gd name="connsiteY16" fmla="*/ 909638 h 1091570"/>
              <a:gd name="connsiteX17" fmla="*/ 0 w 2000598"/>
              <a:gd name="connsiteY17" fmla="*/ 909642 h 1091570"/>
              <a:gd name="connsiteX18" fmla="*/ 0 w 2000598"/>
              <a:gd name="connsiteY18" fmla="*/ 636749 h 1091570"/>
              <a:gd name="connsiteX19" fmla="*/ 0 w 2000598"/>
              <a:gd name="connsiteY19" fmla="*/ 636749 h 1091570"/>
              <a:gd name="connsiteX20" fmla="*/ 0 w 2000598"/>
              <a:gd name="connsiteY20" fmla="*/ 181932 h 1091570"/>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333433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443965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328499"/>
              <a:gd name="connsiteX1" fmla="*/ 181932 w 2000598"/>
              <a:gd name="connsiteY1" fmla="*/ 0 h 1328499"/>
              <a:gd name="connsiteX2" fmla="*/ 333433 w 2000598"/>
              <a:gd name="connsiteY2" fmla="*/ 0 h 1328499"/>
              <a:gd name="connsiteX3" fmla="*/ 333433 w 2000598"/>
              <a:gd name="connsiteY3" fmla="*/ 0 h 1328499"/>
              <a:gd name="connsiteX4" fmla="*/ 833583 w 2000598"/>
              <a:gd name="connsiteY4" fmla="*/ 0 h 1328499"/>
              <a:gd name="connsiteX5" fmla="*/ 1818666 w 2000598"/>
              <a:gd name="connsiteY5" fmla="*/ 0 h 1328499"/>
              <a:gd name="connsiteX6" fmla="*/ 2000598 w 2000598"/>
              <a:gd name="connsiteY6" fmla="*/ 181932 h 1328499"/>
              <a:gd name="connsiteX7" fmla="*/ 2000598 w 2000598"/>
              <a:gd name="connsiteY7" fmla="*/ 636749 h 1328499"/>
              <a:gd name="connsiteX8" fmla="*/ 2000598 w 2000598"/>
              <a:gd name="connsiteY8" fmla="*/ 636749 h 1328499"/>
              <a:gd name="connsiteX9" fmla="*/ 2000598 w 2000598"/>
              <a:gd name="connsiteY9" fmla="*/ 909642 h 1328499"/>
              <a:gd name="connsiteX10" fmla="*/ 2000598 w 2000598"/>
              <a:gd name="connsiteY10" fmla="*/ 909638 h 1328499"/>
              <a:gd name="connsiteX11" fmla="*/ 1818666 w 2000598"/>
              <a:gd name="connsiteY11" fmla="*/ 1091570 h 1328499"/>
              <a:gd name="connsiteX12" fmla="*/ 662761 w 2000598"/>
              <a:gd name="connsiteY12" fmla="*/ 1091570 h 1328499"/>
              <a:gd name="connsiteX13" fmla="*/ 523224 w 2000598"/>
              <a:gd name="connsiteY13" fmla="*/ 1328499 h 1328499"/>
              <a:gd name="connsiteX14" fmla="*/ 443965 w 2000598"/>
              <a:gd name="connsiteY14" fmla="*/ 1091570 h 1328499"/>
              <a:gd name="connsiteX15" fmla="*/ 181932 w 2000598"/>
              <a:gd name="connsiteY15" fmla="*/ 1091570 h 1328499"/>
              <a:gd name="connsiteX16" fmla="*/ 0 w 2000598"/>
              <a:gd name="connsiteY16" fmla="*/ 909638 h 1328499"/>
              <a:gd name="connsiteX17" fmla="*/ 0 w 2000598"/>
              <a:gd name="connsiteY17" fmla="*/ 909642 h 1328499"/>
              <a:gd name="connsiteX18" fmla="*/ 0 w 2000598"/>
              <a:gd name="connsiteY18" fmla="*/ 636749 h 1328499"/>
              <a:gd name="connsiteX19" fmla="*/ 0 w 2000598"/>
              <a:gd name="connsiteY19" fmla="*/ 636749 h 1328499"/>
              <a:gd name="connsiteX20" fmla="*/ 0 w 2000598"/>
              <a:gd name="connsiteY20" fmla="*/ 181932 h 1328499"/>
              <a:gd name="connsiteX0" fmla="*/ 0 w 2000598"/>
              <a:gd name="connsiteY0" fmla="*/ 181932 h 1408886"/>
              <a:gd name="connsiteX1" fmla="*/ 181932 w 2000598"/>
              <a:gd name="connsiteY1" fmla="*/ 0 h 1408886"/>
              <a:gd name="connsiteX2" fmla="*/ 333433 w 2000598"/>
              <a:gd name="connsiteY2" fmla="*/ 0 h 1408886"/>
              <a:gd name="connsiteX3" fmla="*/ 333433 w 2000598"/>
              <a:gd name="connsiteY3" fmla="*/ 0 h 1408886"/>
              <a:gd name="connsiteX4" fmla="*/ 833583 w 2000598"/>
              <a:gd name="connsiteY4" fmla="*/ 0 h 1408886"/>
              <a:gd name="connsiteX5" fmla="*/ 1818666 w 2000598"/>
              <a:gd name="connsiteY5" fmla="*/ 0 h 1408886"/>
              <a:gd name="connsiteX6" fmla="*/ 2000598 w 2000598"/>
              <a:gd name="connsiteY6" fmla="*/ 181932 h 1408886"/>
              <a:gd name="connsiteX7" fmla="*/ 2000598 w 2000598"/>
              <a:gd name="connsiteY7" fmla="*/ 636749 h 1408886"/>
              <a:gd name="connsiteX8" fmla="*/ 2000598 w 2000598"/>
              <a:gd name="connsiteY8" fmla="*/ 636749 h 1408886"/>
              <a:gd name="connsiteX9" fmla="*/ 2000598 w 2000598"/>
              <a:gd name="connsiteY9" fmla="*/ 909642 h 1408886"/>
              <a:gd name="connsiteX10" fmla="*/ 2000598 w 2000598"/>
              <a:gd name="connsiteY10" fmla="*/ 909638 h 1408886"/>
              <a:gd name="connsiteX11" fmla="*/ 1818666 w 2000598"/>
              <a:gd name="connsiteY11" fmla="*/ 1091570 h 1408886"/>
              <a:gd name="connsiteX12" fmla="*/ 662761 w 2000598"/>
              <a:gd name="connsiteY12" fmla="*/ 1091570 h 1408886"/>
              <a:gd name="connsiteX13" fmla="*/ 352402 w 2000598"/>
              <a:gd name="connsiteY13" fmla="*/ 1408886 h 1408886"/>
              <a:gd name="connsiteX14" fmla="*/ 443965 w 2000598"/>
              <a:gd name="connsiteY14" fmla="*/ 1091570 h 1408886"/>
              <a:gd name="connsiteX15" fmla="*/ 181932 w 2000598"/>
              <a:gd name="connsiteY15" fmla="*/ 1091570 h 1408886"/>
              <a:gd name="connsiteX16" fmla="*/ 0 w 2000598"/>
              <a:gd name="connsiteY16" fmla="*/ 909638 h 1408886"/>
              <a:gd name="connsiteX17" fmla="*/ 0 w 2000598"/>
              <a:gd name="connsiteY17" fmla="*/ 909642 h 1408886"/>
              <a:gd name="connsiteX18" fmla="*/ 0 w 2000598"/>
              <a:gd name="connsiteY18" fmla="*/ 636749 h 1408886"/>
              <a:gd name="connsiteX19" fmla="*/ 0 w 2000598"/>
              <a:gd name="connsiteY19" fmla="*/ 636749 h 1408886"/>
              <a:gd name="connsiteX20" fmla="*/ 0 w 2000598"/>
              <a:gd name="connsiteY20" fmla="*/ 181932 h 1408886"/>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662761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905940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443965 w 2000598"/>
              <a:gd name="connsiteY14" fmla="*/ 1091570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616217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598" h="1539268">
                <a:moveTo>
                  <a:pt x="0" y="181932"/>
                </a:moveTo>
                <a:cubicBezTo>
                  <a:pt x="0" y="81454"/>
                  <a:pt x="81454" y="0"/>
                  <a:pt x="181932" y="0"/>
                </a:cubicBezTo>
                <a:lnTo>
                  <a:pt x="333433" y="0"/>
                </a:lnTo>
                <a:lnTo>
                  <a:pt x="333433" y="0"/>
                </a:lnTo>
                <a:lnTo>
                  <a:pt x="833583" y="0"/>
                </a:lnTo>
                <a:lnTo>
                  <a:pt x="1818666" y="0"/>
                </a:lnTo>
                <a:cubicBezTo>
                  <a:pt x="1919144" y="0"/>
                  <a:pt x="2000598" y="81454"/>
                  <a:pt x="2000598" y="181932"/>
                </a:cubicBezTo>
                <a:lnTo>
                  <a:pt x="2000598" y="636749"/>
                </a:lnTo>
                <a:lnTo>
                  <a:pt x="2000598" y="636749"/>
                </a:lnTo>
                <a:lnTo>
                  <a:pt x="2000598" y="909642"/>
                </a:lnTo>
                <a:lnTo>
                  <a:pt x="2000598" y="909638"/>
                </a:lnTo>
                <a:cubicBezTo>
                  <a:pt x="2000598" y="1010116"/>
                  <a:pt x="1919144" y="1091570"/>
                  <a:pt x="1818666" y="1091570"/>
                </a:cubicBezTo>
                <a:lnTo>
                  <a:pt x="905940" y="1091570"/>
                </a:lnTo>
                <a:lnTo>
                  <a:pt x="870799" y="1539268"/>
                </a:lnTo>
                <a:lnTo>
                  <a:pt x="616217" y="1104932"/>
                </a:lnTo>
                <a:lnTo>
                  <a:pt x="181932" y="1091570"/>
                </a:lnTo>
                <a:cubicBezTo>
                  <a:pt x="81454" y="1091570"/>
                  <a:pt x="0" y="1010116"/>
                  <a:pt x="0" y="909638"/>
                </a:cubicBezTo>
                <a:lnTo>
                  <a:pt x="0" y="909642"/>
                </a:lnTo>
                <a:lnTo>
                  <a:pt x="0" y="636749"/>
                </a:lnTo>
                <a:lnTo>
                  <a:pt x="0" y="636749"/>
                </a:lnTo>
                <a:lnTo>
                  <a:pt x="0" y="181932"/>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2502822" y="3553880"/>
            <a:ext cx="2219303" cy="1066959"/>
          </a:xfrm>
          <a:prstGeom prst="rect">
            <a:avLst/>
          </a:prstGeom>
          <a:noFill/>
        </p:spPr>
        <p:txBody>
          <a:bodyPr wrap="square" rtlCol="0">
            <a:spAutoFit/>
          </a:bodyPr>
          <a:lstStyle/>
          <a:p>
            <a:pPr marL="111125" lvl="0" indent="-111125">
              <a:spcBef>
                <a:spcPts val="100"/>
              </a:spcBef>
              <a:buFont typeface="Arial" panose="020B0604020202020204" pitchFamily="34" charset="0"/>
              <a:buChar char="•"/>
            </a:pPr>
            <a:r>
              <a:rPr lang="en-US" sz="1000" b="1" dirty="0"/>
              <a:t>Initial Consultation meetings in 55 </a:t>
            </a:r>
            <a:r>
              <a:rPr lang="en-US" sz="1000" b="1" dirty="0" smtClean="0"/>
              <a:t>states/territories (Alabama 4/2015)</a:t>
            </a:r>
            <a:endParaRPr lang="en-US" sz="1000" b="1" dirty="0"/>
          </a:p>
          <a:p>
            <a:pPr marL="111125" lvl="0" indent="-111125">
              <a:spcBef>
                <a:spcPts val="100"/>
              </a:spcBef>
              <a:buFont typeface="Arial" panose="020B0604020202020204" pitchFamily="34" charset="0"/>
              <a:buChar char="•"/>
            </a:pPr>
            <a:r>
              <a:rPr lang="en-US" sz="1000" b="1" dirty="0"/>
              <a:t>Data Collection in state/territories</a:t>
            </a:r>
          </a:p>
          <a:p>
            <a:pPr marL="111125" lvl="0" indent="-111125">
              <a:spcBef>
                <a:spcPts val="100"/>
              </a:spcBef>
              <a:buFont typeface="Arial" panose="020B0604020202020204" pitchFamily="34" charset="0"/>
              <a:buChar char="•"/>
            </a:pPr>
            <a:r>
              <a:rPr lang="en-US" sz="1000" b="1" dirty="0"/>
              <a:t>Industry Days with 400+ attendees</a:t>
            </a:r>
          </a:p>
          <a:p>
            <a:pPr marL="111125" lvl="0" indent="-111125">
              <a:spcBef>
                <a:spcPts val="100"/>
              </a:spcBef>
              <a:buFont typeface="Arial" panose="020B0604020202020204" pitchFamily="34" charset="0"/>
              <a:buChar char="•"/>
            </a:pPr>
            <a:r>
              <a:rPr lang="en-US" sz="1000" b="1" dirty="0"/>
              <a:t>Tribal outreach and consultation</a:t>
            </a:r>
          </a:p>
          <a:p>
            <a:pPr marL="111125" lvl="0" indent="-111125">
              <a:spcBef>
                <a:spcPts val="100"/>
              </a:spcBef>
              <a:buFont typeface="Arial" panose="020B0604020202020204" pitchFamily="34" charset="0"/>
              <a:buChar char="•"/>
            </a:pPr>
            <a:r>
              <a:rPr lang="en-US" sz="1000" b="1" dirty="0"/>
              <a:t>NEPA/HIPA consultation</a:t>
            </a:r>
          </a:p>
        </p:txBody>
      </p:sp>
      <p:sp>
        <p:nvSpPr>
          <p:cNvPr id="40" name="TextBox 39"/>
          <p:cNvSpPr txBox="1"/>
          <p:nvPr/>
        </p:nvSpPr>
        <p:spPr>
          <a:xfrm>
            <a:off x="8129193" y="2438400"/>
            <a:ext cx="857927" cy="261610"/>
          </a:xfrm>
          <a:prstGeom prst="rect">
            <a:avLst/>
          </a:prstGeom>
          <a:noFill/>
        </p:spPr>
        <p:txBody>
          <a:bodyPr wrap="none" rtlCol="0">
            <a:spAutoFit/>
          </a:bodyPr>
          <a:lstStyle/>
          <a:p>
            <a:r>
              <a:rPr lang="en-US" sz="1100" b="1" dirty="0">
                <a:solidFill>
                  <a:schemeClr val="bg1"/>
                </a:solidFill>
              </a:rPr>
              <a:t>2015{}2016</a:t>
            </a: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922" y="1789549"/>
            <a:ext cx="441172" cy="605608"/>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1883999"/>
            <a:ext cx="441172" cy="605610"/>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6452" y="2270422"/>
            <a:ext cx="441172" cy="605610"/>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6510" y="2601413"/>
            <a:ext cx="441172" cy="605610"/>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384" y="1940838"/>
            <a:ext cx="441172" cy="605610"/>
          </a:xfrm>
          <a:prstGeom prst="rect">
            <a:avLst/>
          </a:prstGeom>
        </p:spPr>
      </p:pic>
    </p:spTree>
    <p:extLst>
      <p:ext uri="{BB962C8B-B14F-4D97-AF65-F5344CB8AC3E}">
        <p14:creationId xmlns:p14="http://schemas.microsoft.com/office/powerpoint/2010/main" val="2665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 presetClass="entr" presetSubtype="1"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5"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ppt_w*0.7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750"/>
                            </p:stCondLst>
                            <p:childTnLst>
                              <p:par>
                                <p:cTn id="23" presetID="2" presetClass="entr" presetSubtype="1" fill="hold" nodeType="afterEffect">
                                  <p:stCondLst>
                                    <p:cond delay="25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ppt_w*0.70"/>
                                          </p:val>
                                        </p:tav>
                                        <p:tav tm="100000">
                                          <p:val>
                                            <p:strVal val="#ppt_w"/>
                                          </p:val>
                                        </p:tav>
                                      </p:tavLst>
                                    </p:anim>
                                    <p:anim calcmode="lin" valueType="num">
                                      <p:cBhvr>
                                        <p:cTn id="31" dur="500" fill="hold"/>
                                        <p:tgtEl>
                                          <p:spTgt spid="19"/>
                                        </p:tgtEl>
                                        <p:attrNameLst>
                                          <p:attrName>ppt_h</p:attrName>
                                        </p:attrNameLst>
                                      </p:cBhvr>
                                      <p:tavLst>
                                        <p:tav tm="0">
                                          <p:val>
                                            <p:strVal val="#ppt_h"/>
                                          </p:val>
                                        </p:tav>
                                        <p:tav tm="100000">
                                          <p:val>
                                            <p:strVal val="#ppt_h"/>
                                          </p:val>
                                        </p:tav>
                                      </p:tavLst>
                                    </p:anim>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up)">
                                      <p:cBhvr>
                                        <p:cTn id="43" dur="500"/>
                                        <p:tgtEl>
                                          <p:spTgt spid="38">
                                            <p:txEl>
                                              <p:pRg st="0" end="0"/>
                                            </p:txEl>
                                          </p:spTgt>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38">
                                            <p:txEl>
                                              <p:pRg st="1" end="1"/>
                                            </p:txEl>
                                          </p:spTgt>
                                        </p:tgtEl>
                                        <p:attrNameLst>
                                          <p:attrName>style.visibility</p:attrName>
                                        </p:attrNameLst>
                                      </p:cBhvr>
                                      <p:to>
                                        <p:strVal val="visible"/>
                                      </p:to>
                                    </p:set>
                                    <p:animEffect transition="in" filter="wipe(up)">
                                      <p:cBhvr>
                                        <p:cTn id="47" dur="500"/>
                                        <p:tgtEl>
                                          <p:spTgt spid="38">
                                            <p:txEl>
                                              <p:pRg st="1" end="1"/>
                                            </p:txEl>
                                          </p:spTgt>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8">
                                            <p:txEl>
                                              <p:pRg st="2" end="2"/>
                                            </p:txEl>
                                          </p:spTgt>
                                        </p:tgtEl>
                                        <p:attrNameLst>
                                          <p:attrName>style.visibility</p:attrName>
                                        </p:attrNameLst>
                                      </p:cBhvr>
                                      <p:to>
                                        <p:strVal val="visible"/>
                                      </p:to>
                                    </p:set>
                                    <p:animEffect transition="in" filter="wipe(up)">
                                      <p:cBhvr>
                                        <p:cTn id="51" dur="500"/>
                                        <p:tgtEl>
                                          <p:spTgt spid="38">
                                            <p:txEl>
                                              <p:pRg st="2" end="2"/>
                                            </p:txEl>
                                          </p:spTgt>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8">
                                            <p:txEl>
                                              <p:pRg st="3" end="3"/>
                                            </p:txEl>
                                          </p:spTgt>
                                        </p:tgtEl>
                                        <p:attrNameLst>
                                          <p:attrName>style.visibility</p:attrName>
                                        </p:attrNameLst>
                                      </p:cBhvr>
                                      <p:to>
                                        <p:strVal val="visible"/>
                                      </p:to>
                                    </p:set>
                                    <p:animEffect transition="in" filter="wipe(up)">
                                      <p:cBhvr>
                                        <p:cTn id="55" dur="500"/>
                                        <p:tgtEl>
                                          <p:spTgt spid="38">
                                            <p:txEl>
                                              <p:pRg st="3" end="3"/>
                                            </p:txEl>
                                          </p:spTgt>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38">
                                            <p:txEl>
                                              <p:pRg st="4" end="4"/>
                                            </p:txEl>
                                          </p:spTgt>
                                        </p:tgtEl>
                                        <p:attrNameLst>
                                          <p:attrName>style.visibility</p:attrName>
                                        </p:attrNameLst>
                                      </p:cBhvr>
                                      <p:to>
                                        <p:strVal val="visible"/>
                                      </p:to>
                                    </p:set>
                                    <p:animEffect transition="in" filter="wipe(up)">
                                      <p:cBhvr>
                                        <p:cTn id="59" dur="500"/>
                                        <p:tgtEl>
                                          <p:spTgt spid="38">
                                            <p:txEl>
                                              <p:pRg st="4" end="4"/>
                                            </p:txEl>
                                          </p:spTgt>
                                        </p:tgtEl>
                                      </p:cBhvr>
                                    </p:animEffect>
                                  </p:childTnLst>
                                </p:cTn>
                              </p:par>
                            </p:childTnLst>
                          </p:cTn>
                        </p:par>
                        <p:par>
                          <p:cTn id="60" fill="hold">
                            <p:stCondLst>
                              <p:cond delay="6000"/>
                            </p:stCondLst>
                            <p:childTnLst>
                              <p:par>
                                <p:cTn id="61" presetID="2" presetClass="entr" presetSubtype="1" fill="hold" nodeType="afterEffect">
                                  <p:stCondLst>
                                    <p:cond delay="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0-#ppt_h/2"/>
                                          </p:val>
                                        </p:tav>
                                        <p:tav tm="100000">
                                          <p:val>
                                            <p:strVal val="#ppt_y"/>
                                          </p:val>
                                        </p:tav>
                                      </p:tavLst>
                                    </p:anim>
                                  </p:childTnLst>
                                </p:cTn>
                              </p:par>
                            </p:childTnLst>
                          </p:cTn>
                        </p:par>
                        <p:par>
                          <p:cTn id="65" fill="hold">
                            <p:stCondLst>
                              <p:cond delay="6750"/>
                            </p:stCondLst>
                            <p:childTnLst>
                              <p:par>
                                <p:cTn id="66" presetID="55"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strVal val="#ppt_w*0.70"/>
                                          </p:val>
                                        </p:tav>
                                        <p:tav tm="100000">
                                          <p:val>
                                            <p:strVal val="#ppt_w"/>
                                          </p:val>
                                        </p:tav>
                                      </p:tavLst>
                                    </p:anim>
                                    <p:anim calcmode="lin" valueType="num">
                                      <p:cBhvr>
                                        <p:cTn id="69" dur="500" fill="hold"/>
                                        <p:tgtEl>
                                          <p:spTgt spid="21"/>
                                        </p:tgtEl>
                                        <p:attrNameLst>
                                          <p:attrName>ppt_h</p:attrName>
                                        </p:attrNameLst>
                                      </p:cBhvr>
                                      <p:tavLst>
                                        <p:tav tm="0">
                                          <p:val>
                                            <p:strVal val="#ppt_h"/>
                                          </p:val>
                                        </p:tav>
                                        <p:tav tm="100000">
                                          <p:val>
                                            <p:strVal val="#ppt_h"/>
                                          </p:val>
                                        </p:tav>
                                      </p:tavLst>
                                    </p:anim>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7250"/>
                            </p:stCondLst>
                            <p:childTnLst>
                              <p:par>
                                <p:cTn id="75" presetID="2" presetClass="entr" presetSubtype="1" fill="hold" nodeType="afterEffect">
                                  <p:stCondLst>
                                    <p:cond delay="25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ppt_x"/>
                                          </p:val>
                                        </p:tav>
                                        <p:tav tm="100000">
                                          <p:val>
                                            <p:strVal val="#ppt_x"/>
                                          </p:val>
                                        </p:tav>
                                      </p:tavLst>
                                    </p:anim>
                                    <p:anim calcmode="lin" valueType="num">
                                      <p:cBhvr additive="base">
                                        <p:cTn id="78" dur="50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8000"/>
                            </p:stCondLst>
                            <p:childTnLst>
                              <p:par>
                                <p:cTn id="80" presetID="55"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strVal val="#ppt_w*0.70"/>
                                          </p:val>
                                        </p:tav>
                                        <p:tav tm="100000">
                                          <p:val>
                                            <p:strVal val="#ppt_w"/>
                                          </p:val>
                                        </p:tav>
                                      </p:tavLst>
                                    </p:anim>
                                    <p:anim calcmode="lin" valueType="num">
                                      <p:cBhvr>
                                        <p:cTn id="83" dur="500" fill="hold"/>
                                        <p:tgtEl>
                                          <p:spTgt spid="25"/>
                                        </p:tgtEl>
                                        <p:attrNameLst>
                                          <p:attrName>ppt_h</p:attrName>
                                        </p:attrNameLst>
                                      </p:cBhvr>
                                      <p:tavLst>
                                        <p:tav tm="0">
                                          <p:val>
                                            <p:strVal val="#ppt_h"/>
                                          </p:val>
                                        </p:tav>
                                        <p:tav tm="100000">
                                          <p:val>
                                            <p:strVal val="#ppt_h"/>
                                          </p:val>
                                        </p:tav>
                                      </p:tavLst>
                                    </p:anim>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8500"/>
                            </p:stCondLst>
                            <p:childTnLst>
                              <p:par>
                                <p:cTn id="89" presetID="2" presetClass="entr" presetSubtype="1" fill="hold" nodeType="afterEffect">
                                  <p:stCondLst>
                                    <p:cond delay="25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0-#ppt_h/2"/>
                                          </p:val>
                                        </p:tav>
                                        <p:tav tm="100000">
                                          <p:val>
                                            <p:strVal val="#ppt_y"/>
                                          </p:val>
                                        </p:tav>
                                      </p:tavLst>
                                    </p:anim>
                                  </p:childTnLst>
                                </p:cTn>
                              </p:par>
                            </p:childTnLst>
                          </p:cTn>
                        </p:par>
                        <p:par>
                          <p:cTn id="93" fill="hold">
                            <p:stCondLst>
                              <p:cond delay="9250"/>
                            </p:stCondLst>
                            <p:childTnLst>
                              <p:par>
                                <p:cTn id="94" presetID="55" presetClass="entr" presetSubtype="0"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strVal val="#ppt_w*0.70"/>
                                          </p:val>
                                        </p:tav>
                                        <p:tav tm="100000">
                                          <p:val>
                                            <p:strVal val="#ppt_w"/>
                                          </p:val>
                                        </p:tav>
                                      </p:tavLst>
                                    </p:anim>
                                    <p:anim calcmode="lin" valueType="num">
                                      <p:cBhvr>
                                        <p:cTn id="97" dur="500" fill="hold"/>
                                        <p:tgtEl>
                                          <p:spTgt spid="41"/>
                                        </p:tgtEl>
                                        <p:attrNameLst>
                                          <p:attrName>ppt_h</p:attrName>
                                        </p:attrNameLst>
                                      </p:cBhvr>
                                      <p:tavLst>
                                        <p:tav tm="0">
                                          <p:val>
                                            <p:strVal val="#ppt_h"/>
                                          </p:val>
                                        </p:tav>
                                        <p:tav tm="100000">
                                          <p:val>
                                            <p:strVal val="#ppt_h"/>
                                          </p:val>
                                        </p:tav>
                                      </p:tavLst>
                                    </p:anim>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par>
                          <p:cTn id="102" fill="hold">
                            <p:stCondLst>
                              <p:cond delay="9750"/>
                            </p:stCondLst>
                            <p:childTnLst>
                              <p:par>
                                <p:cTn id="103" presetID="2" presetClass="entr" presetSubtype="1" fill="hold" nodeType="afterEffect">
                                  <p:stCondLst>
                                    <p:cond delay="25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0-#ppt_h/2"/>
                                          </p:val>
                                        </p:tav>
                                        <p:tav tm="100000">
                                          <p:val>
                                            <p:strVal val="#ppt_y"/>
                                          </p:val>
                                        </p:tav>
                                      </p:tavLst>
                                    </p:anim>
                                  </p:childTnLst>
                                </p:cTn>
                              </p:par>
                            </p:childTnLst>
                          </p:cTn>
                        </p:par>
                        <p:par>
                          <p:cTn id="107" fill="hold">
                            <p:stCondLst>
                              <p:cond delay="10500"/>
                            </p:stCondLst>
                            <p:childTnLst>
                              <p:par>
                                <p:cTn id="108" presetID="55"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strVal val="#ppt_w*0.70"/>
                                          </p:val>
                                        </p:tav>
                                        <p:tav tm="100000">
                                          <p:val>
                                            <p:strVal val="#ppt_w"/>
                                          </p:val>
                                        </p:tav>
                                      </p:tavLst>
                                    </p:anim>
                                    <p:anim calcmode="lin" valueType="num">
                                      <p:cBhvr>
                                        <p:cTn id="111" dur="500" fill="hold"/>
                                        <p:tgtEl>
                                          <p:spTgt spid="44"/>
                                        </p:tgtEl>
                                        <p:attrNameLst>
                                          <p:attrName>ppt_h</p:attrName>
                                        </p:attrNameLst>
                                      </p:cBhvr>
                                      <p:tavLst>
                                        <p:tav tm="0">
                                          <p:val>
                                            <p:strVal val="#ppt_h"/>
                                          </p:val>
                                        </p:tav>
                                        <p:tav tm="100000">
                                          <p:val>
                                            <p:strVal val="#ppt_h"/>
                                          </p:val>
                                        </p:tav>
                                      </p:tavLst>
                                    </p:anim>
                                    <p:animEffect transition="in" filter="fade">
                                      <p:cBhvr>
                                        <p:cTn id="112" dur="500"/>
                                        <p:tgtEl>
                                          <p:spTgt spid="4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animBg="1"/>
      <p:bldP spid="20" grpId="0"/>
      <p:bldP spid="21" grpId="0" animBg="1"/>
      <p:bldP spid="22" grpId="0"/>
      <p:bldP spid="25" grpId="0" animBg="1"/>
      <p:bldP spid="28" grpId="0"/>
      <p:bldP spid="41" grpId="0" animBg="1"/>
      <p:bldP spid="42" grpId="0"/>
      <p:bldP spid="44" grpId="0" animBg="1"/>
      <p:bldP spid="45" grpId="0"/>
      <p:bldP spid="39" grpId="0" animBg="1"/>
      <p:bldP spid="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4" y="0"/>
            <a:ext cx="9144000" cy="6986271"/>
          </a:xfrm>
          <a:prstGeom prst="rect">
            <a:avLst/>
          </a:prstGeom>
        </p:spPr>
      </p:pic>
      <p:sp>
        <p:nvSpPr>
          <p:cNvPr id="17" name="Rounded Rectangle 16"/>
          <p:cNvSpPr/>
          <p:nvPr/>
        </p:nvSpPr>
        <p:spPr>
          <a:xfrm>
            <a:off x="1870999" y="2354759"/>
            <a:ext cx="990600" cy="950688"/>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721449" y="2351219"/>
            <a:ext cx="1272731" cy="769441"/>
          </a:xfrm>
          <a:prstGeom prst="rect">
            <a:avLst/>
          </a:prstGeom>
          <a:noFill/>
        </p:spPr>
        <p:txBody>
          <a:bodyPr wrap="square" rtlCol="0">
            <a:spAutoFit/>
          </a:bodyPr>
          <a:lstStyle/>
          <a:p>
            <a:pPr lvl="0" algn="ctr"/>
            <a:r>
              <a:rPr lang="en-US" sz="1100" b="1" dirty="0"/>
              <a:t>Focused Consultation    with Expanded Outreach</a:t>
            </a:r>
          </a:p>
        </p:txBody>
      </p:sp>
      <p:sp>
        <p:nvSpPr>
          <p:cNvPr id="19" name="Rounded Rectangle 18"/>
          <p:cNvSpPr/>
          <p:nvPr/>
        </p:nvSpPr>
        <p:spPr>
          <a:xfrm>
            <a:off x="5751930" y="1876240"/>
            <a:ext cx="801270" cy="98488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694466" y="1876241"/>
            <a:ext cx="903304" cy="769441"/>
          </a:xfrm>
          <a:prstGeom prst="rect">
            <a:avLst/>
          </a:prstGeom>
          <a:noFill/>
        </p:spPr>
        <p:txBody>
          <a:bodyPr wrap="square" rtlCol="0">
            <a:spAutoFit/>
          </a:bodyPr>
          <a:lstStyle/>
          <a:p>
            <a:pPr lvl="0" algn="ctr"/>
            <a:r>
              <a:rPr lang="en-US" sz="1100" b="1" dirty="0"/>
              <a:t>Architect State Plans Process &amp; Elements</a:t>
            </a:r>
          </a:p>
        </p:txBody>
      </p:sp>
      <p:sp>
        <p:nvSpPr>
          <p:cNvPr id="21" name="Rounded Rectangle 20"/>
          <p:cNvSpPr/>
          <p:nvPr/>
        </p:nvSpPr>
        <p:spPr>
          <a:xfrm>
            <a:off x="4495800" y="2057400"/>
            <a:ext cx="902949" cy="80474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95800" y="2057400"/>
            <a:ext cx="902949" cy="600164"/>
          </a:xfrm>
          <a:prstGeom prst="rect">
            <a:avLst/>
          </a:prstGeom>
          <a:noFill/>
        </p:spPr>
        <p:txBody>
          <a:bodyPr wrap="square" rtlCol="0">
            <a:spAutoFit/>
          </a:bodyPr>
          <a:lstStyle/>
          <a:p>
            <a:pPr lvl="0" algn="ctr"/>
            <a:r>
              <a:rPr lang="en-US" sz="1100" b="1" dirty="0"/>
              <a:t>Award RFP for Network Partnership</a:t>
            </a:r>
          </a:p>
        </p:txBody>
      </p:sp>
      <p:grpSp>
        <p:nvGrpSpPr>
          <p:cNvPr id="29" name="Group 28"/>
          <p:cNvGrpSpPr/>
          <p:nvPr/>
        </p:nvGrpSpPr>
        <p:grpSpPr>
          <a:xfrm>
            <a:off x="-9427" y="0"/>
            <a:ext cx="9143999" cy="840282"/>
            <a:chOff x="0" y="0"/>
            <a:chExt cx="9143999" cy="406692"/>
          </a:xfrm>
        </p:grpSpPr>
        <p:sp>
          <p:nvSpPr>
            <p:cNvPr id="32" name="Rectangle 31"/>
            <p:cNvSpPr/>
            <p:nvPr/>
          </p:nvSpPr>
          <p:spPr>
            <a:xfrm>
              <a:off x="0" y="0"/>
              <a:ext cx="9143999" cy="406692"/>
            </a:xfrm>
            <a:prstGeom prst="rect">
              <a:avLst/>
            </a:prstGeom>
            <a:solidFill>
              <a:srgbClr val="FFFFFF">
                <a:alpha val="3411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28281" y="32965"/>
              <a:ext cx="9096867" cy="340762"/>
              <a:chOff x="28281" y="32965"/>
              <a:chExt cx="9096867" cy="340762"/>
            </a:xfrm>
          </p:grpSpPr>
          <p:sp>
            <p:nvSpPr>
              <p:cNvPr id="34" name="Rectangle 33"/>
              <p:cNvSpPr/>
              <p:nvPr/>
            </p:nvSpPr>
            <p:spPr>
              <a:xfrm>
                <a:off x="4788822" y="38377"/>
                <a:ext cx="4336326"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171135" y="32965"/>
                <a:ext cx="3661569" cy="34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To:  Complete Draft State Plans</a:t>
                </a:r>
              </a:p>
            </p:txBody>
          </p:sp>
          <p:sp>
            <p:nvSpPr>
              <p:cNvPr id="36" name="Rectangle 35"/>
              <p:cNvSpPr/>
              <p:nvPr/>
            </p:nvSpPr>
            <p:spPr>
              <a:xfrm>
                <a:off x="28281" y="38377"/>
                <a:ext cx="4677922"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68497" y="33664"/>
                <a:ext cx="3397490" cy="33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From:  RFP Release</a:t>
                </a:r>
              </a:p>
            </p:txBody>
          </p:sp>
        </p:grpSp>
      </p:grpSp>
      <p:sp>
        <p:nvSpPr>
          <p:cNvPr id="25" name="Rounded Rectangle 24"/>
          <p:cNvSpPr/>
          <p:nvPr/>
        </p:nvSpPr>
        <p:spPr>
          <a:xfrm>
            <a:off x="8283331" y="1890602"/>
            <a:ext cx="783344" cy="706897"/>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8228315" y="1879782"/>
            <a:ext cx="858787" cy="600164"/>
          </a:xfrm>
          <a:prstGeom prst="rect">
            <a:avLst/>
          </a:prstGeom>
          <a:noFill/>
        </p:spPr>
        <p:txBody>
          <a:bodyPr wrap="square" rtlCol="0">
            <a:spAutoFit/>
          </a:bodyPr>
          <a:lstStyle/>
          <a:p>
            <a:pPr lvl="0" algn="ctr"/>
            <a:r>
              <a:rPr lang="en-US" sz="1100" b="1" dirty="0"/>
              <a:t>Complete Draft State Plans </a:t>
            </a:r>
          </a:p>
        </p:txBody>
      </p:sp>
      <p:sp>
        <p:nvSpPr>
          <p:cNvPr id="31" name="TextBox 30"/>
          <p:cNvSpPr txBox="1"/>
          <p:nvPr/>
        </p:nvSpPr>
        <p:spPr>
          <a:xfrm>
            <a:off x="3641619" y="5562600"/>
            <a:ext cx="2110311" cy="646331"/>
          </a:xfrm>
          <a:prstGeom prst="rect">
            <a:avLst/>
          </a:prstGeom>
          <a:noFill/>
        </p:spPr>
        <p:txBody>
          <a:bodyPr wrap="square" rtlCol="0">
            <a:spAutoFit/>
          </a:bodyPr>
          <a:lstStyle/>
          <a:p>
            <a:pPr algn="ctr"/>
            <a:r>
              <a:rPr lang="en-US" sz="3600" b="1" dirty="0">
                <a:solidFill>
                  <a:srgbClr val="002060"/>
                </a:solidFill>
              </a:rPr>
              <a:t>Phase III</a:t>
            </a:r>
          </a:p>
        </p:txBody>
      </p:sp>
      <p:sp>
        <p:nvSpPr>
          <p:cNvPr id="38" name="Rounded Rectangular Callout 7"/>
          <p:cNvSpPr/>
          <p:nvPr/>
        </p:nvSpPr>
        <p:spPr>
          <a:xfrm rot="10800000">
            <a:off x="1447801" y="3603186"/>
            <a:ext cx="1657488" cy="1273611"/>
          </a:xfrm>
          <a:custGeom>
            <a:avLst/>
            <a:gdLst>
              <a:gd name="connsiteX0" fmla="*/ 0 w 2000598"/>
              <a:gd name="connsiteY0" fmla="*/ 181932 h 1091570"/>
              <a:gd name="connsiteX1" fmla="*/ 181932 w 2000598"/>
              <a:gd name="connsiteY1" fmla="*/ 0 h 1091570"/>
              <a:gd name="connsiteX2" fmla="*/ 333433 w 2000598"/>
              <a:gd name="connsiteY2" fmla="*/ 0 h 1091570"/>
              <a:gd name="connsiteX3" fmla="*/ 333433 w 2000598"/>
              <a:gd name="connsiteY3" fmla="*/ 0 h 1091570"/>
              <a:gd name="connsiteX4" fmla="*/ 833583 w 2000598"/>
              <a:gd name="connsiteY4" fmla="*/ 0 h 1091570"/>
              <a:gd name="connsiteX5" fmla="*/ 1818666 w 2000598"/>
              <a:gd name="connsiteY5" fmla="*/ 0 h 1091570"/>
              <a:gd name="connsiteX6" fmla="*/ 2000598 w 2000598"/>
              <a:gd name="connsiteY6" fmla="*/ 181932 h 1091570"/>
              <a:gd name="connsiteX7" fmla="*/ 2000598 w 2000598"/>
              <a:gd name="connsiteY7" fmla="*/ 636749 h 1091570"/>
              <a:gd name="connsiteX8" fmla="*/ 2000598 w 2000598"/>
              <a:gd name="connsiteY8" fmla="*/ 636749 h 1091570"/>
              <a:gd name="connsiteX9" fmla="*/ 2000598 w 2000598"/>
              <a:gd name="connsiteY9" fmla="*/ 909642 h 1091570"/>
              <a:gd name="connsiteX10" fmla="*/ 2000598 w 2000598"/>
              <a:gd name="connsiteY10" fmla="*/ 909638 h 1091570"/>
              <a:gd name="connsiteX11" fmla="*/ 1818666 w 2000598"/>
              <a:gd name="connsiteY11" fmla="*/ 1091570 h 1091570"/>
              <a:gd name="connsiteX12" fmla="*/ 833583 w 2000598"/>
              <a:gd name="connsiteY12" fmla="*/ 1091570 h 1091570"/>
              <a:gd name="connsiteX13" fmla="*/ 583514 w 2000598"/>
              <a:gd name="connsiteY13" fmla="*/ 1228016 h 1091570"/>
              <a:gd name="connsiteX14" fmla="*/ 333433 w 2000598"/>
              <a:gd name="connsiteY14" fmla="*/ 1091570 h 1091570"/>
              <a:gd name="connsiteX15" fmla="*/ 181932 w 2000598"/>
              <a:gd name="connsiteY15" fmla="*/ 1091570 h 1091570"/>
              <a:gd name="connsiteX16" fmla="*/ 0 w 2000598"/>
              <a:gd name="connsiteY16" fmla="*/ 909638 h 1091570"/>
              <a:gd name="connsiteX17" fmla="*/ 0 w 2000598"/>
              <a:gd name="connsiteY17" fmla="*/ 909642 h 1091570"/>
              <a:gd name="connsiteX18" fmla="*/ 0 w 2000598"/>
              <a:gd name="connsiteY18" fmla="*/ 636749 h 1091570"/>
              <a:gd name="connsiteX19" fmla="*/ 0 w 2000598"/>
              <a:gd name="connsiteY19" fmla="*/ 636749 h 1091570"/>
              <a:gd name="connsiteX20" fmla="*/ 0 w 2000598"/>
              <a:gd name="connsiteY20" fmla="*/ 181932 h 1091570"/>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333433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443965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328499"/>
              <a:gd name="connsiteX1" fmla="*/ 181932 w 2000598"/>
              <a:gd name="connsiteY1" fmla="*/ 0 h 1328499"/>
              <a:gd name="connsiteX2" fmla="*/ 333433 w 2000598"/>
              <a:gd name="connsiteY2" fmla="*/ 0 h 1328499"/>
              <a:gd name="connsiteX3" fmla="*/ 333433 w 2000598"/>
              <a:gd name="connsiteY3" fmla="*/ 0 h 1328499"/>
              <a:gd name="connsiteX4" fmla="*/ 833583 w 2000598"/>
              <a:gd name="connsiteY4" fmla="*/ 0 h 1328499"/>
              <a:gd name="connsiteX5" fmla="*/ 1818666 w 2000598"/>
              <a:gd name="connsiteY5" fmla="*/ 0 h 1328499"/>
              <a:gd name="connsiteX6" fmla="*/ 2000598 w 2000598"/>
              <a:gd name="connsiteY6" fmla="*/ 181932 h 1328499"/>
              <a:gd name="connsiteX7" fmla="*/ 2000598 w 2000598"/>
              <a:gd name="connsiteY7" fmla="*/ 636749 h 1328499"/>
              <a:gd name="connsiteX8" fmla="*/ 2000598 w 2000598"/>
              <a:gd name="connsiteY8" fmla="*/ 636749 h 1328499"/>
              <a:gd name="connsiteX9" fmla="*/ 2000598 w 2000598"/>
              <a:gd name="connsiteY9" fmla="*/ 909642 h 1328499"/>
              <a:gd name="connsiteX10" fmla="*/ 2000598 w 2000598"/>
              <a:gd name="connsiteY10" fmla="*/ 909638 h 1328499"/>
              <a:gd name="connsiteX11" fmla="*/ 1818666 w 2000598"/>
              <a:gd name="connsiteY11" fmla="*/ 1091570 h 1328499"/>
              <a:gd name="connsiteX12" fmla="*/ 662761 w 2000598"/>
              <a:gd name="connsiteY12" fmla="*/ 1091570 h 1328499"/>
              <a:gd name="connsiteX13" fmla="*/ 523224 w 2000598"/>
              <a:gd name="connsiteY13" fmla="*/ 1328499 h 1328499"/>
              <a:gd name="connsiteX14" fmla="*/ 443965 w 2000598"/>
              <a:gd name="connsiteY14" fmla="*/ 1091570 h 1328499"/>
              <a:gd name="connsiteX15" fmla="*/ 181932 w 2000598"/>
              <a:gd name="connsiteY15" fmla="*/ 1091570 h 1328499"/>
              <a:gd name="connsiteX16" fmla="*/ 0 w 2000598"/>
              <a:gd name="connsiteY16" fmla="*/ 909638 h 1328499"/>
              <a:gd name="connsiteX17" fmla="*/ 0 w 2000598"/>
              <a:gd name="connsiteY17" fmla="*/ 909642 h 1328499"/>
              <a:gd name="connsiteX18" fmla="*/ 0 w 2000598"/>
              <a:gd name="connsiteY18" fmla="*/ 636749 h 1328499"/>
              <a:gd name="connsiteX19" fmla="*/ 0 w 2000598"/>
              <a:gd name="connsiteY19" fmla="*/ 636749 h 1328499"/>
              <a:gd name="connsiteX20" fmla="*/ 0 w 2000598"/>
              <a:gd name="connsiteY20" fmla="*/ 181932 h 1328499"/>
              <a:gd name="connsiteX0" fmla="*/ 0 w 2000598"/>
              <a:gd name="connsiteY0" fmla="*/ 181932 h 1408886"/>
              <a:gd name="connsiteX1" fmla="*/ 181932 w 2000598"/>
              <a:gd name="connsiteY1" fmla="*/ 0 h 1408886"/>
              <a:gd name="connsiteX2" fmla="*/ 333433 w 2000598"/>
              <a:gd name="connsiteY2" fmla="*/ 0 h 1408886"/>
              <a:gd name="connsiteX3" fmla="*/ 333433 w 2000598"/>
              <a:gd name="connsiteY3" fmla="*/ 0 h 1408886"/>
              <a:gd name="connsiteX4" fmla="*/ 833583 w 2000598"/>
              <a:gd name="connsiteY4" fmla="*/ 0 h 1408886"/>
              <a:gd name="connsiteX5" fmla="*/ 1818666 w 2000598"/>
              <a:gd name="connsiteY5" fmla="*/ 0 h 1408886"/>
              <a:gd name="connsiteX6" fmla="*/ 2000598 w 2000598"/>
              <a:gd name="connsiteY6" fmla="*/ 181932 h 1408886"/>
              <a:gd name="connsiteX7" fmla="*/ 2000598 w 2000598"/>
              <a:gd name="connsiteY7" fmla="*/ 636749 h 1408886"/>
              <a:gd name="connsiteX8" fmla="*/ 2000598 w 2000598"/>
              <a:gd name="connsiteY8" fmla="*/ 636749 h 1408886"/>
              <a:gd name="connsiteX9" fmla="*/ 2000598 w 2000598"/>
              <a:gd name="connsiteY9" fmla="*/ 909642 h 1408886"/>
              <a:gd name="connsiteX10" fmla="*/ 2000598 w 2000598"/>
              <a:gd name="connsiteY10" fmla="*/ 909638 h 1408886"/>
              <a:gd name="connsiteX11" fmla="*/ 1818666 w 2000598"/>
              <a:gd name="connsiteY11" fmla="*/ 1091570 h 1408886"/>
              <a:gd name="connsiteX12" fmla="*/ 662761 w 2000598"/>
              <a:gd name="connsiteY12" fmla="*/ 1091570 h 1408886"/>
              <a:gd name="connsiteX13" fmla="*/ 352402 w 2000598"/>
              <a:gd name="connsiteY13" fmla="*/ 1408886 h 1408886"/>
              <a:gd name="connsiteX14" fmla="*/ 443965 w 2000598"/>
              <a:gd name="connsiteY14" fmla="*/ 1091570 h 1408886"/>
              <a:gd name="connsiteX15" fmla="*/ 181932 w 2000598"/>
              <a:gd name="connsiteY15" fmla="*/ 1091570 h 1408886"/>
              <a:gd name="connsiteX16" fmla="*/ 0 w 2000598"/>
              <a:gd name="connsiteY16" fmla="*/ 909638 h 1408886"/>
              <a:gd name="connsiteX17" fmla="*/ 0 w 2000598"/>
              <a:gd name="connsiteY17" fmla="*/ 909642 h 1408886"/>
              <a:gd name="connsiteX18" fmla="*/ 0 w 2000598"/>
              <a:gd name="connsiteY18" fmla="*/ 636749 h 1408886"/>
              <a:gd name="connsiteX19" fmla="*/ 0 w 2000598"/>
              <a:gd name="connsiteY19" fmla="*/ 636749 h 1408886"/>
              <a:gd name="connsiteX20" fmla="*/ 0 w 2000598"/>
              <a:gd name="connsiteY20" fmla="*/ 181932 h 1408886"/>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662761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905940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443965 w 2000598"/>
              <a:gd name="connsiteY14" fmla="*/ 1091570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616217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598" h="1539268">
                <a:moveTo>
                  <a:pt x="0" y="181932"/>
                </a:moveTo>
                <a:cubicBezTo>
                  <a:pt x="0" y="81454"/>
                  <a:pt x="81454" y="0"/>
                  <a:pt x="181932" y="0"/>
                </a:cubicBezTo>
                <a:lnTo>
                  <a:pt x="333433" y="0"/>
                </a:lnTo>
                <a:lnTo>
                  <a:pt x="333433" y="0"/>
                </a:lnTo>
                <a:lnTo>
                  <a:pt x="833583" y="0"/>
                </a:lnTo>
                <a:lnTo>
                  <a:pt x="1818666" y="0"/>
                </a:lnTo>
                <a:cubicBezTo>
                  <a:pt x="1919144" y="0"/>
                  <a:pt x="2000598" y="81454"/>
                  <a:pt x="2000598" y="181932"/>
                </a:cubicBezTo>
                <a:lnTo>
                  <a:pt x="2000598" y="636749"/>
                </a:lnTo>
                <a:lnTo>
                  <a:pt x="2000598" y="636749"/>
                </a:lnTo>
                <a:lnTo>
                  <a:pt x="2000598" y="909642"/>
                </a:lnTo>
                <a:lnTo>
                  <a:pt x="2000598" y="909638"/>
                </a:lnTo>
                <a:cubicBezTo>
                  <a:pt x="2000598" y="1010116"/>
                  <a:pt x="1919144" y="1091570"/>
                  <a:pt x="1818666" y="1091570"/>
                </a:cubicBezTo>
                <a:lnTo>
                  <a:pt x="905940" y="1091570"/>
                </a:lnTo>
                <a:lnTo>
                  <a:pt x="870799" y="1539268"/>
                </a:lnTo>
                <a:lnTo>
                  <a:pt x="616217" y="1104932"/>
                </a:lnTo>
                <a:lnTo>
                  <a:pt x="181932" y="1091570"/>
                </a:lnTo>
                <a:cubicBezTo>
                  <a:pt x="81454" y="1091570"/>
                  <a:pt x="0" y="1010116"/>
                  <a:pt x="0" y="909638"/>
                </a:cubicBezTo>
                <a:lnTo>
                  <a:pt x="0" y="909642"/>
                </a:lnTo>
                <a:lnTo>
                  <a:pt x="0" y="636749"/>
                </a:lnTo>
                <a:lnTo>
                  <a:pt x="0" y="636749"/>
                </a:lnTo>
                <a:lnTo>
                  <a:pt x="0" y="181932"/>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466715" y="3963730"/>
            <a:ext cx="1733685" cy="913070"/>
          </a:xfrm>
          <a:prstGeom prst="rect">
            <a:avLst/>
          </a:prstGeom>
          <a:noFill/>
        </p:spPr>
        <p:txBody>
          <a:bodyPr wrap="square" rtlCol="0">
            <a:spAutoFit/>
          </a:bodyPr>
          <a:lstStyle/>
          <a:p>
            <a:pPr marL="119063" lvl="0" indent="-119063">
              <a:spcBef>
                <a:spcPts val="100"/>
              </a:spcBef>
              <a:buFont typeface="Arial" panose="020B0604020202020204" pitchFamily="34" charset="0"/>
              <a:buChar char="•"/>
            </a:pPr>
            <a:r>
              <a:rPr lang="en-US" sz="1000" b="1" dirty="0"/>
              <a:t>Consultation Task Teams</a:t>
            </a:r>
          </a:p>
          <a:p>
            <a:pPr marL="119063" lvl="0" indent="-119063">
              <a:spcBef>
                <a:spcPts val="100"/>
              </a:spcBef>
              <a:buFont typeface="Arial" panose="020B0604020202020204" pitchFamily="34" charset="0"/>
              <a:buChar char="•"/>
            </a:pPr>
            <a:r>
              <a:rPr lang="en-US" sz="1000" b="1" dirty="0"/>
              <a:t>Governance Body </a:t>
            </a:r>
            <a:r>
              <a:rPr lang="en-US" sz="1000" b="1" dirty="0" err="1"/>
              <a:t>Mtgs</a:t>
            </a:r>
            <a:endParaRPr lang="en-US" sz="1000" b="1" dirty="0"/>
          </a:p>
          <a:p>
            <a:pPr marL="119063" lvl="0" indent="-119063">
              <a:spcBef>
                <a:spcPts val="100"/>
              </a:spcBef>
              <a:buFont typeface="Arial" panose="020B0604020202020204" pitchFamily="34" charset="0"/>
              <a:buChar char="•"/>
            </a:pPr>
            <a:r>
              <a:rPr lang="en-US" sz="1000" b="1" dirty="0"/>
              <a:t>Executive Consultations</a:t>
            </a:r>
          </a:p>
          <a:p>
            <a:pPr marL="119063" lvl="0" indent="-119063">
              <a:spcBef>
                <a:spcPts val="100"/>
              </a:spcBef>
              <a:buFont typeface="Arial" panose="020B0604020202020204" pitchFamily="34" charset="0"/>
              <a:buChar char="•"/>
            </a:pPr>
            <a:r>
              <a:rPr lang="en-US" sz="1000" b="1" dirty="0"/>
              <a:t>In-Person SPOC meetings</a:t>
            </a:r>
          </a:p>
          <a:p>
            <a:pPr marL="119063" lvl="0" indent="-119063">
              <a:spcBef>
                <a:spcPts val="100"/>
              </a:spcBef>
              <a:buFont typeface="Arial" panose="020B0604020202020204" pitchFamily="34" charset="0"/>
              <a:buChar char="•"/>
            </a:pPr>
            <a:r>
              <a:rPr lang="en-US" sz="1000" b="1" dirty="0"/>
              <a:t>PSAC Findings</a:t>
            </a:r>
          </a:p>
        </p:txBody>
      </p:sp>
      <p:sp>
        <p:nvSpPr>
          <p:cNvPr id="44" name="Rounded Rectangular Callout 7"/>
          <p:cNvSpPr/>
          <p:nvPr/>
        </p:nvSpPr>
        <p:spPr>
          <a:xfrm rot="10800000">
            <a:off x="4038601" y="3200400"/>
            <a:ext cx="1678363" cy="1509466"/>
          </a:xfrm>
          <a:custGeom>
            <a:avLst/>
            <a:gdLst>
              <a:gd name="connsiteX0" fmla="*/ 0 w 2000598"/>
              <a:gd name="connsiteY0" fmla="*/ 181932 h 1091570"/>
              <a:gd name="connsiteX1" fmla="*/ 181932 w 2000598"/>
              <a:gd name="connsiteY1" fmla="*/ 0 h 1091570"/>
              <a:gd name="connsiteX2" fmla="*/ 333433 w 2000598"/>
              <a:gd name="connsiteY2" fmla="*/ 0 h 1091570"/>
              <a:gd name="connsiteX3" fmla="*/ 333433 w 2000598"/>
              <a:gd name="connsiteY3" fmla="*/ 0 h 1091570"/>
              <a:gd name="connsiteX4" fmla="*/ 833583 w 2000598"/>
              <a:gd name="connsiteY4" fmla="*/ 0 h 1091570"/>
              <a:gd name="connsiteX5" fmla="*/ 1818666 w 2000598"/>
              <a:gd name="connsiteY5" fmla="*/ 0 h 1091570"/>
              <a:gd name="connsiteX6" fmla="*/ 2000598 w 2000598"/>
              <a:gd name="connsiteY6" fmla="*/ 181932 h 1091570"/>
              <a:gd name="connsiteX7" fmla="*/ 2000598 w 2000598"/>
              <a:gd name="connsiteY7" fmla="*/ 636749 h 1091570"/>
              <a:gd name="connsiteX8" fmla="*/ 2000598 w 2000598"/>
              <a:gd name="connsiteY8" fmla="*/ 636749 h 1091570"/>
              <a:gd name="connsiteX9" fmla="*/ 2000598 w 2000598"/>
              <a:gd name="connsiteY9" fmla="*/ 909642 h 1091570"/>
              <a:gd name="connsiteX10" fmla="*/ 2000598 w 2000598"/>
              <a:gd name="connsiteY10" fmla="*/ 909638 h 1091570"/>
              <a:gd name="connsiteX11" fmla="*/ 1818666 w 2000598"/>
              <a:gd name="connsiteY11" fmla="*/ 1091570 h 1091570"/>
              <a:gd name="connsiteX12" fmla="*/ 833583 w 2000598"/>
              <a:gd name="connsiteY12" fmla="*/ 1091570 h 1091570"/>
              <a:gd name="connsiteX13" fmla="*/ 583514 w 2000598"/>
              <a:gd name="connsiteY13" fmla="*/ 1228016 h 1091570"/>
              <a:gd name="connsiteX14" fmla="*/ 333433 w 2000598"/>
              <a:gd name="connsiteY14" fmla="*/ 1091570 h 1091570"/>
              <a:gd name="connsiteX15" fmla="*/ 181932 w 2000598"/>
              <a:gd name="connsiteY15" fmla="*/ 1091570 h 1091570"/>
              <a:gd name="connsiteX16" fmla="*/ 0 w 2000598"/>
              <a:gd name="connsiteY16" fmla="*/ 909638 h 1091570"/>
              <a:gd name="connsiteX17" fmla="*/ 0 w 2000598"/>
              <a:gd name="connsiteY17" fmla="*/ 909642 h 1091570"/>
              <a:gd name="connsiteX18" fmla="*/ 0 w 2000598"/>
              <a:gd name="connsiteY18" fmla="*/ 636749 h 1091570"/>
              <a:gd name="connsiteX19" fmla="*/ 0 w 2000598"/>
              <a:gd name="connsiteY19" fmla="*/ 636749 h 1091570"/>
              <a:gd name="connsiteX20" fmla="*/ 0 w 2000598"/>
              <a:gd name="connsiteY20" fmla="*/ 181932 h 1091570"/>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333433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443965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328499"/>
              <a:gd name="connsiteX1" fmla="*/ 181932 w 2000598"/>
              <a:gd name="connsiteY1" fmla="*/ 0 h 1328499"/>
              <a:gd name="connsiteX2" fmla="*/ 333433 w 2000598"/>
              <a:gd name="connsiteY2" fmla="*/ 0 h 1328499"/>
              <a:gd name="connsiteX3" fmla="*/ 333433 w 2000598"/>
              <a:gd name="connsiteY3" fmla="*/ 0 h 1328499"/>
              <a:gd name="connsiteX4" fmla="*/ 833583 w 2000598"/>
              <a:gd name="connsiteY4" fmla="*/ 0 h 1328499"/>
              <a:gd name="connsiteX5" fmla="*/ 1818666 w 2000598"/>
              <a:gd name="connsiteY5" fmla="*/ 0 h 1328499"/>
              <a:gd name="connsiteX6" fmla="*/ 2000598 w 2000598"/>
              <a:gd name="connsiteY6" fmla="*/ 181932 h 1328499"/>
              <a:gd name="connsiteX7" fmla="*/ 2000598 w 2000598"/>
              <a:gd name="connsiteY7" fmla="*/ 636749 h 1328499"/>
              <a:gd name="connsiteX8" fmla="*/ 2000598 w 2000598"/>
              <a:gd name="connsiteY8" fmla="*/ 636749 h 1328499"/>
              <a:gd name="connsiteX9" fmla="*/ 2000598 w 2000598"/>
              <a:gd name="connsiteY9" fmla="*/ 909642 h 1328499"/>
              <a:gd name="connsiteX10" fmla="*/ 2000598 w 2000598"/>
              <a:gd name="connsiteY10" fmla="*/ 909638 h 1328499"/>
              <a:gd name="connsiteX11" fmla="*/ 1818666 w 2000598"/>
              <a:gd name="connsiteY11" fmla="*/ 1091570 h 1328499"/>
              <a:gd name="connsiteX12" fmla="*/ 662761 w 2000598"/>
              <a:gd name="connsiteY12" fmla="*/ 1091570 h 1328499"/>
              <a:gd name="connsiteX13" fmla="*/ 523224 w 2000598"/>
              <a:gd name="connsiteY13" fmla="*/ 1328499 h 1328499"/>
              <a:gd name="connsiteX14" fmla="*/ 443965 w 2000598"/>
              <a:gd name="connsiteY14" fmla="*/ 1091570 h 1328499"/>
              <a:gd name="connsiteX15" fmla="*/ 181932 w 2000598"/>
              <a:gd name="connsiteY15" fmla="*/ 1091570 h 1328499"/>
              <a:gd name="connsiteX16" fmla="*/ 0 w 2000598"/>
              <a:gd name="connsiteY16" fmla="*/ 909638 h 1328499"/>
              <a:gd name="connsiteX17" fmla="*/ 0 w 2000598"/>
              <a:gd name="connsiteY17" fmla="*/ 909642 h 1328499"/>
              <a:gd name="connsiteX18" fmla="*/ 0 w 2000598"/>
              <a:gd name="connsiteY18" fmla="*/ 636749 h 1328499"/>
              <a:gd name="connsiteX19" fmla="*/ 0 w 2000598"/>
              <a:gd name="connsiteY19" fmla="*/ 636749 h 1328499"/>
              <a:gd name="connsiteX20" fmla="*/ 0 w 2000598"/>
              <a:gd name="connsiteY20" fmla="*/ 181932 h 1328499"/>
              <a:gd name="connsiteX0" fmla="*/ 0 w 2000598"/>
              <a:gd name="connsiteY0" fmla="*/ 181932 h 1408886"/>
              <a:gd name="connsiteX1" fmla="*/ 181932 w 2000598"/>
              <a:gd name="connsiteY1" fmla="*/ 0 h 1408886"/>
              <a:gd name="connsiteX2" fmla="*/ 333433 w 2000598"/>
              <a:gd name="connsiteY2" fmla="*/ 0 h 1408886"/>
              <a:gd name="connsiteX3" fmla="*/ 333433 w 2000598"/>
              <a:gd name="connsiteY3" fmla="*/ 0 h 1408886"/>
              <a:gd name="connsiteX4" fmla="*/ 833583 w 2000598"/>
              <a:gd name="connsiteY4" fmla="*/ 0 h 1408886"/>
              <a:gd name="connsiteX5" fmla="*/ 1818666 w 2000598"/>
              <a:gd name="connsiteY5" fmla="*/ 0 h 1408886"/>
              <a:gd name="connsiteX6" fmla="*/ 2000598 w 2000598"/>
              <a:gd name="connsiteY6" fmla="*/ 181932 h 1408886"/>
              <a:gd name="connsiteX7" fmla="*/ 2000598 w 2000598"/>
              <a:gd name="connsiteY7" fmla="*/ 636749 h 1408886"/>
              <a:gd name="connsiteX8" fmla="*/ 2000598 w 2000598"/>
              <a:gd name="connsiteY8" fmla="*/ 636749 h 1408886"/>
              <a:gd name="connsiteX9" fmla="*/ 2000598 w 2000598"/>
              <a:gd name="connsiteY9" fmla="*/ 909642 h 1408886"/>
              <a:gd name="connsiteX10" fmla="*/ 2000598 w 2000598"/>
              <a:gd name="connsiteY10" fmla="*/ 909638 h 1408886"/>
              <a:gd name="connsiteX11" fmla="*/ 1818666 w 2000598"/>
              <a:gd name="connsiteY11" fmla="*/ 1091570 h 1408886"/>
              <a:gd name="connsiteX12" fmla="*/ 662761 w 2000598"/>
              <a:gd name="connsiteY12" fmla="*/ 1091570 h 1408886"/>
              <a:gd name="connsiteX13" fmla="*/ 352402 w 2000598"/>
              <a:gd name="connsiteY13" fmla="*/ 1408886 h 1408886"/>
              <a:gd name="connsiteX14" fmla="*/ 443965 w 2000598"/>
              <a:gd name="connsiteY14" fmla="*/ 1091570 h 1408886"/>
              <a:gd name="connsiteX15" fmla="*/ 181932 w 2000598"/>
              <a:gd name="connsiteY15" fmla="*/ 1091570 h 1408886"/>
              <a:gd name="connsiteX16" fmla="*/ 0 w 2000598"/>
              <a:gd name="connsiteY16" fmla="*/ 909638 h 1408886"/>
              <a:gd name="connsiteX17" fmla="*/ 0 w 2000598"/>
              <a:gd name="connsiteY17" fmla="*/ 909642 h 1408886"/>
              <a:gd name="connsiteX18" fmla="*/ 0 w 2000598"/>
              <a:gd name="connsiteY18" fmla="*/ 636749 h 1408886"/>
              <a:gd name="connsiteX19" fmla="*/ 0 w 2000598"/>
              <a:gd name="connsiteY19" fmla="*/ 636749 h 1408886"/>
              <a:gd name="connsiteX20" fmla="*/ 0 w 2000598"/>
              <a:gd name="connsiteY20" fmla="*/ 181932 h 1408886"/>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662761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905940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443965 w 2000598"/>
              <a:gd name="connsiteY14" fmla="*/ 1091570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616217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598" h="1539268">
                <a:moveTo>
                  <a:pt x="0" y="181932"/>
                </a:moveTo>
                <a:cubicBezTo>
                  <a:pt x="0" y="81454"/>
                  <a:pt x="81454" y="0"/>
                  <a:pt x="181932" y="0"/>
                </a:cubicBezTo>
                <a:lnTo>
                  <a:pt x="333433" y="0"/>
                </a:lnTo>
                <a:lnTo>
                  <a:pt x="333433" y="0"/>
                </a:lnTo>
                <a:lnTo>
                  <a:pt x="833583" y="0"/>
                </a:lnTo>
                <a:lnTo>
                  <a:pt x="1818666" y="0"/>
                </a:lnTo>
                <a:cubicBezTo>
                  <a:pt x="1919144" y="0"/>
                  <a:pt x="2000598" y="81454"/>
                  <a:pt x="2000598" y="181932"/>
                </a:cubicBezTo>
                <a:lnTo>
                  <a:pt x="2000598" y="636749"/>
                </a:lnTo>
                <a:lnTo>
                  <a:pt x="2000598" y="636749"/>
                </a:lnTo>
                <a:lnTo>
                  <a:pt x="2000598" y="909642"/>
                </a:lnTo>
                <a:lnTo>
                  <a:pt x="2000598" y="909638"/>
                </a:lnTo>
                <a:cubicBezTo>
                  <a:pt x="2000598" y="1010116"/>
                  <a:pt x="1919144" y="1091570"/>
                  <a:pt x="1818666" y="1091570"/>
                </a:cubicBezTo>
                <a:lnTo>
                  <a:pt x="905940" y="1091570"/>
                </a:lnTo>
                <a:lnTo>
                  <a:pt x="870799" y="1539268"/>
                </a:lnTo>
                <a:lnTo>
                  <a:pt x="616217" y="1104932"/>
                </a:lnTo>
                <a:lnTo>
                  <a:pt x="181932" y="1091570"/>
                </a:lnTo>
                <a:cubicBezTo>
                  <a:pt x="81454" y="1091570"/>
                  <a:pt x="0" y="1010116"/>
                  <a:pt x="0" y="909638"/>
                </a:cubicBezTo>
                <a:lnTo>
                  <a:pt x="0" y="909642"/>
                </a:lnTo>
                <a:lnTo>
                  <a:pt x="0" y="636749"/>
                </a:lnTo>
                <a:lnTo>
                  <a:pt x="0" y="636749"/>
                </a:lnTo>
                <a:lnTo>
                  <a:pt x="0" y="181932"/>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038601" y="3657600"/>
            <a:ext cx="1763696" cy="1079783"/>
          </a:xfrm>
          <a:prstGeom prst="rect">
            <a:avLst/>
          </a:prstGeom>
          <a:noFill/>
        </p:spPr>
        <p:txBody>
          <a:bodyPr wrap="square" rtlCol="0">
            <a:spAutoFit/>
          </a:bodyPr>
          <a:lstStyle/>
          <a:p>
            <a:pPr lvl="0">
              <a:spcBef>
                <a:spcPts val="100"/>
              </a:spcBef>
            </a:pPr>
            <a:r>
              <a:rPr lang="en-US" sz="1000" b="1" dirty="0"/>
              <a:t>Culmination of:</a:t>
            </a:r>
          </a:p>
          <a:p>
            <a:pPr marL="119063" lvl="0" indent="-119063">
              <a:spcBef>
                <a:spcPts val="100"/>
              </a:spcBef>
              <a:buFont typeface="Arial" panose="020B0604020202020204" pitchFamily="34" charset="0"/>
              <a:buChar char="•"/>
            </a:pPr>
            <a:r>
              <a:rPr lang="en-US" sz="1000" b="1" dirty="0"/>
              <a:t>Extensive Q&amp;A Process</a:t>
            </a:r>
          </a:p>
          <a:p>
            <a:pPr marL="119063" lvl="0" indent="-119063">
              <a:spcBef>
                <a:spcPts val="100"/>
              </a:spcBef>
              <a:buFont typeface="Arial" panose="020B0604020202020204" pitchFamily="34" charset="0"/>
              <a:buChar char="•"/>
            </a:pPr>
            <a:r>
              <a:rPr lang="en-US" sz="1000" b="1" dirty="0"/>
              <a:t>Pre-proposal Conference</a:t>
            </a:r>
          </a:p>
          <a:p>
            <a:pPr marL="119063" lvl="0" indent="-119063">
              <a:spcBef>
                <a:spcPts val="100"/>
              </a:spcBef>
              <a:buFont typeface="Arial" panose="020B0604020202020204" pitchFamily="34" charset="0"/>
              <a:buChar char="•"/>
            </a:pPr>
            <a:r>
              <a:rPr lang="en-US" sz="1000" b="1" dirty="0"/>
              <a:t>Capabilities Statements</a:t>
            </a:r>
          </a:p>
          <a:p>
            <a:pPr marL="119063" lvl="0" indent="-119063">
              <a:spcBef>
                <a:spcPts val="100"/>
              </a:spcBef>
              <a:buFont typeface="Arial" panose="020B0604020202020204" pitchFamily="34" charset="0"/>
              <a:buChar char="•"/>
            </a:pPr>
            <a:r>
              <a:rPr lang="en-US" sz="1000" b="1" dirty="0"/>
              <a:t>Proposal Submissions</a:t>
            </a:r>
          </a:p>
          <a:p>
            <a:pPr marL="119063" lvl="0" indent="-119063">
              <a:spcBef>
                <a:spcPts val="100"/>
              </a:spcBef>
              <a:buFont typeface="Arial" panose="020B0604020202020204" pitchFamily="34" charset="0"/>
              <a:buChar char="•"/>
            </a:pPr>
            <a:r>
              <a:rPr lang="en-US" sz="1000" b="1" dirty="0"/>
              <a:t>Best Value Determination</a:t>
            </a:r>
          </a:p>
        </p:txBody>
      </p:sp>
      <p:sp>
        <p:nvSpPr>
          <p:cNvPr id="2" name="TextBox 1"/>
          <p:cNvSpPr txBox="1"/>
          <p:nvPr/>
        </p:nvSpPr>
        <p:spPr>
          <a:xfrm>
            <a:off x="5257799" y="3063052"/>
            <a:ext cx="857927" cy="261610"/>
          </a:xfrm>
          <a:prstGeom prst="rect">
            <a:avLst/>
          </a:prstGeom>
          <a:noFill/>
        </p:spPr>
        <p:txBody>
          <a:bodyPr wrap="none" rtlCol="0">
            <a:spAutoFit/>
          </a:bodyPr>
          <a:lstStyle/>
          <a:p>
            <a:r>
              <a:rPr lang="en-US" sz="1100" b="1" dirty="0">
                <a:solidFill>
                  <a:schemeClr val="bg1"/>
                </a:solidFill>
              </a:rPr>
              <a:t>2016{}2017</a:t>
            </a:r>
          </a:p>
        </p:txBody>
      </p:sp>
      <p:sp>
        <p:nvSpPr>
          <p:cNvPr id="8" name="TextBox 7"/>
          <p:cNvSpPr txBox="1"/>
          <p:nvPr/>
        </p:nvSpPr>
        <p:spPr>
          <a:xfrm>
            <a:off x="152400" y="3767107"/>
            <a:ext cx="561372" cy="261610"/>
          </a:xfrm>
          <a:prstGeom prst="rect">
            <a:avLst/>
          </a:prstGeom>
          <a:noFill/>
        </p:spPr>
        <p:txBody>
          <a:bodyPr wrap="none" rtlCol="0">
            <a:spAutoFit/>
          </a:bodyPr>
          <a:lstStyle/>
          <a:p>
            <a:r>
              <a:rPr lang="en-US" sz="1100" b="1" dirty="0">
                <a:solidFill>
                  <a:schemeClr val="bg1"/>
                </a:solidFill>
              </a:rPr>
              <a:t>March</a:t>
            </a:r>
          </a:p>
        </p:txBody>
      </p:sp>
      <p:sp>
        <p:nvSpPr>
          <p:cNvPr id="64" name="TextBox 63"/>
          <p:cNvSpPr txBox="1"/>
          <p:nvPr/>
        </p:nvSpPr>
        <p:spPr>
          <a:xfrm>
            <a:off x="8601102" y="2895600"/>
            <a:ext cx="444352" cy="261610"/>
          </a:xfrm>
          <a:prstGeom prst="rect">
            <a:avLst/>
          </a:prstGeom>
          <a:noFill/>
        </p:spPr>
        <p:txBody>
          <a:bodyPr wrap="none" rtlCol="0">
            <a:spAutoFit/>
          </a:bodyPr>
          <a:lstStyle/>
          <a:p>
            <a:r>
              <a:rPr lang="en-US" sz="1100" b="1" dirty="0">
                <a:solidFill>
                  <a:schemeClr val="bg1"/>
                </a:solidFill>
              </a:rPr>
              <a:t>May</a:t>
            </a: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474" y="3051550"/>
            <a:ext cx="441172" cy="605610"/>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7122" y="2424795"/>
            <a:ext cx="441172" cy="605610"/>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5531" y="2594790"/>
            <a:ext cx="441172" cy="605610"/>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0536" y="2667000"/>
            <a:ext cx="441172" cy="605610"/>
          </a:xfrm>
          <a:prstGeom prst="rect">
            <a:avLst/>
          </a:prstGeom>
        </p:spPr>
      </p:pic>
      <p:sp>
        <p:nvSpPr>
          <p:cNvPr id="5" name="Rectangle 4"/>
          <p:cNvSpPr/>
          <p:nvPr/>
        </p:nvSpPr>
        <p:spPr>
          <a:xfrm>
            <a:off x="4297180" y="6248400"/>
            <a:ext cx="4696845" cy="461665"/>
          </a:xfrm>
          <a:prstGeom prst="rect">
            <a:avLst/>
          </a:prstGeom>
        </p:spPr>
        <p:txBody>
          <a:bodyPr wrap="square">
            <a:spAutoFit/>
          </a:bodyPr>
          <a:lstStyle/>
          <a:p>
            <a:r>
              <a:rPr lang="en-US" sz="800" b="1" dirty="0"/>
              <a:t>* “These milestone are exclusively controlled by the respective agencies and we have provided target dates based on the best current information available to FirstNet.  However, the final timing and outcomes from the relevant proceedings may materially change based on the decisions of the relevant agency."</a:t>
            </a:r>
          </a:p>
        </p:txBody>
      </p:sp>
    </p:spTree>
    <p:extLst>
      <p:ext uri="{BB962C8B-B14F-4D97-AF65-F5344CB8AC3E}">
        <p14:creationId xmlns:p14="http://schemas.microsoft.com/office/powerpoint/2010/main" val="26499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strVal val="#ppt_w*0.7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up)">
                                      <p:cBhvr>
                                        <p:cTn id="30" dur="500"/>
                                        <p:tgtEl>
                                          <p:spTgt spid="4">
                                            <p:txEl>
                                              <p:pRg st="0" end="0"/>
                                            </p:txEl>
                                          </p:spTgt>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up)">
                                      <p:cBhvr>
                                        <p:cTn id="34" dur="500"/>
                                        <p:tgtEl>
                                          <p:spTgt spid="4">
                                            <p:txEl>
                                              <p:pRg st="1" end="1"/>
                                            </p:txEl>
                                          </p:spTgt>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up)">
                                      <p:cBhvr>
                                        <p:cTn id="42" dur="500"/>
                                        <p:tgtEl>
                                          <p:spTgt spid="4">
                                            <p:txEl>
                                              <p:pRg st="3" end="3"/>
                                            </p:txEl>
                                          </p:spTgt>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wipe(up)">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55"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strVal val="#ppt_w*0.70"/>
                                          </p:val>
                                        </p:tav>
                                        <p:tav tm="100000">
                                          <p:val>
                                            <p:strVal val="#ppt_w"/>
                                          </p:val>
                                        </p:tav>
                                      </p:tavLst>
                                    </p:anim>
                                    <p:anim calcmode="lin" valueType="num">
                                      <p:cBhvr>
                                        <p:cTn id="57" dur="500" fill="hold"/>
                                        <p:tgtEl>
                                          <p:spTgt spid="21"/>
                                        </p:tgtEl>
                                        <p:attrNameLst>
                                          <p:attrName>ppt_h</p:attrName>
                                        </p:attrNameLst>
                                      </p:cBhvr>
                                      <p:tavLst>
                                        <p:tav tm="0">
                                          <p:val>
                                            <p:strVal val="#ppt_h"/>
                                          </p:val>
                                        </p:tav>
                                        <p:tav tm="100000">
                                          <p:val>
                                            <p:strVal val="#ppt_h"/>
                                          </p:val>
                                        </p:tav>
                                      </p:tavLst>
                                    </p:anim>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up)">
                                      <p:cBhvr>
                                        <p:cTn id="69" dur="500"/>
                                        <p:tgtEl>
                                          <p:spTgt spid="45">
                                            <p:txEl>
                                              <p:pRg st="0" end="0"/>
                                            </p:txEl>
                                          </p:spTgt>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45">
                                            <p:txEl>
                                              <p:pRg st="1" end="1"/>
                                            </p:txEl>
                                          </p:spTgt>
                                        </p:tgtEl>
                                        <p:attrNameLst>
                                          <p:attrName>style.visibility</p:attrName>
                                        </p:attrNameLst>
                                      </p:cBhvr>
                                      <p:to>
                                        <p:strVal val="visible"/>
                                      </p:to>
                                    </p:set>
                                    <p:animEffect transition="in" filter="wipe(up)">
                                      <p:cBhvr>
                                        <p:cTn id="73" dur="500"/>
                                        <p:tgtEl>
                                          <p:spTgt spid="45">
                                            <p:txEl>
                                              <p:pRg st="1" end="1"/>
                                            </p:txEl>
                                          </p:spTgt>
                                        </p:tgtEl>
                                      </p:cBhvr>
                                    </p:animEffect>
                                  </p:childTnLst>
                                </p:cTn>
                              </p:par>
                            </p:childTnLst>
                          </p:cTn>
                        </p:par>
                        <p:par>
                          <p:cTn id="74" fill="hold">
                            <p:stCondLst>
                              <p:cond delay="2500"/>
                            </p:stCondLst>
                            <p:childTnLst>
                              <p:par>
                                <p:cTn id="75" presetID="22" presetClass="entr" presetSubtype="1" fill="hold" grpId="0" nodeType="afterEffect">
                                  <p:stCondLst>
                                    <p:cond delay="0"/>
                                  </p:stCondLst>
                                  <p:childTnLst>
                                    <p:set>
                                      <p:cBhvr>
                                        <p:cTn id="76" dur="1" fill="hold">
                                          <p:stCondLst>
                                            <p:cond delay="0"/>
                                          </p:stCondLst>
                                        </p:cTn>
                                        <p:tgtEl>
                                          <p:spTgt spid="45">
                                            <p:txEl>
                                              <p:pRg st="2" end="2"/>
                                            </p:txEl>
                                          </p:spTgt>
                                        </p:tgtEl>
                                        <p:attrNameLst>
                                          <p:attrName>style.visibility</p:attrName>
                                        </p:attrNameLst>
                                      </p:cBhvr>
                                      <p:to>
                                        <p:strVal val="visible"/>
                                      </p:to>
                                    </p:set>
                                    <p:animEffect transition="in" filter="wipe(up)">
                                      <p:cBhvr>
                                        <p:cTn id="77" dur="500"/>
                                        <p:tgtEl>
                                          <p:spTgt spid="45">
                                            <p:txEl>
                                              <p:pRg st="2" end="2"/>
                                            </p:txEl>
                                          </p:spTgt>
                                        </p:tgtEl>
                                      </p:cBhvr>
                                    </p:animEffect>
                                  </p:childTnLst>
                                </p:cTn>
                              </p:par>
                            </p:childTnLst>
                          </p:cTn>
                        </p:par>
                        <p:par>
                          <p:cTn id="78" fill="hold">
                            <p:stCondLst>
                              <p:cond delay="3000"/>
                            </p:stCondLst>
                            <p:childTnLst>
                              <p:par>
                                <p:cTn id="79" presetID="22" presetClass="entr" presetSubtype="1" fill="hold" grpId="0" nodeType="afterEffect">
                                  <p:stCondLst>
                                    <p:cond delay="0"/>
                                  </p:stCondLst>
                                  <p:childTnLst>
                                    <p:set>
                                      <p:cBhvr>
                                        <p:cTn id="80" dur="1" fill="hold">
                                          <p:stCondLst>
                                            <p:cond delay="0"/>
                                          </p:stCondLst>
                                        </p:cTn>
                                        <p:tgtEl>
                                          <p:spTgt spid="45">
                                            <p:txEl>
                                              <p:pRg st="3" end="3"/>
                                            </p:txEl>
                                          </p:spTgt>
                                        </p:tgtEl>
                                        <p:attrNameLst>
                                          <p:attrName>style.visibility</p:attrName>
                                        </p:attrNameLst>
                                      </p:cBhvr>
                                      <p:to>
                                        <p:strVal val="visible"/>
                                      </p:to>
                                    </p:set>
                                    <p:animEffect transition="in" filter="wipe(up)">
                                      <p:cBhvr>
                                        <p:cTn id="81" dur="500"/>
                                        <p:tgtEl>
                                          <p:spTgt spid="45">
                                            <p:txEl>
                                              <p:pRg st="3" end="3"/>
                                            </p:txEl>
                                          </p:spTgt>
                                        </p:tgtEl>
                                      </p:cBhvr>
                                    </p:animEffect>
                                  </p:childTnLst>
                                </p:cTn>
                              </p:par>
                            </p:childTnLst>
                          </p:cTn>
                        </p:par>
                        <p:par>
                          <p:cTn id="82" fill="hold">
                            <p:stCondLst>
                              <p:cond delay="3500"/>
                            </p:stCondLst>
                            <p:childTnLst>
                              <p:par>
                                <p:cTn id="83" presetID="22" presetClass="entr" presetSubtype="1" fill="hold" grpId="0" nodeType="afterEffect">
                                  <p:stCondLst>
                                    <p:cond delay="0"/>
                                  </p:stCondLst>
                                  <p:childTnLst>
                                    <p:set>
                                      <p:cBhvr>
                                        <p:cTn id="84" dur="1" fill="hold">
                                          <p:stCondLst>
                                            <p:cond delay="0"/>
                                          </p:stCondLst>
                                        </p:cTn>
                                        <p:tgtEl>
                                          <p:spTgt spid="45">
                                            <p:txEl>
                                              <p:pRg st="4" end="4"/>
                                            </p:txEl>
                                          </p:spTgt>
                                        </p:tgtEl>
                                        <p:attrNameLst>
                                          <p:attrName>style.visibility</p:attrName>
                                        </p:attrNameLst>
                                      </p:cBhvr>
                                      <p:to>
                                        <p:strVal val="visible"/>
                                      </p:to>
                                    </p:set>
                                    <p:animEffect transition="in" filter="wipe(up)">
                                      <p:cBhvr>
                                        <p:cTn id="85" dur="500"/>
                                        <p:tgtEl>
                                          <p:spTgt spid="45">
                                            <p:txEl>
                                              <p:pRg st="4" end="4"/>
                                            </p:txEl>
                                          </p:spTgt>
                                        </p:tgtEl>
                                      </p:cBhvr>
                                    </p:animEffect>
                                  </p:childTnLst>
                                </p:cTn>
                              </p:par>
                            </p:childTnLst>
                          </p:cTn>
                        </p:par>
                        <p:par>
                          <p:cTn id="86" fill="hold">
                            <p:stCondLst>
                              <p:cond delay="4000"/>
                            </p:stCondLst>
                            <p:childTnLst>
                              <p:par>
                                <p:cTn id="87" presetID="22" presetClass="entr" presetSubtype="1" fill="hold" grpId="0" nodeType="afterEffect">
                                  <p:stCondLst>
                                    <p:cond delay="0"/>
                                  </p:stCondLst>
                                  <p:childTnLst>
                                    <p:set>
                                      <p:cBhvr>
                                        <p:cTn id="88" dur="1" fill="hold">
                                          <p:stCondLst>
                                            <p:cond delay="0"/>
                                          </p:stCondLst>
                                        </p:cTn>
                                        <p:tgtEl>
                                          <p:spTgt spid="45">
                                            <p:txEl>
                                              <p:pRg st="5" end="5"/>
                                            </p:txEl>
                                          </p:spTgt>
                                        </p:tgtEl>
                                        <p:attrNameLst>
                                          <p:attrName>style.visibility</p:attrName>
                                        </p:attrNameLst>
                                      </p:cBhvr>
                                      <p:to>
                                        <p:strVal val="visible"/>
                                      </p:to>
                                    </p:set>
                                    <p:animEffect transition="in" filter="wipe(up)">
                                      <p:cBhvr>
                                        <p:cTn id="89" dur="500"/>
                                        <p:tgtEl>
                                          <p:spTgt spid="45">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1" fill="hold" nodeType="click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additive="base">
                                        <p:cTn id="94" dur="500" fill="hold"/>
                                        <p:tgtEl>
                                          <p:spTgt spid="60"/>
                                        </p:tgtEl>
                                        <p:attrNameLst>
                                          <p:attrName>ppt_x</p:attrName>
                                        </p:attrNameLst>
                                      </p:cBhvr>
                                      <p:tavLst>
                                        <p:tav tm="0">
                                          <p:val>
                                            <p:strVal val="#ppt_x"/>
                                          </p:val>
                                        </p:tav>
                                        <p:tav tm="100000">
                                          <p:val>
                                            <p:strVal val="#ppt_x"/>
                                          </p:val>
                                        </p:tav>
                                      </p:tavLst>
                                    </p:anim>
                                    <p:anim calcmode="lin" valueType="num">
                                      <p:cBhvr additive="base">
                                        <p:cTn id="95" dur="500" fill="hold"/>
                                        <p:tgtEl>
                                          <p:spTgt spid="60"/>
                                        </p:tgtEl>
                                        <p:attrNameLst>
                                          <p:attrName>ppt_y</p:attrName>
                                        </p:attrNameLst>
                                      </p:cBhvr>
                                      <p:tavLst>
                                        <p:tav tm="0">
                                          <p:val>
                                            <p:strVal val="0-#ppt_h/2"/>
                                          </p:val>
                                        </p:tav>
                                        <p:tav tm="100000">
                                          <p:val>
                                            <p:strVal val="#ppt_y"/>
                                          </p:val>
                                        </p:tav>
                                      </p:tavLst>
                                    </p:anim>
                                  </p:childTnLst>
                                </p:cTn>
                              </p:par>
                            </p:childTnLst>
                          </p:cTn>
                        </p:par>
                        <p:par>
                          <p:cTn id="96" fill="hold">
                            <p:stCondLst>
                              <p:cond delay="500"/>
                            </p:stCondLst>
                            <p:childTnLst>
                              <p:par>
                                <p:cTn id="97" presetID="55"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strVal val="#ppt_w*0.70"/>
                                          </p:val>
                                        </p:tav>
                                        <p:tav tm="100000">
                                          <p:val>
                                            <p:strVal val="#ppt_w"/>
                                          </p:val>
                                        </p:tav>
                                      </p:tavLst>
                                    </p:anim>
                                    <p:anim calcmode="lin" valueType="num">
                                      <p:cBhvr>
                                        <p:cTn id="100" dur="500" fill="hold"/>
                                        <p:tgtEl>
                                          <p:spTgt spid="19"/>
                                        </p:tgtEl>
                                        <p:attrNameLst>
                                          <p:attrName>ppt_h</p:attrName>
                                        </p:attrNameLst>
                                      </p:cBhvr>
                                      <p:tavLst>
                                        <p:tav tm="0">
                                          <p:val>
                                            <p:strVal val="#ppt_h"/>
                                          </p:val>
                                        </p:tav>
                                        <p:tav tm="100000">
                                          <p:val>
                                            <p:strVal val="#ppt_h"/>
                                          </p:val>
                                        </p:tav>
                                      </p:tavLst>
                                    </p:anim>
                                    <p:animEffect transition="in" filter="fade">
                                      <p:cBhvr>
                                        <p:cTn id="101" dur="50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ppt_x"/>
                                          </p:val>
                                        </p:tav>
                                        <p:tav tm="100000">
                                          <p:val>
                                            <p:strVal val="#ppt_x"/>
                                          </p:val>
                                        </p:tav>
                                      </p:tavLst>
                                    </p:anim>
                                    <p:anim calcmode="lin" valueType="num">
                                      <p:cBhvr additive="base">
                                        <p:cTn id="110" dur="500" fill="hold"/>
                                        <p:tgtEl>
                                          <p:spTgt spid="52"/>
                                        </p:tgtEl>
                                        <p:attrNameLst>
                                          <p:attrName>ppt_y</p:attrName>
                                        </p:attrNameLst>
                                      </p:cBhvr>
                                      <p:tavLst>
                                        <p:tav tm="0">
                                          <p:val>
                                            <p:strVal val="0-#ppt_h/2"/>
                                          </p:val>
                                        </p:tav>
                                        <p:tav tm="100000">
                                          <p:val>
                                            <p:strVal val="#ppt_y"/>
                                          </p:val>
                                        </p:tav>
                                      </p:tavLst>
                                    </p:anim>
                                  </p:childTnLst>
                                </p:cTn>
                              </p:par>
                            </p:childTnLst>
                          </p:cTn>
                        </p:par>
                        <p:par>
                          <p:cTn id="111" fill="hold">
                            <p:stCondLst>
                              <p:cond delay="500"/>
                            </p:stCondLst>
                            <p:childTnLst>
                              <p:par>
                                <p:cTn id="112" presetID="55" presetClass="entr" presetSubtype="0"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strVal val="#ppt_w*0.70"/>
                                          </p:val>
                                        </p:tav>
                                        <p:tav tm="100000">
                                          <p:val>
                                            <p:strVal val="#ppt_w"/>
                                          </p:val>
                                        </p:tav>
                                      </p:tavLst>
                                    </p:anim>
                                    <p:anim calcmode="lin" valueType="num">
                                      <p:cBhvr>
                                        <p:cTn id="115" dur="500" fill="hold"/>
                                        <p:tgtEl>
                                          <p:spTgt spid="25"/>
                                        </p:tgtEl>
                                        <p:attrNameLst>
                                          <p:attrName>ppt_h</p:attrName>
                                        </p:attrNameLst>
                                      </p:cBhvr>
                                      <p:tavLst>
                                        <p:tav tm="0">
                                          <p:val>
                                            <p:strVal val="#ppt_h"/>
                                          </p:val>
                                        </p:tav>
                                        <p:tav tm="100000">
                                          <p:val>
                                            <p:strVal val="#ppt_h"/>
                                          </p:val>
                                        </p:tav>
                                      </p:tavLst>
                                    </p:anim>
                                    <p:animEffect transition="in" filter="fade">
                                      <p:cBhvr>
                                        <p:cTn id="116" dur="500"/>
                                        <p:tgtEl>
                                          <p:spTgt spid="2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P spid="25" grpId="0" animBg="1"/>
      <p:bldP spid="26" grpId="0"/>
      <p:bldP spid="38" grpId="0" animBg="1"/>
      <p:bldP spid="4" grpId="0" build="p"/>
      <p:bldP spid="44" grpId="0" animBg="1"/>
      <p:bldP spid="4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6973" b="6695"/>
          <a:stretch/>
        </p:blipFill>
        <p:spPr>
          <a:xfrm>
            <a:off x="6388" y="0"/>
            <a:ext cx="9144000" cy="6880589"/>
          </a:xfrm>
          <a:prstGeom prst="rect">
            <a:avLst/>
          </a:prstGeom>
        </p:spPr>
      </p:pic>
      <p:sp>
        <p:nvSpPr>
          <p:cNvPr id="31" name="Rounded Rectangle 30"/>
          <p:cNvSpPr/>
          <p:nvPr/>
        </p:nvSpPr>
        <p:spPr>
          <a:xfrm>
            <a:off x="5876226" y="2389396"/>
            <a:ext cx="914399" cy="990600"/>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52400" y="3606600"/>
            <a:ext cx="971066" cy="73024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3581400"/>
            <a:ext cx="971066" cy="600164"/>
          </a:xfrm>
          <a:prstGeom prst="rect">
            <a:avLst/>
          </a:prstGeom>
          <a:noFill/>
        </p:spPr>
        <p:txBody>
          <a:bodyPr wrap="square" rtlCol="0">
            <a:spAutoFit/>
          </a:bodyPr>
          <a:lstStyle/>
          <a:p>
            <a:pPr lvl="0" algn="ctr"/>
            <a:r>
              <a:rPr lang="en-US" sz="1100" b="1" dirty="0"/>
              <a:t>Deliver &amp; Discuss Draft</a:t>
            </a:r>
          </a:p>
          <a:p>
            <a:pPr lvl="0" algn="ctr"/>
            <a:r>
              <a:rPr lang="en-US" sz="1100" b="1" dirty="0"/>
              <a:t>State Plans</a:t>
            </a:r>
          </a:p>
        </p:txBody>
      </p:sp>
      <p:sp>
        <p:nvSpPr>
          <p:cNvPr id="17" name="Rounded Rectangle 16"/>
          <p:cNvSpPr/>
          <p:nvPr/>
        </p:nvSpPr>
        <p:spPr>
          <a:xfrm>
            <a:off x="1905000" y="3517457"/>
            <a:ext cx="855025" cy="583488"/>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905000" y="3517457"/>
            <a:ext cx="867427" cy="430887"/>
          </a:xfrm>
          <a:prstGeom prst="rect">
            <a:avLst/>
          </a:prstGeom>
          <a:noFill/>
        </p:spPr>
        <p:txBody>
          <a:bodyPr wrap="square" rtlCol="0">
            <a:spAutoFit/>
          </a:bodyPr>
          <a:lstStyle/>
          <a:p>
            <a:pPr lvl="0" algn="ctr"/>
            <a:r>
              <a:rPr lang="en-US" sz="1100" b="1" dirty="0"/>
              <a:t>Finalize </a:t>
            </a:r>
          </a:p>
          <a:p>
            <a:pPr lvl="0" algn="ctr"/>
            <a:r>
              <a:rPr lang="en-US" sz="1100" b="1" dirty="0"/>
              <a:t>State Plans</a:t>
            </a:r>
          </a:p>
        </p:txBody>
      </p:sp>
      <p:sp>
        <p:nvSpPr>
          <p:cNvPr id="19" name="Rounded Rectangle 18"/>
          <p:cNvSpPr/>
          <p:nvPr/>
        </p:nvSpPr>
        <p:spPr>
          <a:xfrm>
            <a:off x="2819400" y="3088059"/>
            <a:ext cx="990600" cy="729386"/>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809455" y="3088059"/>
            <a:ext cx="1000545" cy="600164"/>
          </a:xfrm>
          <a:prstGeom prst="rect">
            <a:avLst/>
          </a:prstGeom>
          <a:noFill/>
        </p:spPr>
        <p:txBody>
          <a:bodyPr wrap="square" rtlCol="0">
            <a:spAutoFit/>
          </a:bodyPr>
          <a:lstStyle/>
          <a:p>
            <a:pPr lvl="0" algn="ctr"/>
            <a:r>
              <a:rPr lang="en-US" sz="1100" b="1" dirty="0"/>
              <a:t>Synchronous Delivery of 56 State Plans</a:t>
            </a:r>
          </a:p>
        </p:txBody>
      </p:sp>
      <p:sp>
        <p:nvSpPr>
          <p:cNvPr id="21" name="Rounded Rectangle 20"/>
          <p:cNvSpPr/>
          <p:nvPr/>
        </p:nvSpPr>
        <p:spPr>
          <a:xfrm>
            <a:off x="3857127" y="3087509"/>
            <a:ext cx="847628" cy="635556"/>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857127" y="3099526"/>
            <a:ext cx="847628" cy="430887"/>
          </a:xfrm>
          <a:prstGeom prst="rect">
            <a:avLst/>
          </a:prstGeom>
          <a:noFill/>
        </p:spPr>
        <p:txBody>
          <a:bodyPr wrap="square" rtlCol="0">
            <a:spAutoFit/>
          </a:bodyPr>
          <a:lstStyle/>
          <a:p>
            <a:pPr lvl="0" algn="ctr"/>
            <a:r>
              <a:rPr lang="en-US" sz="1100" b="1" dirty="0"/>
              <a:t>Governors’ Decisions</a:t>
            </a:r>
          </a:p>
        </p:txBody>
      </p:sp>
      <p:grpSp>
        <p:nvGrpSpPr>
          <p:cNvPr id="2" name="Group 28"/>
          <p:cNvGrpSpPr/>
          <p:nvPr/>
        </p:nvGrpSpPr>
        <p:grpSpPr>
          <a:xfrm>
            <a:off x="-9427" y="0"/>
            <a:ext cx="9143999" cy="840282"/>
            <a:chOff x="0" y="0"/>
            <a:chExt cx="9143999" cy="406692"/>
          </a:xfrm>
        </p:grpSpPr>
        <p:sp>
          <p:nvSpPr>
            <p:cNvPr id="32" name="Rectangle 31"/>
            <p:cNvSpPr/>
            <p:nvPr/>
          </p:nvSpPr>
          <p:spPr>
            <a:xfrm>
              <a:off x="0" y="0"/>
              <a:ext cx="9143999" cy="406692"/>
            </a:xfrm>
            <a:prstGeom prst="rect">
              <a:avLst/>
            </a:prstGeom>
            <a:solidFill>
              <a:srgbClr val="FFFFFF">
                <a:alpha val="3411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32"/>
            <p:cNvGrpSpPr/>
            <p:nvPr/>
          </p:nvGrpSpPr>
          <p:grpSpPr>
            <a:xfrm>
              <a:off x="28281" y="32965"/>
              <a:ext cx="9096867" cy="340762"/>
              <a:chOff x="28281" y="32965"/>
              <a:chExt cx="9096867" cy="340762"/>
            </a:xfrm>
          </p:grpSpPr>
          <p:sp>
            <p:nvSpPr>
              <p:cNvPr id="34" name="Rectangle 33"/>
              <p:cNvSpPr/>
              <p:nvPr/>
            </p:nvSpPr>
            <p:spPr>
              <a:xfrm>
                <a:off x="4788822" y="38377"/>
                <a:ext cx="4336326"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54658" y="32965"/>
                <a:ext cx="3004654" cy="34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To:  Initial Markets Launch</a:t>
                </a:r>
              </a:p>
            </p:txBody>
          </p:sp>
          <p:sp>
            <p:nvSpPr>
              <p:cNvPr id="36" name="Rectangle 35"/>
              <p:cNvSpPr/>
              <p:nvPr/>
            </p:nvSpPr>
            <p:spPr>
              <a:xfrm>
                <a:off x="28281" y="38377"/>
                <a:ext cx="4677922" cy="329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61827" y="33664"/>
                <a:ext cx="4191000" cy="33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From:  Deliver Draft State Plans</a:t>
                </a:r>
              </a:p>
            </p:txBody>
          </p:sp>
        </p:grpSp>
      </p:grpSp>
      <p:sp>
        <p:nvSpPr>
          <p:cNvPr id="25" name="Rounded Rectangle 24"/>
          <p:cNvSpPr/>
          <p:nvPr/>
        </p:nvSpPr>
        <p:spPr>
          <a:xfrm>
            <a:off x="8063618" y="1828799"/>
            <a:ext cx="1004182" cy="102995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876226" y="2389396"/>
            <a:ext cx="914399" cy="938719"/>
          </a:xfrm>
          <a:prstGeom prst="rect">
            <a:avLst/>
          </a:prstGeom>
          <a:noFill/>
        </p:spPr>
        <p:txBody>
          <a:bodyPr wrap="square" rtlCol="0">
            <a:spAutoFit/>
          </a:bodyPr>
          <a:lstStyle/>
          <a:p>
            <a:pPr algn="ctr"/>
            <a:r>
              <a:rPr lang="en-US" sz="1100" b="1" dirty="0"/>
              <a:t>National Deployment</a:t>
            </a:r>
          </a:p>
          <a:p>
            <a:pPr lvl="0" algn="ctr"/>
            <a:r>
              <a:rPr lang="en-US" sz="1100" b="1" dirty="0"/>
              <a:t>Initial Markets Release </a:t>
            </a:r>
          </a:p>
        </p:txBody>
      </p:sp>
      <p:sp>
        <p:nvSpPr>
          <p:cNvPr id="28" name="TextBox 27"/>
          <p:cNvSpPr txBox="1"/>
          <p:nvPr/>
        </p:nvSpPr>
        <p:spPr>
          <a:xfrm>
            <a:off x="3922088" y="5257800"/>
            <a:ext cx="1822935" cy="646331"/>
          </a:xfrm>
          <a:prstGeom prst="rect">
            <a:avLst/>
          </a:prstGeom>
          <a:noFill/>
        </p:spPr>
        <p:txBody>
          <a:bodyPr wrap="none" rtlCol="0">
            <a:spAutoFit/>
          </a:bodyPr>
          <a:lstStyle/>
          <a:p>
            <a:pPr algn="ctr"/>
            <a:r>
              <a:rPr lang="en-US" sz="3600" b="1" dirty="0">
                <a:solidFill>
                  <a:srgbClr val="002060"/>
                </a:solidFill>
              </a:rPr>
              <a:t>Phase IV</a:t>
            </a:r>
          </a:p>
        </p:txBody>
      </p:sp>
      <p:sp>
        <p:nvSpPr>
          <p:cNvPr id="30" name="TextBox 29"/>
          <p:cNvSpPr txBox="1"/>
          <p:nvPr/>
        </p:nvSpPr>
        <p:spPr>
          <a:xfrm>
            <a:off x="8021993" y="1828800"/>
            <a:ext cx="1045807" cy="769441"/>
          </a:xfrm>
          <a:prstGeom prst="rect">
            <a:avLst/>
          </a:prstGeom>
          <a:noFill/>
        </p:spPr>
        <p:txBody>
          <a:bodyPr wrap="square" rtlCol="0">
            <a:spAutoFit/>
          </a:bodyPr>
          <a:lstStyle/>
          <a:p>
            <a:pPr algn="ctr"/>
            <a:r>
              <a:rPr lang="en-US" sz="1100" b="1" dirty="0"/>
              <a:t>National Deployment Initial Markets Launch</a:t>
            </a:r>
          </a:p>
        </p:txBody>
      </p:sp>
      <p:sp>
        <p:nvSpPr>
          <p:cNvPr id="42" name="Rounded Rectangular Callout 7"/>
          <p:cNvSpPr/>
          <p:nvPr/>
        </p:nvSpPr>
        <p:spPr>
          <a:xfrm rot="10800000">
            <a:off x="7508771" y="3152768"/>
            <a:ext cx="1518461" cy="1788526"/>
          </a:xfrm>
          <a:custGeom>
            <a:avLst/>
            <a:gdLst>
              <a:gd name="connsiteX0" fmla="*/ 0 w 2000598"/>
              <a:gd name="connsiteY0" fmla="*/ 181932 h 1091570"/>
              <a:gd name="connsiteX1" fmla="*/ 181932 w 2000598"/>
              <a:gd name="connsiteY1" fmla="*/ 0 h 1091570"/>
              <a:gd name="connsiteX2" fmla="*/ 333433 w 2000598"/>
              <a:gd name="connsiteY2" fmla="*/ 0 h 1091570"/>
              <a:gd name="connsiteX3" fmla="*/ 333433 w 2000598"/>
              <a:gd name="connsiteY3" fmla="*/ 0 h 1091570"/>
              <a:gd name="connsiteX4" fmla="*/ 833583 w 2000598"/>
              <a:gd name="connsiteY4" fmla="*/ 0 h 1091570"/>
              <a:gd name="connsiteX5" fmla="*/ 1818666 w 2000598"/>
              <a:gd name="connsiteY5" fmla="*/ 0 h 1091570"/>
              <a:gd name="connsiteX6" fmla="*/ 2000598 w 2000598"/>
              <a:gd name="connsiteY6" fmla="*/ 181932 h 1091570"/>
              <a:gd name="connsiteX7" fmla="*/ 2000598 w 2000598"/>
              <a:gd name="connsiteY7" fmla="*/ 636749 h 1091570"/>
              <a:gd name="connsiteX8" fmla="*/ 2000598 w 2000598"/>
              <a:gd name="connsiteY8" fmla="*/ 636749 h 1091570"/>
              <a:gd name="connsiteX9" fmla="*/ 2000598 w 2000598"/>
              <a:gd name="connsiteY9" fmla="*/ 909642 h 1091570"/>
              <a:gd name="connsiteX10" fmla="*/ 2000598 w 2000598"/>
              <a:gd name="connsiteY10" fmla="*/ 909638 h 1091570"/>
              <a:gd name="connsiteX11" fmla="*/ 1818666 w 2000598"/>
              <a:gd name="connsiteY11" fmla="*/ 1091570 h 1091570"/>
              <a:gd name="connsiteX12" fmla="*/ 833583 w 2000598"/>
              <a:gd name="connsiteY12" fmla="*/ 1091570 h 1091570"/>
              <a:gd name="connsiteX13" fmla="*/ 583514 w 2000598"/>
              <a:gd name="connsiteY13" fmla="*/ 1228016 h 1091570"/>
              <a:gd name="connsiteX14" fmla="*/ 333433 w 2000598"/>
              <a:gd name="connsiteY14" fmla="*/ 1091570 h 1091570"/>
              <a:gd name="connsiteX15" fmla="*/ 181932 w 2000598"/>
              <a:gd name="connsiteY15" fmla="*/ 1091570 h 1091570"/>
              <a:gd name="connsiteX16" fmla="*/ 0 w 2000598"/>
              <a:gd name="connsiteY16" fmla="*/ 909638 h 1091570"/>
              <a:gd name="connsiteX17" fmla="*/ 0 w 2000598"/>
              <a:gd name="connsiteY17" fmla="*/ 909642 h 1091570"/>
              <a:gd name="connsiteX18" fmla="*/ 0 w 2000598"/>
              <a:gd name="connsiteY18" fmla="*/ 636749 h 1091570"/>
              <a:gd name="connsiteX19" fmla="*/ 0 w 2000598"/>
              <a:gd name="connsiteY19" fmla="*/ 636749 h 1091570"/>
              <a:gd name="connsiteX20" fmla="*/ 0 w 2000598"/>
              <a:gd name="connsiteY20" fmla="*/ 181932 h 1091570"/>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333433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228016"/>
              <a:gd name="connsiteX1" fmla="*/ 181932 w 2000598"/>
              <a:gd name="connsiteY1" fmla="*/ 0 h 1228016"/>
              <a:gd name="connsiteX2" fmla="*/ 333433 w 2000598"/>
              <a:gd name="connsiteY2" fmla="*/ 0 h 1228016"/>
              <a:gd name="connsiteX3" fmla="*/ 333433 w 2000598"/>
              <a:gd name="connsiteY3" fmla="*/ 0 h 1228016"/>
              <a:gd name="connsiteX4" fmla="*/ 833583 w 2000598"/>
              <a:gd name="connsiteY4" fmla="*/ 0 h 1228016"/>
              <a:gd name="connsiteX5" fmla="*/ 1818666 w 2000598"/>
              <a:gd name="connsiteY5" fmla="*/ 0 h 1228016"/>
              <a:gd name="connsiteX6" fmla="*/ 2000598 w 2000598"/>
              <a:gd name="connsiteY6" fmla="*/ 181932 h 1228016"/>
              <a:gd name="connsiteX7" fmla="*/ 2000598 w 2000598"/>
              <a:gd name="connsiteY7" fmla="*/ 636749 h 1228016"/>
              <a:gd name="connsiteX8" fmla="*/ 2000598 w 2000598"/>
              <a:gd name="connsiteY8" fmla="*/ 636749 h 1228016"/>
              <a:gd name="connsiteX9" fmla="*/ 2000598 w 2000598"/>
              <a:gd name="connsiteY9" fmla="*/ 909642 h 1228016"/>
              <a:gd name="connsiteX10" fmla="*/ 2000598 w 2000598"/>
              <a:gd name="connsiteY10" fmla="*/ 909638 h 1228016"/>
              <a:gd name="connsiteX11" fmla="*/ 1818666 w 2000598"/>
              <a:gd name="connsiteY11" fmla="*/ 1091570 h 1228016"/>
              <a:gd name="connsiteX12" fmla="*/ 662761 w 2000598"/>
              <a:gd name="connsiteY12" fmla="*/ 1091570 h 1228016"/>
              <a:gd name="connsiteX13" fmla="*/ 583514 w 2000598"/>
              <a:gd name="connsiteY13" fmla="*/ 1228016 h 1228016"/>
              <a:gd name="connsiteX14" fmla="*/ 443965 w 2000598"/>
              <a:gd name="connsiteY14" fmla="*/ 1091570 h 1228016"/>
              <a:gd name="connsiteX15" fmla="*/ 181932 w 2000598"/>
              <a:gd name="connsiteY15" fmla="*/ 1091570 h 1228016"/>
              <a:gd name="connsiteX16" fmla="*/ 0 w 2000598"/>
              <a:gd name="connsiteY16" fmla="*/ 909638 h 1228016"/>
              <a:gd name="connsiteX17" fmla="*/ 0 w 2000598"/>
              <a:gd name="connsiteY17" fmla="*/ 909642 h 1228016"/>
              <a:gd name="connsiteX18" fmla="*/ 0 w 2000598"/>
              <a:gd name="connsiteY18" fmla="*/ 636749 h 1228016"/>
              <a:gd name="connsiteX19" fmla="*/ 0 w 2000598"/>
              <a:gd name="connsiteY19" fmla="*/ 636749 h 1228016"/>
              <a:gd name="connsiteX20" fmla="*/ 0 w 2000598"/>
              <a:gd name="connsiteY20" fmla="*/ 181932 h 1228016"/>
              <a:gd name="connsiteX0" fmla="*/ 0 w 2000598"/>
              <a:gd name="connsiteY0" fmla="*/ 181932 h 1328499"/>
              <a:gd name="connsiteX1" fmla="*/ 181932 w 2000598"/>
              <a:gd name="connsiteY1" fmla="*/ 0 h 1328499"/>
              <a:gd name="connsiteX2" fmla="*/ 333433 w 2000598"/>
              <a:gd name="connsiteY2" fmla="*/ 0 h 1328499"/>
              <a:gd name="connsiteX3" fmla="*/ 333433 w 2000598"/>
              <a:gd name="connsiteY3" fmla="*/ 0 h 1328499"/>
              <a:gd name="connsiteX4" fmla="*/ 833583 w 2000598"/>
              <a:gd name="connsiteY4" fmla="*/ 0 h 1328499"/>
              <a:gd name="connsiteX5" fmla="*/ 1818666 w 2000598"/>
              <a:gd name="connsiteY5" fmla="*/ 0 h 1328499"/>
              <a:gd name="connsiteX6" fmla="*/ 2000598 w 2000598"/>
              <a:gd name="connsiteY6" fmla="*/ 181932 h 1328499"/>
              <a:gd name="connsiteX7" fmla="*/ 2000598 w 2000598"/>
              <a:gd name="connsiteY7" fmla="*/ 636749 h 1328499"/>
              <a:gd name="connsiteX8" fmla="*/ 2000598 w 2000598"/>
              <a:gd name="connsiteY8" fmla="*/ 636749 h 1328499"/>
              <a:gd name="connsiteX9" fmla="*/ 2000598 w 2000598"/>
              <a:gd name="connsiteY9" fmla="*/ 909642 h 1328499"/>
              <a:gd name="connsiteX10" fmla="*/ 2000598 w 2000598"/>
              <a:gd name="connsiteY10" fmla="*/ 909638 h 1328499"/>
              <a:gd name="connsiteX11" fmla="*/ 1818666 w 2000598"/>
              <a:gd name="connsiteY11" fmla="*/ 1091570 h 1328499"/>
              <a:gd name="connsiteX12" fmla="*/ 662761 w 2000598"/>
              <a:gd name="connsiteY12" fmla="*/ 1091570 h 1328499"/>
              <a:gd name="connsiteX13" fmla="*/ 523224 w 2000598"/>
              <a:gd name="connsiteY13" fmla="*/ 1328499 h 1328499"/>
              <a:gd name="connsiteX14" fmla="*/ 443965 w 2000598"/>
              <a:gd name="connsiteY14" fmla="*/ 1091570 h 1328499"/>
              <a:gd name="connsiteX15" fmla="*/ 181932 w 2000598"/>
              <a:gd name="connsiteY15" fmla="*/ 1091570 h 1328499"/>
              <a:gd name="connsiteX16" fmla="*/ 0 w 2000598"/>
              <a:gd name="connsiteY16" fmla="*/ 909638 h 1328499"/>
              <a:gd name="connsiteX17" fmla="*/ 0 w 2000598"/>
              <a:gd name="connsiteY17" fmla="*/ 909642 h 1328499"/>
              <a:gd name="connsiteX18" fmla="*/ 0 w 2000598"/>
              <a:gd name="connsiteY18" fmla="*/ 636749 h 1328499"/>
              <a:gd name="connsiteX19" fmla="*/ 0 w 2000598"/>
              <a:gd name="connsiteY19" fmla="*/ 636749 h 1328499"/>
              <a:gd name="connsiteX20" fmla="*/ 0 w 2000598"/>
              <a:gd name="connsiteY20" fmla="*/ 181932 h 1328499"/>
              <a:gd name="connsiteX0" fmla="*/ 0 w 2000598"/>
              <a:gd name="connsiteY0" fmla="*/ 181932 h 1408886"/>
              <a:gd name="connsiteX1" fmla="*/ 181932 w 2000598"/>
              <a:gd name="connsiteY1" fmla="*/ 0 h 1408886"/>
              <a:gd name="connsiteX2" fmla="*/ 333433 w 2000598"/>
              <a:gd name="connsiteY2" fmla="*/ 0 h 1408886"/>
              <a:gd name="connsiteX3" fmla="*/ 333433 w 2000598"/>
              <a:gd name="connsiteY3" fmla="*/ 0 h 1408886"/>
              <a:gd name="connsiteX4" fmla="*/ 833583 w 2000598"/>
              <a:gd name="connsiteY4" fmla="*/ 0 h 1408886"/>
              <a:gd name="connsiteX5" fmla="*/ 1818666 w 2000598"/>
              <a:gd name="connsiteY5" fmla="*/ 0 h 1408886"/>
              <a:gd name="connsiteX6" fmla="*/ 2000598 w 2000598"/>
              <a:gd name="connsiteY6" fmla="*/ 181932 h 1408886"/>
              <a:gd name="connsiteX7" fmla="*/ 2000598 w 2000598"/>
              <a:gd name="connsiteY7" fmla="*/ 636749 h 1408886"/>
              <a:gd name="connsiteX8" fmla="*/ 2000598 w 2000598"/>
              <a:gd name="connsiteY8" fmla="*/ 636749 h 1408886"/>
              <a:gd name="connsiteX9" fmla="*/ 2000598 w 2000598"/>
              <a:gd name="connsiteY9" fmla="*/ 909642 h 1408886"/>
              <a:gd name="connsiteX10" fmla="*/ 2000598 w 2000598"/>
              <a:gd name="connsiteY10" fmla="*/ 909638 h 1408886"/>
              <a:gd name="connsiteX11" fmla="*/ 1818666 w 2000598"/>
              <a:gd name="connsiteY11" fmla="*/ 1091570 h 1408886"/>
              <a:gd name="connsiteX12" fmla="*/ 662761 w 2000598"/>
              <a:gd name="connsiteY12" fmla="*/ 1091570 h 1408886"/>
              <a:gd name="connsiteX13" fmla="*/ 352402 w 2000598"/>
              <a:gd name="connsiteY13" fmla="*/ 1408886 h 1408886"/>
              <a:gd name="connsiteX14" fmla="*/ 443965 w 2000598"/>
              <a:gd name="connsiteY14" fmla="*/ 1091570 h 1408886"/>
              <a:gd name="connsiteX15" fmla="*/ 181932 w 2000598"/>
              <a:gd name="connsiteY15" fmla="*/ 1091570 h 1408886"/>
              <a:gd name="connsiteX16" fmla="*/ 0 w 2000598"/>
              <a:gd name="connsiteY16" fmla="*/ 909638 h 1408886"/>
              <a:gd name="connsiteX17" fmla="*/ 0 w 2000598"/>
              <a:gd name="connsiteY17" fmla="*/ 909642 h 1408886"/>
              <a:gd name="connsiteX18" fmla="*/ 0 w 2000598"/>
              <a:gd name="connsiteY18" fmla="*/ 636749 h 1408886"/>
              <a:gd name="connsiteX19" fmla="*/ 0 w 2000598"/>
              <a:gd name="connsiteY19" fmla="*/ 636749 h 1408886"/>
              <a:gd name="connsiteX20" fmla="*/ 0 w 2000598"/>
              <a:gd name="connsiteY20" fmla="*/ 181932 h 1408886"/>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662761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499180"/>
              <a:gd name="connsiteX1" fmla="*/ 181932 w 2000598"/>
              <a:gd name="connsiteY1" fmla="*/ 0 h 1499180"/>
              <a:gd name="connsiteX2" fmla="*/ 333433 w 2000598"/>
              <a:gd name="connsiteY2" fmla="*/ 0 h 1499180"/>
              <a:gd name="connsiteX3" fmla="*/ 333433 w 2000598"/>
              <a:gd name="connsiteY3" fmla="*/ 0 h 1499180"/>
              <a:gd name="connsiteX4" fmla="*/ 833583 w 2000598"/>
              <a:gd name="connsiteY4" fmla="*/ 0 h 1499180"/>
              <a:gd name="connsiteX5" fmla="*/ 1818666 w 2000598"/>
              <a:gd name="connsiteY5" fmla="*/ 0 h 1499180"/>
              <a:gd name="connsiteX6" fmla="*/ 2000598 w 2000598"/>
              <a:gd name="connsiteY6" fmla="*/ 181932 h 1499180"/>
              <a:gd name="connsiteX7" fmla="*/ 2000598 w 2000598"/>
              <a:gd name="connsiteY7" fmla="*/ 636749 h 1499180"/>
              <a:gd name="connsiteX8" fmla="*/ 2000598 w 2000598"/>
              <a:gd name="connsiteY8" fmla="*/ 636749 h 1499180"/>
              <a:gd name="connsiteX9" fmla="*/ 2000598 w 2000598"/>
              <a:gd name="connsiteY9" fmla="*/ 909642 h 1499180"/>
              <a:gd name="connsiteX10" fmla="*/ 2000598 w 2000598"/>
              <a:gd name="connsiteY10" fmla="*/ 909638 h 1499180"/>
              <a:gd name="connsiteX11" fmla="*/ 1818666 w 2000598"/>
              <a:gd name="connsiteY11" fmla="*/ 1091570 h 1499180"/>
              <a:gd name="connsiteX12" fmla="*/ 905940 w 2000598"/>
              <a:gd name="connsiteY12" fmla="*/ 1091570 h 1499180"/>
              <a:gd name="connsiteX13" fmla="*/ 647883 w 2000598"/>
              <a:gd name="connsiteY13" fmla="*/ 1499180 h 1499180"/>
              <a:gd name="connsiteX14" fmla="*/ 443965 w 2000598"/>
              <a:gd name="connsiteY14" fmla="*/ 1091570 h 1499180"/>
              <a:gd name="connsiteX15" fmla="*/ 181932 w 2000598"/>
              <a:gd name="connsiteY15" fmla="*/ 1091570 h 1499180"/>
              <a:gd name="connsiteX16" fmla="*/ 0 w 2000598"/>
              <a:gd name="connsiteY16" fmla="*/ 909638 h 1499180"/>
              <a:gd name="connsiteX17" fmla="*/ 0 w 2000598"/>
              <a:gd name="connsiteY17" fmla="*/ 909642 h 1499180"/>
              <a:gd name="connsiteX18" fmla="*/ 0 w 2000598"/>
              <a:gd name="connsiteY18" fmla="*/ 636749 h 1499180"/>
              <a:gd name="connsiteX19" fmla="*/ 0 w 2000598"/>
              <a:gd name="connsiteY19" fmla="*/ 636749 h 1499180"/>
              <a:gd name="connsiteX20" fmla="*/ 0 w 2000598"/>
              <a:gd name="connsiteY20" fmla="*/ 181932 h 1499180"/>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443965 w 2000598"/>
              <a:gd name="connsiteY14" fmla="*/ 1091570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905940 w 2000598"/>
              <a:gd name="connsiteY12" fmla="*/ 1091570 h 1539268"/>
              <a:gd name="connsiteX13" fmla="*/ 870799 w 2000598"/>
              <a:gd name="connsiteY13" fmla="*/ 1539268 h 1539268"/>
              <a:gd name="connsiteX14" fmla="*/ 616217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1323254 w 2000598"/>
              <a:gd name="connsiteY12" fmla="*/ 1105767 h 1539268"/>
              <a:gd name="connsiteX13" fmla="*/ 870799 w 2000598"/>
              <a:gd name="connsiteY13" fmla="*/ 1539268 h 1539268"/>
              <a:gd name="connsiteX14" fmla="*/ 616217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539268"/>
              <a:gd name="connsiteX1" fmla="*/ 181932 w 2000598"/>
              <a:gd name="connsiteY1" fmla="*/ 0 h 1539268"/>
              <a:gd name="connsiteX2" fmla="*/ 333433 w 2000598"/>
              <a:gd name="connsiteY2" fmla="*/ 0 h 1539268"/>
              <a:gd name="connsiteX3" fmla="*/ 333433 w 2000598"/>
              <a:gd name="connsiteY3" fmla="*/ 0 h 1539268"/>
              <a:gd name="connsiteX4" fmla="*/ 833583 w 2000598"/>
              <a:gd name="connsiteY4" fmla="*/ 0 h 1539268"/>
              <a:gd name="connsiteX5" fmla="*/ 1818666 w 2000598"/>
              <a:gd name="connsiteY5" fmla="*/ 0 h 1539268"/>
              <a:gd name="connsiteX6" fmla="*/ 2000598 w 2000598"/>
              <a:gd name="connsiteY6" fmla="*/ 181932 h 1539268"/>
              <a:gd name="connsiteX7" fmla="*/ 2000598 w 2000598"/>
              <a:gd name="connsiteY7" fmla="*/ 636749 h 1539268"/>
              <a:gd name="connsiteX8" fmla="*/ 2000598 w 2000598"/>
              <a:gd name="connsiteY8" fmla="*/ 636749 h 1539268"/>
              <a:gd name="connsiteX9" fmla="*/ 2000598 w 2000598"/>
              <a:gd name="connsiteY9" fmla="*/ 909642 h 1539268"/>
              <a:gd name="connsiteX10" fmla="*/ 2000598 w 2000598"/>
              <a:gd name="connsiteY10" fmla="*/ 909638 h 1539268"/>
              <a:gd name="connsiteX11" fmla="*/ 1818666 w 2000598"/>
              <a:gd name="connsiteY11" fmla="*/ 1091570 h 1539268"/>
              <a:gd name="connsiteX12" fmla="*/ 1323254 w 2000598"/>
              <a:gd name="connsiteY12" fmla="*/ 1105767 h 1539268"/>
              <a:gd name="connsiteX13" fmla="*/ 870799 w 2000598"/>
              <a:gd name="connsiteY13" fmla="*/ 1539268 h 1539268"/>
              <a:gd name="connsiteX14" fmla="*/ 987163 w 2000598"/>
              <a:gd name="connsiteY14" fmla="*/ 1104932 h 1539268"/>
              <a:gd name="connsiteX15" fmla="*/ 181932 w 2000598"/>
              <a:gd name="connsiteY15" fmla="*/ 1091570 h 1539268"/>
              <a:gd name="connsiteX16" fmla="*/ 0 w 2000598"/>
              <a:gd name="connsiteY16" fmla="*/ 909638 h 1539268"/>
              <a:gd name="connsiteX17" fmla="*/ 0 w 2000598"/>
              <a:gd name="connsiteY17" fmla="*/ 909642 h 1539268"/>
              <a:gd name="connsiteX18" fmla="*/ 0 w 2000598"/>
              <a:gd name="connsiteY18" fmla="*/ 636749 h 1539268"/>
              <a:gd name="connsiteX19" fmla="*/ 0 w 2000598"/>
              <a:gd name="connsiteY19" fmla="*/ 636749 h 1539268"/>
              <a:gd name="connsiteX20" fmla="*/ 0 w 2000598"/>
              <a:gd name="connsiteY20" fmla="*/ 181932 h 1539268"/>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323254 w 2000598"/>
              <a:gd name="connsiteY12" fmla="*/ 1105767 h 1475379"/>
              <a:gd name="connsiteX13" fmla="*/ 1137416 w 2000598"/>
              <a:gd name="connsiteY13" fmla="*/ 1475379 h 1475379"/>
              <a:gd name="connsiteX14" fmla="*/ 987163 w 2000598"/>
              <a:gd name="connsiteY14" fmla="*/ 1104932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323254 w 2000598"/>
              <a:gd name="connsiteY12" fmla="*/ 1105767 h 1475379"/>
              <a:gd name="connsiteX13" fmla="*/ 1137416 w 2000598"/>
              <a:gd name="connsiteY13" fmla="*/ 1475379 h 1475379"/>
              <a:gd name="connsiteX14" fmla="*/ 1195820 w 2000598"/>
              <a:gd name="connsiteY14" fmla="*/ 1119130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508727 w 2000598"/>
              <a:gd name="connsiteY12" fmla="*/ 1105767 h 1475379"/>
              <a:gd name="connsiteX13" fmla="*/ 1137416 w 2000598"/>
              <a:gd name="connsiteY13" fmla="*/ 1475379 h 1475379"/>
              <a:gd name="connsiteX14" fmla="*/ 1195820 w 2000598"/>
              <a:gd name="connsiteY14" fmla="*/ 1119130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508727 w 2000598"/>
              <a:gd name="connsiteY12" fmla="*/ 1105767 h 1475379"/>
              <a:gd name="connsiteX13" fmla="*/ 1137416 w 2000598"/>
              <a:gd name="connsiteY13" fmla="*/ 1475379 h 1475379"/>
              <a:gd name="connsiteX14" fmla="*/ 1207412 w 2000598"/>
              <a:gd name="connsiteY14" fmla="*/ 1097833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497135 w 2000598"/>
              <a:gd name="connsiteY12" fmla="*/ 1091570 h 1475379"/>
              <a:gd name="connsiteX13" fmla="*/ 1137416 w 2000598"/>
              <a:gd name="connsiteY13" fmla="*/ 1475379 h 1475379"/>
              <a:gd name="connsiteX14" fmla="*/ 1207412 w 2000598"/>
              <a:gd name="connsiteY14" fmla="*/ 1097833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475379"/>
              <a:gd name="connsiteX1" fmla="*/ 181932 w 2000598"/>
              <a:gd name="connsiteY1" fmla="*/ 0 h 1475379"/>
              <a:gd name="connsiteX2" fmla="*/ 333433 w 2000598"/>
              <a:gd name="connsiteY2" fmla="*/ 0 h 1475379"/>
              <a:gd name="connsiteX3" fmla="*/ 333433 w 2000598"/>
              <a:gd name="connsiteY3" fmla="*/ 0 h 1475379"/>
              <a:gd name="connsiteX4" fmla="*/ 833583 w 2000598"/>
              <a:gd name="connsiteY4" fmla="*/ 0 h 1475379"/>
              <a:gd name="connsiteX5" fmla="*/ 1818666 w 2000598"/>
              <a:gd name="connsiteY5" fmla="*/ 0 h 1475379"/>
              <a:gd name="connsiteX6" fmla="*/ 2000598 w 2000598"/>
              <a:gd name="connsiteY6" fmla="*/ 181932 h 1475379"/>
              <a:gd name="connsiteX7" fmla="*/ 2000598 w 2000598"/>
              <a:gd name="connsiteY7" fmla="*/ 636749 h 1475379"/>
              <a:gd name="connsiteX8" fmla="*/ 2000598 w 2000598"/>
              <a:gd name="connsiteY8" fmla="*/ 636749 h 1475379"/>
              <a:gd name="connsiteX9" fmla="*/ 2000598 w 2000598"/>
              <a:gd name="connsiteY9" fmla="*/ 909642 h 1475379"/>
              <a:gd name="connsiteX10" fmla="*/ 2000598 w 2000598"/>
              <a:gd name="connsiteY10" fmla="*/ 909638 h 1475379"/>
              <a:gd name="connsiteX11" fmla="*/ 1818666 w 2000598"/>
              <a:gd name="connsiteY11" fmla="*/ 1091570 h 1475379"/>
              <a:gd name="connsiteX12" fmla="*/ 1497135 w 2000598"/>
              <a:gd name="connsiteY12" fmla="*/ 1091570 h 1475379"/>
              <a:gd name="connsiteX13" fmla="*/ 1137416 w 2000598"/>
              <a:gd name="connsiteY13" fmla="*/ 1475379 h 1475379"/>
              <a:gd name="connsiteX14" fmla="*/ 1002835 w 2000598"/>
              <a:gd name="connsiteY14" fmla="*/ 1097833 h 1475379"/>
              <a:gd name="connsiteX15" fmla="*/ 181932 w 2000598"/>
              <a:gd name="connsiteY15" fmla="*/ 1091570 h 1475379"/>
              <a:gd name="connsiteX16" fmla="*/ 0 w 2000598"/>
              <a:gd name="connsiteY16" fmla="*/ 909638 h 1475379"/>
              <a:gd name="connsiteX17" fmla="*/ 0 w 2000598"/>
              <a:gd name="connsiteY17" fmla="*/ 909642 h 1475379"/>
              <a:gd name="connsiteX18" fmla="*/ 0 w 2000598"/>
              <a:gd name="connsiteY18" fmla="*/ 636749 h 1475379"/>
              <a:gd name="connsiteX19" fmla="*/ 0 w 2000598"/>
              <a:gd name="connsiteY19" fmla="*/ 636749 h 1475379"/>
              <a:gd name="connsiteX20" fmla="*/ 0 w 2000598"/>
              <a:gd name="connsiteY20" fmla="*/ 181932 h 1475379"/>
              <a:gd name="connsiteX0" fmla="*/ 0 w 2000598"/>
              <a:gd name="connsiteY0" fmla="*/ 181932 h 1753752"/>
              <a:gd name="connsiteX1" fmla="*/ 181932 w 2000598"/>
              <a:gd name="connsiteY1" fmla="*/ 0 h 1753752"/>
              <a:gd name="connsiteX2" fmla="*/ 333433 w 2000598"/>
              <a:gd name="connsiteY2" fmla="*/ 0 h 1753752"/>
              <a:gd name="connsiteX3" fmla="*/ 333433 w 2000598"/>
              <a:gd name="connsiteY3" fmla="*/ 0 h 1753752"/>
              <a:gd name="connsiteX4" fmla="*/ 833583 w 2000598"/>
              <a:gd name="connsiteY4" fmla="*/ 0 h 1753752"/>
              <a:gd name="connsiteX5" fmla="*/ 1818666 w 2000598"/>
              <a:gd name="connsiteY5" fmla="*/ 0 h 1753752"/>
              <a:gd name="connsiteX6" fmla="*/ 2000598 w 2000598"/>
              <a:gd name="connsiteY6" fmla="*/ 181932 h 1753752"/>
              <a:gd name="connsiteX7" fmla="*/ 2000598 w 2000598"/>
              <a:gd name="connsiteY7" fmla="*/ 636749 h 1753752"/>
              <a:gd name="connsiteX8" fmla="*/ 2000598 w 2000598"/>
              <a:gd name="connsiteY8" fmla="*/ 636749 h 1753752"/>
              <a:gd name="connsiteX9" fmla="*/ 2000598 w 2000598"/>
              <a:gd name="connsiteY9" fmla="*/ 909642 h 1753752"/>
              <a:gd name="connsiteX10" fmla="*/ 2000598 w 2000598"/>
              <a:gd name="connsiteY10" fmla="*/ 909638 h 1753752"/>
              <a:gd name="connsiteX11" fmla="*/ 1818666 w 2000598"/>
              <a:gd name="connsiteY11" fmla="*/ 1091570 h 1753752"/>
              <a:gd name="connsiteX12" fmla="*/ 1497135 w 2000598"/>
              <a:gd name="connsiteY12" fmla="*/ 1091570 h 1753752"/>
              <a:gd name="connsiteX13" fmla="*/ 489585 w 2000598"/>
              <a:gd name="connsiteY13" fmla="*/ 1753752 h 1753752"/>
              <a:gd name="connsiteX14" fmla="*/ 1002835 w 2000598"/>
              <a:gd name="connsiteY14" fmla="*/ 1097833 h 1753752"/>
              <a:gd name="connsiteX15" fmla="*/ 181932 w 2000598"/>
              <a:gd name="connsiteY15" fmla="*/ 1091570 h 1753752"/>
              <a:gd name="connsiteX16" fmla="*/ 0 w 2000598"/>
              <a:gd name="connsiteY16" fmla="*/ 909638 h 1753752"/>
              <a:gd name="connsiteX17" fmla="*/ 0 w 2000598"/>
              <a:gd name="connsiteY17" fmla="*/ 909642 h 1753752"/>
              <a:gd name="connsiteX18" fmla="*/ 0 w 2000598"/>
              <a:gd name="connsiteY18" fmla="*/ 636749 h 1753752"/>
              <a:gd name="connsiteX19" fmla="*/ 0 w 2000598"/>
              <a:gd name="connsiteY19" fmla="*/ 636749 h 1753752"/>
              <a:gd name="connsiteX20" fmla="*/ 0 w 2000598"/>
              <a:gd name="connsiteY20" fmla="*/ 181932 h 1753752"/>
              <a:gd name="connsiteX0" fmla="*/ 0 w 2000598"/>
              <a:gd name="connsiteY0" fmla="*/ 181932 h 1753752"/>
              <a:gd name="connsiteX1" fmla="*/ 181932 w 2000598"/>
              <a:gd name="connsiteY1" fmla="*/ 0 h 1753752"/>
              <a:gd name="connsiteX2" fmla="*/ 333433 w 2000598"/>
              <a:gd name="connsiteY2" fmla="*/ 0 h 1753752"/>
              <a:gd name="connsiteX3" fmla="*/ 333433 w 2000598"/>
              <a:gd name="connsiteY3" fmla="*/ 0 h 1753752"/>
              <a:gd name="connsiteX4" fmla="*/ 833583 w 2000598"/>
              <a:gd name="connsiteY4" fmla="*/ 0 h 1753752"/>
              <a:gd name="connsiteX5" fmla="*/ 1818666 w 2000598"/>
              <a:gd name="connsiteY5" fmla="*/ 0 h 1753752"/>
              <a:gd name="connsiteX6" fmla="*/ 2000598 w 2000598"/>
              <a:gd name="connsiteY6" fmla="*/ 181932 h 1753752"/>
              <a:gd name="connsiteX7" fmla="*/ 2000598 w 2000598"/>
              <a:gd name="connsiteY7" fmla="*/ 636749 h 1753752"/>
              <a:gd name="connsiteX8" fmla="*/ 2000598 w 2000598"/>
              <a:gd name="connsiteY8" fmla="*/ 636749 h 1753752"/>
              <a:gd name="connsiteX9" fmla="*/ 2000598 w 2000598"/>
              <a:gd name="connsiteY9" fmla="*/ 909642 h 1753752"/>
              <a:gd name="connsiteX10" fmla="*/ 2000598 w 2000598"/>
              <a:gd name="connsiteY10" fmla="*/ 909638 h 1753752"/>
              <a:gd name="connsiteX11" fmla="*/ 1818666 w 2000598"/>
              <a:gd name="connsiteY11" fmla="*/ 1091570 h 1753752"/>
              <a:gd name="connsiteX12" fmla="*/ 1497135 w 2000598"/>
              <a:gd name="connsiteY12" fmla="*/ 1091570 h 1753752"/>
              <a:gd name="connsiteX13" fmla="*/ 489585 w 2000598"/>
              <a:gd name="connsiteY13" fmla="*/ 1753752 h 1753752"/>
              <a:gd name="connsiteX14" fmla="*/ 320908 w 2000598"/>
              <a:gd name="connsiteY14" fmla="*/ 1089880 h 1753752"/>
              <a:gd name="connsiteX15" fmla="*/ 181932 w 2000598"/>
              <a:gd name="connsiteY15" fmla="*/ 1091570 h 1753752"/>
              <a:gd name="connsiteX16" fmla="*/ 0 w 2000598"/>
              <a:gd name="connsiteY16" fmla="*/ 909638 h 1753752"/>
              <a:gd name="connsiteX17" fmla="*/ 0 w 2000598"/>
              <a:gd name="connsiteY17" fmla="*/ 909642 h 1753752"/>
              <a:gd name="connsiteX18" fmla="*/ 0 w 2000598"/>
              <a:gd name="connsiteY18" fmla="*/ 636749 h 1753752"/>
              <a:gd name="connsiteX19" fmla="*/ 0 w 2000598"/>
              <a:gd name="connsiteY19" fmla="*/ 636749 h 1753752"/>
              <a:gd name="connsiteX20" fmla="*/ 0 w 2000598"/>
              <a:gd name="connsiteY20" fmla="*/ 181932 h 1753752"/>
              <a:gd name="connsiteX0" fmla="*/ 0 w 2000598"/>
              <a:gd name="connsiteY0" fmla="*/ 181932 h 1753752"/>
              <a:gd name="connsiteX1" fmla="*/ 181932 w 2000598"/>
              <a:gd name="connsiteY1" fmla="*/ 0 h 1753752"/>
              <a:gd name="connsiteX2" fmla="*/ 333433 w 2000598"/>
              <a:gd name="connsiteY2" fmla="*/ 0 h 1753752"/>
              <a:gd name="connsiteX3" fmla="*/ 333433 w 2000598"/>
              <a:gd name="connsiteY3" fmla="*/ 0 h 1753752"/>
              <a:gd name="connsiteX4" fmla="*/ 833583 w 2000598"/>
              <a:gd name="connsiteY4" fmla="*/ 0 h 1753752"/>
              <a:gd name="connsiteX5" fmla="*/ 1818666 w 2000598"/>
              <a:gd name="connsiteY5" fmla="*/ 0 h 1753752"/>
              <a:gd name="connsiteX6" fmla="*/ 2000598 w 2000598"/>
              <a:gd name="connsiteY6" fmla="*/ 181932 h 1753752"/>
              <a:gd name="connsiteX7" fmla="*/ 2000598 w 2000598"/>
              <a:gd name="connsiteY7" fmla="*/ 636749 h 1753752"/>
              <a:gd name="connsiteX8" fmla="*/ 2000598 w 2000598"/>
              <a:gd name="connsiteY8" fmla="*/ 636749 h 1753752"/>
              <a:gd name="connsiteX9" fmla="*/ 2000598 w 2000598"/>
              <a:gd name="connsiteY9" fmla="*/ 909642 h 1753752"/>
              <a:gd name="connsiteX10" fmla="*/ 2000598 w 2000598"/>
              <a:gd name="connsiteY10" fmla="*/ 909638 h 1753752"/>
              <a:gd name="connsiteX11" fmla="*/ 1818666 w 2000598"/>
              <a:gd name="connsiteY11" fmla="*/ 1091570 h 1753752"/>
              <a:gd name="connsiteX12" fmla="*/ 610631 w 2000598"/>
              <a:gd name="connsiteY12" fmla="*/ 1075663 h 1753752"/>
              <a:gd name="connsiteX13" fmla="*/ 489585 w 2000598"/>
              <a:gd name="connsiteY13" fmla="*/ 1753752 h 1753752"/>
              <a:gd name="connsiteX14" fmla="*/ 320908 w 2000598"/>
              <a:gd name="connsiteY14" fmla="*/ 1089880 h 1753752"/>
              <a:gd name="connsiteX15" fmla="*/ 181932 w 2000598"/>
              <a:gd name="connsiteY15" fmla="*/ 1091570 h 1753752"/>
              <a:gd name="connsiteX16" fmla="*/ 0 w 2000598"/>
              <a:gd name="connsiteY16" fmla="*/ 909638 h 1753752"/>
              <a:gd name="connsiteX17" fmla="*/ 0 w 2000598"/>
              <a:gd name="connsiteY17" fmla="*/ 909642 h 1753752"/>
              <a:gd name="connsiteX18" fmla="*/ 0 w 2000598"/>
              <a:gd name="connsiteY18" fmla="*/ 636749 h 1753752"/>
              <a:gd name="connsiteX19" fmla="*/ 0 w 2000598"/>
              <a:gd name="connsiteY19" fmla="*/ 636749 h 1753752"/>
              <a:gd name="connsiteX20" fmla="*/ 0 w 2000598"/>
              <a:gd name="connsiteY20" fmla="*/ 181932 h 1753752"/>
              <a:gd name="connsiteX0" fmla="*/ 0 w 2000598"/>
              <a:gd name="connsiteY0" fmla="*/ 181932 h 1753752"/>
              <a:gd name="connsiteX1" fmla="*/ 181932 w 2000598"/>
              <a:gd name="connsiteY1" fmla="*/ 0 h 1753752"/>
              <a:gd name="connsiteX2" fmla="*/ 333433 w 2000598"/>
              <a:gd name="connsiteY2" fmla="*/ 0 h 1753752"/>
              <a:gd name="connsiteX3" fmla="*/ 333433 w 2000598"/>
              <a:gd name="connsiteY3" fmla="*/ 0 h 1753752"/>
              <a:gd name="connsiteX4" fmla="*/ 833583 w 2000598"/>
              <a:gd name="connsiteY4" fmla="*/ 0 h 1753752"/>
              <a:gd name="connsiteX5" fmla="*/ 1818666 w 2000598"/>
              <a:gd name="connsiteY5" fmla="*/ 0 h 1753752"/>
              <a:gd name="connsiteX6" fmla="*/ 2000598 w 2000598"/>
              <a:gd name="connsiteY6" fmla="*/ 181932 h 1753752"/>
              <a:gd name="connsiteX7" fmla="*/ 2000598 w 2000598"/>
              <a:gd name="connsiteY7" fmla="*/ 636749 h 1753752"/>
              <a:gd name="connsiteX8" fmla="*/ 2000598 w 2000598"/>
              <a:gd name="connsiteY8" fmla="*/ 636749 h 1753752"/>
              <a:gd name="connsiteX9" fmla="*/ 2000598 w 2000598"/>
              <a:gd name="connsiteY9" fmla="*/ 909642 h 1753752"/>
              <a:gd name="connsiteX10" fmla="*/ 2000598 w 2000598"/>
              <a:gd name="connsiteY10" fmla="*/ 909638 h 1753752"/>
              <a:gd name="connsiteX11" fmla="*/ 1818666 w 2000598"/>
              <a:gd name="connsiteY11" fmla="*/ 1091570 h 1753752"/>
              <a:gd name="connsiteX12" fmla="*/ 781112 w 2000598"/>
              <a:gd name="connsiteY12" fmla="*/ 1092581 h 1753752"/>
              <a:gd name="connsiteX13" fmla="*/ 489585 w 2000598"/>
              <a:gd name="connsiteY13" fmla="*/ 1753752 h 1753752"/>
              <a:gd name="connsiteX14" fmla="*/ 320908 w 2000598"/>
              <a:gd name="connsiteY14" fmla="*/ 1089880 h 1753752"/>
              <a:gd name="connsiteX15" fmla="*/ 181932 w 2000598"/>
              <a:gd name="connsiteY15" fmla="*/ 1091570 h 1753752"/>
              <a:gd name="connsiteX16" fmla="*/ 0 w 2000598"/>
              <a:gd name="connsiteY16" fmla="*/ 909638 h 1753752"/>
              <a:gd name="connsiteX17" fmla="*/ 0 w 2000598"/>
              <a:gd name="connsiteY17" fmla="*/ 909642 h 1753752"/>
              <a:gd name="connsiteX18" fmla="*/ 0 w 2000598"/>
              <a:gd name="connsiteY18" fmla="*/ 636749 h 1753752"/>
              <a:gd name="connsiteX19" fmla="*/ 0 w 2000598"/>
              <a:gd name="connsiteY19" fmla="*/ 636749 h 1753752"/>
              <a:gd name="connsiteX20" fmla="*/ 0 w 2000598"/>
              <a:gd name="connsiteY20" fmla="*/ 181932 h 1753752"/>
              <a:gd name="connsiteX0" fmla="*/ 0 w 2000598"/>
              <a:gd name="connsiteY0" fmla="*/ 181932 h 1753752"/>
              <a:gd name="connsiteX1" fmla="*/ 181932 w 2000598"/>
              <a:gd name="connsiteY1" fmla="*/ 0 h 1753752"/>
              <a:gd name="connsiteX2" fmla="*/ 333433 w 2000598"/>
              <a:gd name="connsiteY2" fmla="*/ 0 h 1753752"/>
              <a:gd name="connsiteX3" fmla="*/ 333433 w 2000598"/>
              <a:gd name="connsiteY3" fmla="*/ 0 h 1753752"/>
              <a:gd name="connsiteX4" fmla="*/ 833583 w 2000598"/>
              <a:gd name="connsiteY4" fmla="*/ 0 h 1753752"/>
              <a:gd name="connsiteX5" fmla="*/ 1818666 w 2000598"/>
              <a:gd name="connsiteY5" fmla="*/ 0 h 1753752"/>
              <a:gd name="connsiteX6" fmla="*/ 2000598 w 2000598"/>
              <a:gd name="connsiteY6" fmla="*/ 181932 h 1753752"/>
              <a:gd name="connsiteX7" fmla="*/ 2000598 w 2000598"/>
              <a:gd name="connsiteY7" fmla="*/ 636749 h 1753752"/>
              <a:gd name="connsiteX8" fmla="*/ 2000598 w 2000598"/>
              <a:gd name="connsiteY8" fmla="*/ 636749 h 1753752"/>
              <a:gd name="connsiteX9" fmla="*/ 2000598 w 2000598"/>
              <a:gd name="connsiteY9" fmla="*/ 909642 h 1753752"/>
              <a:gd name="connsiteX10" fmla="*/ 2000598 w 2000598"/>
              <a:gd name="connsiteY10" fmla="*/ 909638 h 1753752"/>
              <a:gd name="connsiteX11" fmla="*/ 1818666 w 2000598"/>
              <a:gd name="connsiteY11" fmla="*/ 1091570 h 1753752"/>
              <a:gd name="connsiteX12" fmla="*/ 781112 w 2000598"/>
              <a:gd name="connsiteY12" fmla="*/ 1092581 h 1753752"/>
              <a:gd name="connsiteX13" fmla="*/ 489585 w 2000598"/>
              <a:gd name="connsiteY13" fmla="*/ 1753752 h 1753752"/>
              <a:gd name="connsiteX14" fmla="*/ 525486 w 2000598"/>
              <a:gd name="connsiteY14" fmla="*/ 1098339 h 1753752"/>
              <a:gd name="connsiteX15" fmla="*/ 181932 w 2000598"/>
              <a:gd name="connsiteY15" fmla="*/ 1091570 h 1753752"/>
              <a:gd name="connsiteX16" fmla="*/ 0 w 2000598"/>
              <a:gd name="connsiteY16" fmla="*/ 909638 h 1753752"/>
              <a:gd name="connsiteX17" fmla="*/ 0 w 2000598"/>
              <a:gd name="connsiteY17" fmla="*/ 909642 h 1753752"/>
              <a:gd name="connsiteX18" fmla="*/ 0 w 2000598"/>
              <a:gd name="connsiteY18" fmla="*/ 636749 h 1753752"/>
              <a:gd name="connsiteX19" fmla="*/ 0 w 2000598"/>
              <a:gd name="connsiteY19" fmla="*/ 636749 h 1753752"/>
              <a:gd name="connsiteX20" fmla="*/ 0 w 2000598"/>
              <a:gd name="connsiteY20" fmla="*/ 181932 h 17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598" h="1753752">
                <a:moveTo>
                  <a:pt x="0" y="181932"/>
                </a:moveTo>
                <a:cubicBezTo>
                  <a:pt x="0" y="81454"/>
                  <a:pt x="81454" y="0"/>
                  <a:pt x="181932" y="0"/>
                </a:cubicBezTo>
                <a:lnTo>
                  <a:pt x="333433" y="0"/>
                </a:lnTo>
                <a:lnTo>
                  <a:pt x="333433" y="0"/>
                </a:lnTo>
                <a:lnTo>
                  <a:pt x="833583" y="0"/>
                </a:lnTo>
                <a:lnTo>
                  <a:pt x="1818666" y="0"/>
                </a:lnTo>
                <a:cubicBezTo>
                  <a:pt x="1919144" y="0"/>
                  <a:pt x="2000598" y="81454"/>
                  <a:pt x="2000598" y="181932"/>
                </a:cubicBezTo>
                <a:lnTo>
                  <a:pt x="2000598" y="636749"/>
                </a:lnTo>
                <a:lnTo>
                  <a:pt x="2000598" y="636749"/>
                </a:lnTo>
                <a:lnTo>
                  <a:pt x="2000598" y="909642"/>
                </a:lnTo>
                <a:lnTo>
                  <a:pt x="2000598" y="909638"/>
                </a:lnTo>
                <a:cubicBezTo>
                  <a:pt x="2000598" y="1010116"/>
                  <a:pt x="1919144" y="1091570"/>
                  <a:pt x="1818666" y="1091570"/>
                </a:cubicBezTo>
                <a:lnTo>
                  <a:pt x="781112" y="1092581"/>
                </a:lnTo>
                <a:lnTo>
                  <a:pt x="489585" y="1753752"/>
                </a:lnTo>
                <a:lnTo>
                  <a:pt x="525486" y="1098339"/>
                </a:lnTo>
                <a:lnTo>
                  <a:pt x="181932" y="1091570"/>
                </a:lnTo>
                <a:cubicBezTo>
                  <a:pt x="81454" y="1091570"/>
                  <a:pt x="0" y="1010116"/>
                  <a:pt x="0" y="909638"/>
                </a:cubicBezTo>
                <a:lnTo>
                  <a:pt x="0" y="909642"/>
                </a:lnTo>
                <a:lnTo>
                  <a:pt x="0" y="636749"/>
                </a:lnTo>
                <a:lnTo>
                  <a:pt x="0" y="636749"/>
                </a:lnTo>
                <a:lnTo>
                  <a:pt x="0" y="181932"/>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543800" y="3861137"/>
            <a:ext cx="1518460" cy="1015663"/>
          </a:xfrm>
          <a:prstGeom prst="rect">
            <a:avLst/>
          </a:prstGeom>
          <a:noFill/>
        </p:spPr>
        <p:txBody>
          <a:bodyPr wrap="square" rtlCol="0">
            <a:spAutoFit/>
          </a:bodyPr>
          <a:lstStyle/>
          <a:p>
            <a:r>
              <a:rPr lang="en-US" sz="1000" b="1" dirty="0"/>
              <a:t>Initial markets installed by national partner and ready for “Go Live” testing and activation of PSE devices on the NPSBN</a:t>
            </a:r>
          </a:p>
        </p:txBody>
      </p:sp>
      <p:sp>
        <p:nvSpPr>
          <p:cNvPr id="45" name="TextBox 44"/>
          <p:cNvSpPr txBox="1"/>
          <p:nvPr/>
        </p:nvSpPr>
        <p:spPr>
          <a:xfrm>
            <a:off x="4527761" y="3886200"/>
            <a:ext cx="857927" cy="261610"/>
          </a:xfrm>
          <a:prstGeom prst="rect">
            <a:avLst/>
          </a:prstGeom>
          <a:noFill/>
        </p:spPr>
        <p:txBody>
          <a:bodyPr wrap="none" rtlCol="0">
            <a:spAutoFit/>
          </a:bodyPr>
          <a:lstStyle/>
          <a:p>
            <a:r>
              <a:rPr lang="en-US" sz="1100" b="1" dirty="0">
                <a:solidFill>
                  <a:schemeClr val="bg1"/>
                </a:solidFill>
              </a:rPr>
              <a:t>2017{}2018</a:t>
            </a:r>
          </a:p>
        </p:txBody>
      </p:sp>
      <p:sp>
        <p:nvSpPr>
          <p:cNvPr id="46" name="Rounded Rectangle 45"/>
          <p:cNvSpPr/>
          <p:nvPr/>
        </p:nvSpPr>
        <p:spPr>
          <a:xfrm>
            <a:off x="6879202" y="2389397"/>
            <a:ext cx="824974" cy="862028"/>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856548" y="2377798"/>
            <a:ext cx="847628" cy="769441"/>
          </a:xfrm>
          <a:prstGeom prst="rect">
            <a:avLst/>
          </a:prstGeom>
          <a:noFill/>
        </p:spPr>
        <p:txBody>
          <a:bodyPr wrap="square" rtlCol="0">
            <a:spAutoFit/>
          </a:bodyPr>
          <a:lstStyle/>
          <a:p>
            <a:pPr lvl="0" algn="ctr"/>
            <a:r>
              <a:rPr lang="en-US" sz="1100" b="1" dirty="0"/>
              <a:t> </a:t>
            </a:r>
            <a:r>
              <a:rPr lang="en-US" sz="1100" b="1" dirty="0" smtClean="0"/>
              <a:t>Opt-out </a:t>
            </a:r>
            <a:r>
              <a:rPr lang="en-US" sz="1100" b="1" dirty="0"/>
              <a:t>State plan due to FCC from State</a:t>
            </a:r>
          </a:p>
        </p:txBody>
      </p:sp>
      <p:sp>
        <p:nvSpPr>
          <p:cNvPr id="54" name="TextBox 53"/>
          <p:cNvSpPr txBox="1"/>
          <p:nvPr/>
        </p:nvSpPr>
        <p:spPr>
          <a:xfrm>
            <a:off x="76200" y="4548629"/>
            <a:ext cx="444352" cy="261610"/>
          </a:xfrm>
          <a:prstGeom prst="rect">
            <a:avLst/>
          </a:prstGeom>
          <a:noFill/>
        </p:spPr>
        <p:txBody>
          <a:bodyPr wrap="none" rtlCol="0">
            <a:spAutoFit/>
          </a:bodyPr>
          <a:lstStyle/>
          <a:p>
            <a:r>
              <a:rPr lang="en-US" sz="1100" b="1" dirty="0">
                <a:solidFill>
                  <a:schemeClr val="bg1"/>
                </a:solidFill>
              </a:rPr>
              <a:t>May</a:t>
            </a:r>
          </a:p>
        </p:txBody>
      </p:sp>
      <p:sp>
        <p:nvSpPr>
          <p:cNvPr id="55" name="TextBox 54"/>
          <p:cNvSpPr txBox="1"/>
          <p:nvPr/>
        </p:nvSpPr>
        <p:spPr>
          <a:xfrm>
            <a:off x="8063618" y="3167390"/>
            <a:ext cx="593432" cy="261610"/>
          </a:xfrm>
          <a:prstGeom prst="rect">
            <a:avLst/>
          </a:prstGeom>
          <a:noFill/>
        </p:spPr>
        <p:txBody>
          <a:bodyPr wrap="none" rtlCol="0">
            <a:spAutoFit/>
          </a:bodyPr>
          <a:lstStyle/>
          <a:p>
            <a:r>
              <a:rPr lang="en-US" sz="1100" b="1" dirty="0">
                <a:solidFill>
                  <a:schemeClr val="bg1"/>
                </a:solidFill>
              </a:rPr>
              <a:t>August</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56464"/>
            <a:ext cx="441172" cy="60561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825" y="3289905"/>
            <a:ext cx="441172" cy="605610"/>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8" y="3666784"/>
            <a:ext cx="441172" cy="60561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2882" y="2638004"/>
            <a:ext cx="441172" cy="605610"/>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9628" y="3948344"/>
            <a:ext cx="441172" cy="605610"/>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4157" y="3490467"/>
            <a:ext cx="441172" cy="605608"/>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9776" y="3088274"/>
            <a:ext cx="441171" cy="605608"/>
          </a:xfrm>
          <a:prstGeom prst="rect">
            <a:avLst/>
          </a:prstGeom>
        </p:spPr>
      </p:pic>
    </p:spTree>
    <p:extLst>
      <p:ext uri="{BB962C8B-B14F-4D97-AF65-F5344CB8AC3E}">
        <p14:creationId xmlns:p14="http://schemas.microsoft.com/office/powerpoint/2010/main" val="79699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ppt_w*0.7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55"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ppt_w*0.70"/>
                                          </p:val>
                                        </p:tav>
                                        <p:tav tm="100000">
                                          <p:val>
                                            <p:strVal val="#ppt_w"/>
                                          </p:val>
                                        </p:tav>
                                      </p:tavLst>
                                    </p:anim>
                                    <p:anim calcmode="lin" valueType="num">
                                      <p:cBhvr>
                                        <p:cTn id="47" dur="500" fill="hold"/>
                                        <p:tgtEl>
                                          <p:spTgt spid="19"/>
                                        </p:tgtEl>
                                        <p:attrNameLst>
                                          <p:attrName>ppt_h</p:attrName>
                                        </p:attrNameLst>
                                      </p:cBhvr>
                                      <p:tavLst>
                                        <p:tav tm="0">
                                          <p:val>
                                            <p:strVal val="#ppt_h"/>
                                          </p:val>
                                        </p:tav>
                                        <p:tav tm="100000">
                                          <p:val>
                                            <p:strVal val="#ppt_h"/>
                                          </p:val>
                                        </p:tav>
                                      </p:tavLst>
                                    </p:anim>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additive="base">
                                        <p:cTn id="56" dur="500" fill="hold"/>
                                        <p:tgtEl>
                                          <p:spTgt spid="52"/>
                                        </p:tgtEl>
                                        <p:attrNameLst>
                                          <p:attrName>ppt_x</p:attrName>
                                        </p:attrNameLst>
                                      </p:cBhvr>
                                      <p:tavLst>
                                        <p:tav tm="0">
                                          <p:val>
                                            <p:strVal val="#ppt_x"/>
                                          </p:val>
                                        </p:tav>
                                        <p:tav tm="100000">
                                          <p:val>
                                            <p:strVal val="#ppt_x"/>
                                          </p:val>
                                        </p:tav>
                                      </p:tavLst>
                                    </p:anim>
                                    <p:anim calcmode="lin" valueType="num">
                                      <p:cBhvr additive="base">
                                        <p:cTn id="57" dur="500" fill="hold"/>
                                        <p:tgtEl>
                                          <p:spTgt spid="5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55"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strVal val="#ppt_w*0.70"/>
                                          </p:val>
                                        </p:tav>
                                        <p:tav tm="100000">
                                          <p:val>
                                            <p:strVal val="#ppt_w"/>
                                          </p:val>
                                        </p:tav>
                                      </p:tavLst>
                                    </p:anim>
                                    <p:anim calcmode="lin" valueType="num">
                                      <p:cBhvr>
                                        <p:cTn id="62" dur="500" fill="hold"/>
                                        <p:tgtEl>
                                          <p:spTgt spid="21"/>
                                        </p:tgtEl>
                                        <p:attrNameLst>
                                          <p:attrName>ppt_h</p:attrName>
                                        </p:attrNameLst>
                                      </p:cBhvr>
                                      <p:tavLst>
                                        <p:tav tm="0">
                                          <p:val>
                                            <p:strVal val="#ppt_h"/>
                                          </p:val>
                                        </p:tav>
                                        <p:tav tm="100000">
                                          <p:val>
                                            <p:strVal val="#ppt_h"/>
                                          </p:val>
                                        </p:tav>
                                      </p:tavLst>
                                    </p:anim>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55"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strVal val="#ppt_w*0.70"/>
                                          </p:val>
                                        </p:tav>
                                        <p:tav tm="100000">
                                          <p:val>
                                            <p:strVal val="#ppt_w"/>
                                          </p:val>
                                        </p:tav>
                                      </p:tavLst>
                                    </p:anim>
                                    <p:anim calcmode="lin" valueType="num">
                                      <p:cBhvr>
                                        <p:cTn id="77" dur="500" fill="hold"/>
                                        <p:tgtEl>
                                          <p:spTgt spid="31"/>
                                        </p:tgtEl>
                                        <p:attrNameLst>
                                          <p:attrName>ppt_h</p:attrName>
                                        </p:attrNameLst>
                                      </p:cBhvr>
                                      <p:tavLst>
                                        <p:tav tm="0">
                                          <p:val>
                                            <p:strVal val="#ppt_h"/>
                                          </p:val>
                                        </p:tav>
                                        <p:tav tm="100000">
                                          <p:val>
                                            <p:strVal val="#ppt_h"/>
                                          </p:val>
                                        </p:tav>
                                      </p:tavLst>
                                    </p:anim>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nodeType="click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55"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strVal val="#ppt_w*0.70"/>
                                          </p:val>
                                        </p:tav>
                                        <p:tav tm="100000">
                                          <p:val>
                                            <p:strVal val="#ppt_w"/>
                                          </p:val>
                                        </p:tav>
                                      </p:tavLst>
                                    </p:anim>
                                    <p:anim calcmode="lin" valueType="num">
                                      <p:cBhvr>
                                        <p:cTn id="92" dur="500" fill="hold"/>
                                        <p:tgtEl>
                                          <p:spTgt spid="46"/>
                                        </p:tgtEl>
                                        <p:attrNameLst>
                                          <p:attrName>ppt_h</p:attrName>
                                        </p:attrNameLst>
                                      </p:cBhvr>
                                      <p:tavLst>
                                        <p:tav tm="0">
                                          <p:val>
                                            <p:strVal val="#ppt_h"/>
                                          </p:val>
                                        </p:tav>
                                        <p:tav tm="100000">
                                          <p:val>
                                            <p:strVal val="#ppt_h"/>
                                          </p:val>
                                        </p:tav>
                                      </p:tavLst>
                                    </p:anim>
                                    <p:animEffect transition="in" filter="fade">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nodeType="click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500" fill="hold"/>
                                        <p:tgtEl>
                                          <p:spTgt spid="50"/>
                                        </p:tgtEl>
                                        <p:attrNameLst>
                                          <p:attrName>ppt_x</p:attrName>
                                        </p:attrNameLst>
                                      </p:cBhvr>
                                      <p:tavLst>
                                        <p:tav tm="0">
                                          <p:val>
                                            <p:strVal val="#ppt_x"/>
                                          </p:val>
                                        </p:tav>
                                        <p:tav tm="100000">
                                          <p:val>
                                            <p:strVal val="#ppt_x"/>
                                          </p:val>
                                        </p:tav>
                                      </p:tavLst>
                                    </p:anim>
                                    <p:anim calcmode="lin" valueType="num">
                                      <p:cBhvr additive="base">
                                        <p:cTn id="102" dur="500" fill="hold"/>
                                        <p:tgtEl>
                                          <p:spTgt spid="50"/>
                                        </p:tgtEl>
                                        <p:attrNameLst>
                                          <p:attrName>ppt_y</p:attrName>
                                        </p:attrNameLst>
                                      </p:cBhvr>
                                      <p:tavLst>
                                        <p:tav tm="0">
                                          <p:val>
                                            <p:strVal val="0-#ppt_h/2"/>
                                          </p:val>
                                        </p:tav>
                                        <p:tav tm="100000">
                                          <p:val>
                                            <p:strVal val="#ppt_y"/>
                                          </p:val>
                                        </p:tav>
                                      </p:tavLst>
                                    </p:anim>
                                  </p:childTnLst>
                                </p:cTn>
                              </p:par>
                            </p:childTnLst>
                          </p:cTn>
                        </p:par>
                        <p:par>
                          <p:cTn id="103" fill="hold">
                            <p:stCondLst>
                              <p:cond delay="500"/>
                            </p:stCondLst>
                            <p:childTnLst>
                              <p:par>
                                <p:cTn id="104" presetID="55"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500" fill="hold"/>
                                        <p:tgtEl>
                                          <p:spTgt spid="25"/>
                                        </p:tgtEl>
                                        <p:attrNameLst>
                                          <p:attrName>ppt_w</p:attrName>
                                        </p:attrNameLst>
                                      </p:cBhvr>
                                      <p:tavLst>
                                        <p:tav tm="0">
                                          <p:val>
                                            <p:strVal val="#ppt_w*0.70"/>
                                          </p:val>
                                        </p:tav>
                                        <p:tav tm="100000">
                                          <p:val>
                                            <p:strVal val="#ppt_w"/>
                                          </p:val>
                                        </p:tav>
                                      </p:tavLst>
                                    </p:anim>
                                    <p:anim calcmode="lin" valueType="num">
                                      <p:cBhvr>
                                        <p:cTn id="107" dur="500" fill="hold"/>
                                        <p:tgtEl>
                                          <p:spTgt spid="25"/>
                                        </p:tgtEl>
                                        <p:attrNameLst>
                                          <p:attrName>ppt_h</p:attrName>
                                        </p:attrNameLst>
                                      </p:cBhvr>
                                      <p:tavLst>
                                        <p:tav tm="0">
                                          <p:val>
                                            <p:strVal val="#ppt_h"/>
                                          </p:val>
                                        </p:tav>
                                        <p:tav tm="100000">
                                          <p:val>
                                            <p:strVal val="#ppt_h"/>
                                          </p:val>
                                        </p:tav>
                                      </p:tavLst>
                                    </p:anim>
                                    <p:animEffect transition="in" filter="fade">
                                      <p:cBhvr>
                                        <p:cTn id="108" dur="500"/>
                                        <p:tgtEl>
                                          <p:spTgt spid="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Effect transition="in" filter="wipe(up)">
                                      <p:cBhvr>
                                        <p:cTn id="1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2" grpId="0" animBg="1"/>
      <p:bldP spid="13" grpId="0"/>
      <p:bldP spid="17" grpId="0" animBg="1"/>
      <p:bldP spid="18" grpId="0"/>
      <p:bldP spid="19" grpId="0" animBg="1"/>
      <p:bldP spid="20" grpId="0"/>
      <p:bldP spid="21" grpId="0" animBg="1"/>
      <p:bldP spid="22" grpId="0"/>
      <p:bldP spid="25" grpId="0" animBg="1"/>
      <p:bldP spid="26" grpId="0"/>
      <p:bldP spid="30" grpId="0"/>
      <p:bldP spid="42" grpId="0" animBg="1"/>
      <p:bldP spid="11" grpId="0" build="p"/>
      <p:bldP spid="46" grpId="0" animBg="1"/>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5011057"/>
            <a:ext cx="8551872" cy="109728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ounded Rectangle 2"/>
          <p:cNvSpPr/>
          <p:nvPr/>
        </p:nvSpPr>
        <p:spPr>
          <a:xfrm>
            <a:off x="304800" y="3472541"/>
            <a:ext cx="8551872" cy="10972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 name="Rounded Rectangle 3"/>
          <p:cNvSpPr/>
          <p:nvPr/>
        </p:nvSpPr>
        <p:spPr>
          <a:xfrm>
            <a:off x="304800" y="1905000"/>
            <a:ext cx="8551872" cy="109728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 name="Rectangle 4"/>
          <p:cNvSpPr/>
          <p:nvPr/>
        </p:nvSpPr>
        <p:spPr>
          <a:xfrm>
            <a:off x="304800" y="1896122"/>
            <a:ext cx="1833216" cy="109728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CORE</a:t>
            </a:r>
          </a:p>
        </p:txBody>
      </p:sp>
      <p:sp>
        <p:nvSpPr>
          <p:cNvPr id="6" name="Rectangle 5"/>
          <p:cNvSpPr/>
          <p:nvPr/>
        </p:nvSpPr>
        <p:spPr>
          <a:xfrm>
            <a:off x="304800" y="3463832"/>
            <a:ext cx="1833216" cy="109728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RAN DEPLOYMENT</a:t>
            </a:r>
          </a:p>
        </p:txBody>
      </p:sp>
      <p:sp>
        <p:nvSpPr>
          <p:cNvPr id="7" name="Rectangle 6"/>
          <p:cNvSpPr/>
          <p:nvPr/>
        </p:nvSpPr>
        <p:spPr>
          <a:xfrm>
            <a:off x="304799" y="5011057"/>
            <a:ext cx="1833217" cy="109728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DEVICES / SERVICE</a:t>
            </a:r>
          </a:p>
        </p:txBody>
      </p:sp>
      <p:pic>
        <p:nvPicPr>
          <p:cNvPr id="8" name="Picture 4" descr="https://openclipart.org/image/800px/svg_to_png/165356/CellTow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2013" y="3497239"/>
            <a:ext cx="1008572" cy="877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openclipart.org/image/800px/svg_to_png/165356/CellTow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089" y="3399839"/>
            <a:ext cx="1008572" cy="877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openclipart.org/image/800px/svg_to_png/165356/CellTower.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37210" y="3763603"/>
            <a:ext cx="580397" cy="877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N/G/o/u/K/W/usb-flash-drive-icon-th.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116488">
            <a:off x="2961231" y="5119164"/>
            <a:ext cx="365760"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840868" y="5413711"/>
            <a:ext cx="394054" cy="639529"/>
            <a:chOff x="2438547" y="5069997"/>
            <a:chExt cx="469858" cy="762556"/>
          </a:xfrm>
        </p:grpSpPr>
        <p:pic>
          <p:nvPicPr>
            <p:cNvPr id="13" name="Picture 6" descr="http://images.clipartpanda.com/tablet-clipart-tablet-m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38547" y="5069997"/>
              <a:ext cx="469858" cy="7625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89568" y="5164054"/>
              <a:ext cx="374281" cy="573171"/>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pic>
        <p:nvPicPr>
          <p:cNvPr id="15" name="Picture 8" descr="http://thumbs.gograph.com/gg6436100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94277" y="5108771"/>
            <a:ext cx="922108" cy="688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clipartfort.com/clipart/plog-content/images/technology/gadgets/ist2_3561020-laptop.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30780" y="5257805"/>
            <a:ext cx="913331" cy="66842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635416" y="5072360"/>
            <a:ext cx="804976" cy="987172"/>
            <a:chOff x="5394115" y="4966827"/>
            <a:chExt cx="804976" cy="987172"/>
          </a:xfrm>
        </p:grpSpPr>
        <p:sp>
          <p:nvSpPr>
            <p:cNvPr id="18" name="Rounded Rectangle 17"/>
            <p:cNvSpPr/>
            <p:nvPr/>
          </p:nvSpPr>
          <p:spPr>
            <a:xfrm>
              <a:off x="5424489" y="4991101"/>
              <a:ext cx="750092" cy="942974"/>
            </a:xfrm>
            <a:prstGeom prst="roundRect">
              <a:avLst>
                <a:gd name="adj" fmla="val 2064"/>
              </a:avLst>
            </a:prstGeom>
            <a:solidFill>
              <a:sysClr val="window" lastClr="FFFFFF"/>
            </a:solidFill>
            <a:ln w="25400" cap="flat" cmpd="sng" algn="ctr">
              <a:noFill/>
              <a:prstDash val="solid"/>
            </a:ln>
            <a:effectLst/>
          </p:spPr>
          <p:txBody>
            <a:bodyPr lIns="0" tIns="9144"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Service Plan</a:t>
              </a:r>
            </a:p>
          </p:txBody>
        </p:sp>
        <p:pic>
          <p:nvPicPr>
            <p:cNvPr id="19" name="Picture 12" descr="http://images.clipartpanda.com/list-clipart-di7R79yi9.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94115" y="4966827"/>
              <a:ext cx="804976" cy="9871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487578" y="1306509"/>
            <a:ext cx="2369094" cy="4801828"/>
            <a:chOff x="6484620" y="1190182"/>
            <a:chExt cx="2369094" cy="4801828"/>
          </a:xfrm>
        </p:grpSpPr>
        <p:sp>
          <p:nvSpPr>
            <p:cNvPr id="21" name="Rectangle 20"/>
            <p:cNvSpPr/>
            <p:nvPr/>
          </p:nvSpPr>
          <p:spPr>
            <a:xfrm>
              <a:off x="6484620" y="1788673"/>
              <a:ext cx="2369093" cy="4203337"/>
            </a:xfrm>
            <a:prstGeom prst="rect">
              <a:avLst/>
            </a:prstGeom>
            <a:gradFill flip="none" rotWithShape="1">
              <a:gsLst>
                <a:gs pos="0">
                  <a:srgbClr val="4F81BD">
                    <a:tint val="66000"/>
                    <a:satMod val="160000"/>
                    <a:alpha val="50000"/>
                  </a:srgbClr>
                </a:gs>
                <a:gs pos="50000">
                  <a:srgbClr val="4F81BD">
                    <a:tint val="44500"/>
                    <a:satMod val="160000"/>
                    <a:alpha val="49000"/>
                  </a:srgbClr>
                </a:gs>
                <a:gs pos="100000">
                  <a:srgbClr val="4F81BD">
                    <a:tint val="23500"/>
                    <a:satMod val="160000"/>
                    <a:alpha val="51000"/>
                  </a:srgbClr>
                </a:gs>
              </a:gsLst>
              <a:lin ang="5400000" scaled="1"/>
              <a:tileRect/>
            </a:gradFill>
            <a:ln w="6350" cap="flat" cmpd="sng" algn="ctr">
              <a:solidFill>
                <a:sysClr val="window" lastClr="FFFFFF">
                  <a:lumMod val="85000"/>
                </a:sys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Round Same Side Corner Rectangle 21"/>
            <p:cNvSpPr/>
            <p:nvPr/>
          </p:nvSpPr>
          <p:spPr>
            <a:xfrm>
              <a:off x="6484620" y="1190182"/>
              <a:ext cx="2369094" cy="589613"/>
            </a:xfrm>
            <a:prstGeom prst="round2SameRect">
              <a:avLst>
                <a:gd name="adj1" fmla="val 26493"/>
                <a:gd name="adj2" fmla="val 0"/>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Responsibility</a:t>
              </a:r>
            </a:p>
          </p:txBody>
        </p:sp>
        <p:sp>
          <p:nvSpPr>
            <p:cNvPr id="23" name="TextBox 22"/>
            <p:cNvSpPr txBox="1"/>
            <p:nvPr/>
          </p:nvSpPr>
          <p:spPr>
            <a:xfrm>
              <a:off x="6484620" y="5219648"/>
              <a:ext cx="2369093"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Agency Choice</a:t>
              </a:r>
            </a:p>
          </p:txBody>
        </p:sp>
        <p:sp>
          <p:nvSpPr>
            <p:cNvPr id="24" name="TextBox 23"/>
            <p:cNvSpPr txBox="1"/>
            <p:nvPr/>
          </p:nvSpPr>
          <p:spPr>
            <a:xfrm>
              <a:off x="6484621" y="2075112"/>
              <a:ext cx="2074790" cy="5232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FirstNet</a:t>
              </a:r>
            </a:p>
          </p:txBody>
        </p:sp>
        <p:sp>
          <p:nvSpPr>
            <p:cNvPr id="25" name="TextBox 24"/>
            <p:cNvSpPr txBox="1"/>
            <p:nvPr/>
          </p:nvSpPr>
          <p:spPr>
            <a:xfrm>
              <a:off x="6484620" y="3500886"/>
              <a:ext cx="2369093" cy="83099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FirstNet</a:t>
              </a:r>
              <a:endParaRPr kumimoji="0" lang="en-US"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State</a:t>
              </a:r>
              <a:endParaRPr kumimoji="0" lang="en-US"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endParaRPr>
            </a:p>
          </p:txBody>
        </p:sp>
      </p:grpSp>
      <p:pic>
        <p:nvPicPr>
          <p:cNvPr id="26" name="Picture 2" descr="http://www.knowconcussion.org/wp-content/themes/KCTheme/images/usMap.png"/>
          <p:cNvPicPr>
            <a:picLocks noChangeAspect="1" noChangeArrowheads="1"/>
          </p:cNvPicPr>
          <p:nvPr/>
        </p:nvPicPr>
        <p:blipFill>
          <a:blip r:embed="rId9" cstate="screen">
            <a:biLevel thresh="75000"/>
            <a:extLst>
              <a:ext uri="{28A0092B-C50C-407E-A947-70E740481C1C}">
                <a14:useLocalDpi xmlns:a14="http://schemas.microsoft.com/office/drawing/2010/main"/>
              </a:ext>
            </a:extLst>
          </a:blip>
          <a:srcRect/>
          <a:stretch>
            <a:fillRect/>
          </a:stretch>
        </p:blipFill>
        <p:spPr bwMode="auto">
          <a:xfrm>
            <a:off x="3294392" y="1998925"/>
            <a:ext cx="1426277" cy="914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openclipart.org/image/800px/svg_to_png/165356/CellTow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5201" y="3497239"/>
            <a:ext cx="1008572" cy="8772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openclipart.org/image/800px/svg_to_png/165356/CellTow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4277" y="3399839"/>
            <a:ext cx="1008572" cy="8772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openclipart.org/image/800px/svg_to_png/165356/CellTower.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50398" y="3763603"/>
            <a:ext cx="580397" cy="8772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http://www.clipartbest.com/cliparts/9cp/eyq/9cpeyqocE.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V="1">
            <a:off x="2614829" y="461544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www.clipartbest.com/cliparts/9cp/eyq/9cpeyqocE.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V="1">
            <a:off x="5280508" y="461544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http://sr.photos2.fotosearch.com/bthumb/CSP/CSP698/k6981604.jpg"/>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10000" b="90000" l="0" r="100000">
                        <a14:foregroundMark x1="10588" y1="24706" x2="10588" y2="24706"/>
                        <a14:foregroundMark x1="32353" y1="25294" x2="32353" y2="25294"/>
                      </a14:backgroundRemoval>
                    </a14:imgEffect>
                  </a14:imgLayer>
                </a14:imgProps>
              </a:ext>
              <a:ext uri="{28A0092B-C50C-407E-A947-70E740481C1C}">
                <a14:useLocalDpi xmlns:a14="http://schemas.microsoft.com/office/drawing/2010/main"/>
              </a:ext>
            </a:extLst>
          </a:blip>
          <a:srcRect/>
          <a:stretch>
            <a:fillRect/>
          </a:stretch>
        </p:blipFill>
        <p:spPr bwMode="auto">
          <a:xfrm>
            <a:off x="2204276" y="1979372"/>
            <a:ext cx="953504" cy="9535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r.photos2.fotosearch.com/bthumb/CSP/CSP698/k6981604.jpg"/>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10000" b="90000" l="0" r="100000">
                        <a14:foregroundMark x1="10588" y1="24706" x2="10588" y2="24706"/>
                        <a14:foregroundMark x1="32353" y1="25294" x2="32353" y2="25294"/>
                      </a14:backgroundRemoval>
                    </a14:imgEffect>
                  </a14:imgLayer>
                </a14:imgProps>
              </a:ext>
              <a:ext uri="{28A0092B-C50C-407E-A947-70E740481C1C}">
                <a14:useLocalDpi xmlns:a14="http://schemas.microsoft.com/office/drawing/2010/main"/>
              </a:ext>
            </a:extLst>
          </a:blip>
          <a:srcRect/>
          <a:stretch>
            <a:fillRect/>
          </a:stretch>
        </p:blipFill>
        <p:spPr bwMode="auto">
          <a:xfrm>
            <a:off x="5037895" y="1979372"/>
            <a:ext cx="953504" cy="95350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2594681" y="3002280"/>
            <a:ext cx="0" cy="470261"/>
          </a:xfrm>
          <a:prstGeom prst="line">
            <a:avLst/>
          </a:prstGeom>
          <a:noFill/>
          <a:ln w="635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5" name="Straight Connector 34"/>
          <p:cNvCxnSpPr/>
          <p:nvPr/>
        </p:nvCxnSpPr>
        <p:spPr>
          <a:xfrm>
            <a:off x="5577578" y="3002280"/>
            <a:ext cx="0" cy="470261"/>
          </a:xfrm>
          <a:prstGeom prst="line">
            <a:avLst/>
          </a:prstGeom>
          <a:noFill/>
          <a:ln w="63500" cap="flat" cmpd="sng" algn="ctr">
            <a:solidFill>
              <a:sysClr val="windowText" lastClr="000000"/>
            </a:solidFill>
            <a:prstDash val="solid"/>
          </a:ln>
          <a:effectLst>
            <a:outerShdw blurRad="40000" dist="23000" dir="5400000" rotWithShape="0">
              <a:srgbClr val="000000">
                <a:alpha val="35000"/>
              </a:srgbClr>
            </a:outerShdw>
          </a:effectLst>
        </p:spPr>
      </p:cxnSp>
      <p:sp>
        <p:nvSpPr>
          <p:cNvPr id="36" name="Rectangle 35"/>
          <p:cNvSpPr/>
          <p:nvPr/>
        </p:nvSpPr>
        <p:spPr>
          <a:xfrm>
            <a:off x="3107332" y="3092129"/>
            <a:ext cx="1957011" cy="338554"/>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w="10541" cmpd="sng">
                  <a:solidFill>
                    <a:srgbClr val="7D7D7D">
                      <a:tint val="100000"/>
                      <a:shade val="100000"/>
                      <a:satMod val="110000"/>
                    </a:srgbClr>
                  </a:solidFill>
                  <a:prstDash val="solid"/>
                </a:ln>
                <a:solidFill>
                  <a:prstClr val="black"/>
                </a:solidFill>
                <a:effectLst/>
                <a:uLnTx/>
                <a:uFillTx/>
              </a:rPr>
              <a:t>Backhaul / Transport</a:t>
            </a:r>
          </a:p>
        </p:txBody>
      </p:sp>
      <p:cxnSp>
        <p:nvCxnSpPr>
          <p:cNvPr id="37" name="Straight Arrow Connector 36"/>
          <p:cNvCxnSpPr/>
          <p:nvPr/>
        </p:nvCxnSpPr>
        <p:spPr>
          <a:xfrm>
            <a:off x="5048793" y="3254343"/>
            <a:ext cx="182880" cy="0"/>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cxnSp>
        <p:nvCxnSpPr>
          <p:cNvPr id="38" name="Straight Arrow Connector 37"/>
          <p:cNvCxnSpPr/>
          <p:nvPr/>
        </p:nvCxnSpPr>
        <p:spPr>
          <a:xfrm flipH="1">
            <a:off x="2932344" y="3254343"/>
            <a:ext cx="182880" cy="0"/>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pic>
        <p:nvPicPr>
          <p:cNvPr id="39" name="Picture 38"/>
          <p:cNvPicPr/>
          <p:nvPr/>
        </p:nvPicPr>
        <p:blipFill>
          <a:blip r:embed="rId13" cstate="print">
            <a:extLst>
              <a:ext uri="{28A0092B-C50C-407E-A947-70E740481C1C}">
                <a14:useLocalDpi xmlns:a14="http://schemas.microsoft.com/office/drawing/2010/main" val="0"/>
              </a:ext>
            </a:extLst>
          </a:blip>
          <a:stretch>
            <a:fillRect/>
          </a:stretch>
        </p:blipFill>
        <p:spPr bwMode="auto">
          <a:xfrm>
            <a:off x="3645085" y="3539718"/>
            <a:ext cx="955201" cy="737361"/>
          </a:xfrm>
          <a:prstGeom prst="rect">
            <a:avLst/>
          </a:prstGeom>
          <a:noFill/>
          <a:ln>
            <a:noFill/>
          </a:ln>
          <a:extLst>
            <a:ext uri="{53640926-AAD7-44D8-BBD7-CCE9431645EC}">
              <a14:shadowObscured xmlns:a14="http://schemas.microsoft.com/office/drawing/2010/main"/>
            </a:ext>
          </a:extLst>
        </p:spPr>
      </p:pic>
      <p:sp>
        <p:nvSpPr>
          <p:cNvPr id="40" name="Title 1"/>
          <p:cNvSpPr txBox="1">
            <a:spLocks/>
          </p:cNvSpPr>
          <p:nvPr/>
        </p:nvSpPr>
        <p:spPr>
          <a:xfrm>
            <a:off x="457200" y="152399"/>
            <a:ext cx="8229600" cy="105670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Responsibilities for Network</a:t>
            </a:r>
          </a:p>
          <a:p>
            <a:r>
              <a:rPr lang="en-US" sz="3200" dirty="0" smtClean="0"/>
              <a:t>Components</a:t>
            </a:r>
            <a:endParaRPr lang="en-US" sz="3200" dirty="0"/>
          </a:p>
        </p:txBody>
      </p:sp>
    </p:spTree>
    <p:extLst>
      <p:ext uri="{BB962C8B-B14F-4D97-AF65-F5344CB8AC3E}">
        <p14:creationId xmlns:p14="http://schemas.microsoft.com/office/powerpoint/2010/main" val="164992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799" y="2154318"/>
            <a:ext cx="5613436" cy="3768563"/>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28599" y="1981200"/>
            <a:ext cx="3276601" cy="3323987"/>
          </a:xfrm>
          <a:prstGeom prst="rect">
            <a:avLst/>
          </a:prstGeom>
          <a:noFill/>
        </p:spPr>
        <p:txBody>
          <a:bodyPr wrap="square" rtlCol="0">
            <a:spAutoFit/>
          </a:bodyPr>
          <a:lstStyle/>
          <a:p>
            <a:pPr>
              <a:spcAft>
                <a:spcPts val="600"/>
              </a:spcAft>
            </a:pPr>
            <a:r>
              <a:rPr lang="en-US" sz="2000" b="1" dirty="0" smtClean="0">
                <a:solidFill>
                  <a:prstClr val="black"/>
                </a:solidFill>
              </a:rPr>
              <a:t>Under the Act, the Governor has 90 days to choose whether to </a:t>
            </a:r>
          </a:p>
          <a:p>
            <a:pPr marL="228600" indent="-228600">
              <a:spcAft>
                <a:spcPts val="600"/>
              </a:spcAft>
              <a:buFont typeface="+mj-lt"/>
              <a:buAutoNum type="arabicPeriod"/>
            </a:pPr>
            <a:r>
              <a:rPr lang="en-US" sz="2000" dirty="0" smtClean="0">
                <a:solidFill>
                  <a:prstClr val="black"/>
                </a:solidFill>
              </a:rPr>
              <a:t>Participate in the FirstNet proposed radio access network (RAN) deployment or </a:t>
            </a:r>
          </a:p>
          <a:p>
            <a:pPr marL="228600" indent="-228600">
              <a:spcAft>
                <a:spcPts val="600"/>
              </a:spcAft>
              <a:buFont typeface="+mj-lt"/>
              <a:buAutoNum type="arabicPeriod"/>
            </a:pPr>
            <a:r>
              <a:rPr lang="en-US" sz="2000" dirty="0" smtClean="0">
                <a:solidFill>
                  <a:prstClr val="black"/>
                </a:solidFill>
              </a:rPr>
              <a:t>Assume responsibility to conduct its own state RAN deployment </a:t>
            </a:r>
            <a:endParaRPr lang="en-US" sz="2000" dirty="0">
              <a:solidFill>
                <a:prstClr val="black"/>
              </a:solidFill>
            </a:endParaRPr>
          </a:p>
        </p:txBody>
      </p:sp>
      <p:grpSp>
        <p:nvGrpSpPr>
          <p:cNvPr id="4" name="Group 3"/>
          <p:cNvGrpSpPr/>
          <p:nvPr/>
        </p:nvGrpSpPr>
        <p:grpSpPr>
          <a:xfrm>
            <a:off x="5425747" y="2254865"/>
            <a:ext cx="1624191" cy="2101894"/>
            <a:chOff x="5425747" y="2254865"/>
            <a:chExt cx="1624191" cy="2101894"/>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600449">
              <a:off x="5425747" y="2254865"/>
              <a:ext cx="1624191" cy="21018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rot="876155">
              <a:off x="6880607" y="2746537"/>
              <a:ext cx="66556" cy="6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76155">
              <a:off x="6880353" y="2744878"/>
              <a:ext cx="52919" cy="56912"/>
            </a:xfrm>
            <a:prstGeom prst="rect">
              <a:avLst/>
            </a:prstGeom>
          </p:spPr>
        </p:pic>
      </p:grpSp>
      <p:sp>
        <p:nvSpPr>
          <p:cNvPr id="8"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State Plan Process</a:t>
            </a:r>
            <a:endParaRPr lang="en-US" dirty="0"/>
          </a:p>
        </p:txBody>
      </p:sp>
    </p:spTree>
    <p:extLst>
      <p:ext uri="{BB962C8B-B14F-4D97-AF65-F5344CB8AC3E}">
        <p14:creationId xmlns:p14="http://schemas.microsoft.com/office/powerpoint/2010/main" val="241876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60" y="1963438"/>
            <a:ext cx="4789140" cy="3785652"/>
          </a:xfrm>
          <a:prstGeom prst="rect">
            <a:avLst/>
          </a:prstGeom>
          <a:noFill/>
        </p:spPr>
        <p:txBody>
          <a:bodyPr wrap="square" rtlCol="0">
            <a:spAutoFit/>
          </a:bodyPr>
          <a:lstStyle/>
          <a:p>
            <a:pPr marL="169863" lvl="0" indent="-169863">
              <a:spcAft>
                <a:spcPts val="2400"/>
              </a:spcAft>
              <a:buFont typeface="Arial" panose="020B0604020202020204" pitchFamily="34" charset="0"/>
              <a:buChar char="•"/>
            </a:pPr>
            <a:r>
              <a:rPr lang="en-US" sz="2000" b="1" dirty="0" smtClean="0"/>
              <a:t>Governor chooses to accept the deployment of the RAN as proposed by FirstNet</a:t>
            </a:r>
          </a:p>
          <a:p>
            <a:pPr marL="169863" lvl="0" indent="-169863">
              <a:spcAft>
                <a:spcPts val="2400"/>
              </a:spcAft>
              <a:buFont typeface="Arial" panose="020B0604020202020204" pitchFamily="34" charset="0"/>
              <a:buChar char="•"/>
            </a:pPr>
            <a:r>
              <a:rPr lang="en-US" sz="2000" b="1" dirty="0" smtClean="0"/>
              <a:t>FirstNet is responsible for RAN deployment, including the building, operation, and maintenance of the State RAN</a:t>
            </a:r>
          </a:p>
          <a:p>
            <a:pPr marL="169863" indent="-169863">
              <a:spcAft>
                <a:spcPts val="2400"/>
              </a:spcAft>
              <a:buFont typeface="Arial" panose="020B0604020202020204" pitchFamily="34" charset="0"/>
              <a:buChar char="•"/>
            </a:pPr>
            <a:r>
              <a:rPr lang="en-US" sz="2000" b="1" dirty="0" smtClean="0"/>
              <a:t>The State’s public safety entities </a:t>
            </a:r>
            <a:r>
              <a:rPr lang="en-US" sz="2000" b="1" dirty="0"/>
              <a:t>will be responsible for paying user fees for the FirstNet </a:t>
            </a:r>
            <a:r>
              <a:rPr lang="en-US" sz="2000" b="1" dirty="0" smtClean="0"/>
              <a:t>service, if they adopt the service</a:t>
            </a:r>
            <a:endParaRPr lang="en-US" sz="2000" b="1" dirty="0"/>
          </a:p>
        </p:txBody>
      </p:sp>
      <p:sp>
        <p:nvSpPr>
          <p:cNvPr id="3" name="Trapezoid 2"/>
          <p:cNvSpPr/>
          <p:nvPr/>
        </p:nvSpPr>
        <p:spPr>
          <a:xfrm>
            <a:off x="6692190" y="2164411"/>
            <a:ext cx="2287802" cy="2089189"/>
          </a:xfrm>
          <a:prstGeom prst="trapezoid">
            <a:avLst/>
          </a:prstGeom>
          <a:gradFill>
            <a:gsLst>
              <a:gs pos="100000">
                <a:srgbClr val="76ABDC"/>
              </a:gs>
              <a:gs pos="0">
                <a:schemeClr val="accent1">
                  <a:lumMod val="40000"/>
                  <a:lumOff val="60000"/>
                </a:schemeClr>
              </a:gs>
            </a:gsLst>
            <a:lin ang="54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Trapezoid 26"/>
          <p:cNvSpPr/>
          <p:nvPr/>
        </p:nvSpPr>
        <p:spPr>
          <a:xfrm>
            <a:off x="5255138" y="2162795"/>
            <a:ext cx="1957145" cy="2098051"/>
          </a:xfrm>
          <a:custGeom>
            <a:avLst/>
            <a:gdLst>
              <a:gd name="connsiteX0" fmla="*/ 0 w 1967177"/>
              <a:gd name="connsiteY0" fmla="*/ 1796399 h 1796399"/>
              <a:gd name="connsiteX1" fmla="*/ 449100 w 1967177"/>
              <a:gd name="connsiteY1" fmla="*/ 0 h 1796399"/>
              <a:gd name="connsiteX2" fmla="*/ 1518077 w 1967177"/>
              <a:gd name="connsiteY2" fmla="*/ 0 h 1796399"/>
              <a:gd name="connsiteX3" fmla="*/ 1967177 w 1967177"/>
              <a:gd name="connsiteY3" fmla="*/ 1796399 h 1796399"/>
              <a:gd name="connsiteX4" fmla="*/ 0 w 1967177"/>
              <a:gd name="connsiteY4" fmla="*/ 1796399 h 1796399"/>
              <a:gd name="connsiteX0" fmla="*/ 0 w 2409617"/>
              <a:gd name="connsiteY0" fmla="*/ 1796399 h 1796399"/>
              <a:gd name="connsiteX1" fmla="*/ 449100 w 2409617"/>
              <a:gd name="connsiteY1" fmla="*/ 0 h 1796399"/>
              <a:gd name="connsiteX2" fmla="*/ 2409617 w 2409617"/>
              <a:gd name="connsiteY2" fmla="*/ 0 h 1796399"/>
              <a:gd name="connsiteX3" fmla="*/ 1967177 w 2409617"/>
              <a:gd name="connsiteY3" fmla="*/ 1796399 h 1796399"/>
              <a:gd name="connsiteX4" fmla="*/ 0 w 2409617"/>
              <a:gd name="connsiteY4" fmla="*/ 1796399 h 1796399"/>
              <a:gd name="connsiteX0" fmla="*/ 0 w 2409617"/>
              <a:gd name="connsiteY0" fmla="*/ 1796399 h 1796399"/>
              <a:gd name="connsiteX1" fmla="*/ 1249200 w 2409617"/>
              <a:gd name="connsiteY1" fmla="*/ 0 h 1796399"/>
              <a:gd name="connsiteX2" fmla="*/ 2409617 w 2409617"/>
              <a:gd name="connsiteY2" fmla="*/ 0 h 1796399"/>
              <a:gd name="connsiteX3" fmla="*/ 1967177 w 2409617"/>
              <a:gd name="connsiteY3" fmla="*/ 1796399 h 1796399"/>
              <a:gd name="connsiteX4" fmla="*/ 0 w 2409617"/>
              <a:gd name="connsiteY4" fmla="*/ 1796399 h 1796399"/>
              <a:gd name="connsiteX0" fmla="*/ 0 w 1678097"/>
              <a:gd name="connsiteY0" fmla="*/ 1788779 h 1796399"/>
              <a:gd name="connsiteX1" fmla="*/ 517680 w 1678097"/>
              <a:gd name="connsiteY1" fmla="*/ 0 h 1796399"/>
              <a:gd name="connsiteX2" fmla="*/ 1678097 w 1678097"/>
              <a:gd name="connsiteY2" fmla="*/ 0 h 1796399"/>
              <a:gd name="connsiteX3" fmla="*/ 1235657 w 1678097"/>
              <a:gd name="connsiteY3" fmla="*/ 1796399 h 1796399"/>
              <a:gd name="connsiteX4" fmla="*/ 0 w 1678097"/>
              <a:gd name="connsiteY4" fmla="*/ 1788779 h 1796399"/>
              <a:gd name="connsiteX0" fmla="*/ 0 w 1678097"/>
              <a:gd name="connsiteY0" fmla="*/ 1796399 h 1804019"/>
              <a:gd name="connsiteX1" fmla="*/ 906300 w 1678097"/>
              <a:gd name="connsiteY1" fmla="*/ 0 h 1804019"/>
              <a:gd name="connsiteX2" fmla="*/ 1678097 w 1678097"/>
              <a:gd name="connsiteY2" fmla="*/ 7620 h 1804019"/>
              <a:gd name="connsiteX3" fmla="*/ 1235657 w 1678097"/>
              <a:gd name="connsiteY3" fmla="*/ 1804019 h 1804019"/>
              <a:gd name="connsiteX4" fmla="*/ 0 w 1678097"/>
              <a:gd name="connsiteY4" fmla="*/ 1796399 h 1804019"/>
              <a:gd name="connsiteX0" fmla="*/ 0 w 1682860"/>
              <a:gd name="connsiteY0" fmla="*/ 1796399 h 1804019"/>
              <a:gd name="connsiteX1" fmla="*/ 906300 w 1682860"/>
              <a:gd name="connsiteY1" fmla="*/ 0 h 1804019"/>
              <a:gd name="connsiteX2" fmla="*/ 1682860 w 1682860"/>
              <a:gd name="connsiteY2" fmla="*/ 2858 h 1804019"/>
              <a:gd name="connsiteX3" fmla="*/ 1235657 w 1682860"/>
              <a:gd name="connsiteY3" fmla="*/ 1804019 h 1804019"/>
              <a:gd name="connsiteX4" fmla="*/ 0 w 1682860"/>
              <a:gd name="connsiteY4" fmla="*/ 1796399 h 180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860" h="1804019">
                <a:moveTo>
                  <a:pt x="0" y="1796399"/>
                </a:moveTo>
                <a:lnTo>
                  <a:pt x="906300" y="0"/>
                </a:lnTo>
                <a:lnTo>
                  <a:pt x="1682860" y="2858"/>
                </a:lnTo>
                <a:lnTo>
                  <a:pt x="1235657" y="1804019"/>
                </a:lnTo>
                <a:lnTo>
                  <a:pt x="0" y="1796399"/>
                </a:lnTo>
                <a:close/>
              </a:path>
            </a:pathLst>
          </a:cu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5" name="Straight Connector 4"/>
          <p:cNvCxnSpPr/>
          <p:nvPr/>
        </p:nvCxnSpPr>
        <p:spPr>
          <a:xfrm flipH="1" flipV="1">
            <a:off x="6265187" y="2754417"/>
            <a:ext cx="488044" cy="942836"/>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6" name="Straight Connector 5"/>
          <p:cNvCxnSpPr/>
          <p:nvPr/>
        </p:nvCxnSpPr>
        <p:spPr>
          <a:xfrm flipH="1" flipV="1">
            <a:off x="6820716" y="3682648"/>
            <a:ext cx="435821" cy="298802"/>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7" name="Straight Connector 6"/>
          <p:cNvCxnSpPr/>
          <p:nvPr/>
        </p:nvCxnSpPr>
        <p:spPr>
          <a:xfrm flipH="1">
            <a:off x="7282988" y="3532034"/>
            <a:ext cx="1249690" cy="449416"/>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8" name="Straight Connector 7"/>
          <p:cNvCxnSpPr>
            <a:endCxn id="14" idx="3"/>
          </p:cNvCxnSpPr>
          <p:nvPr/>
        </p:nvCxnSpPr>
        <p:spPr>
          <a:xfrm flipH="1">
            <a:off x="6422396" y="2489396"/>
            <a:ext cx="684736" cy="190975"/>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9" name="Straight Connector 8"/>
          <p:cNvCxnSpPr/>
          <p:nvPr/>
        </p:nvCxnSpPr>
        <p:spPr>
          <a:xfrm flipH="1" flipV="1">
            <a:off x="7137614" y="2463216"/>
            <a:ext cx="273198" cy="582403"/>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10" name="Straight Connector 9"/>
          <p:cNvCxnSpPr/>
          <p:nvPr/>
        </p:nvCxnSpPr>
        <p:spPr>
          <a:xfrm flipH="1" flipV="1">
            <a:off x="7410812" y="3045619"/>
            <a:ext cx="1121866" cy="486415"/>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11" name="Straight Connector 10"/>
          <p:cNvCxnSpPr/>
          <p:nvPr/>
        </p:nvCxnSpPr>
        <p:spPr>
          <a:xfrm flipH="1">
            <a:off x="7137612" y="2305028"/>
            <a:ext cx="760884" cy="153888"/>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grpSp>
        <p:nvGrpSpPr>
          <p:cNvPr id="12" name="Group 11"/>
          <p:cNvGrpSpPr/>
          <p:nvPr/>
        </p:nvGrpSpPr>
        <p:grpSpPr>
          <a:xfrm>
            <a:off x="5921086" y="2497491"/>
            <a:ext cx="688202" cy="773436"/>
            <a:chOff x="5184534" y="1939268"/>
            <a:chExt cx="688202" cy="773436"/>
          </a:xfrm>
        </p:grpSpPr>
        <p:sp>
          <p:nvSpPr>
            <p:cNvPr id="13" name="TextBox 12"/>
            <p:cNvSpPr txBox="1"/>
            <p:nvPr/>
          </p:nvSpPr>
          <p:spPr>
            <a:xfrm>
              <a:off x="5184534" y="2305028"/>
              <a:ext cx="688202" cy="407676"/>
            </a:xfrm>
            <a:prstGeom prst="rect">
              <a:avLst/>
            </a:prstGeom>
            <a:noFill/>
          </p:spPr>
          <p:txBody>
            <a:bodyPr wrap="none" rtlCol="0">
              <a:spAutoFit/>
            </a:bodyPr>
            <a:lstStyle/>
            <a:p>
              <a:pPr algn="ctr">
                <a:lnSpc>
                  <a:spcPct val="85000"/>
                </a:lnSpc>
              </a:pPr>
              <a:r>
                <a:rPr lang="en-US" sz="1200" b="1" dirty="0" smtClean="0"/>
                <a:t>FirstNet</a:t>
              </a:r>
            </a:p>
            <a:p>
              <a:pPr algn="ctr">
                <a:lnSpc>
                  <a:spcPct val="85000"/>
                </a:lnSpc>
              </a:pPr>
              <a:r>
                <a:rPr lang="en-US" sz="1200" b="1" dirty="0" smtClean="0"/>
                <a:t>Core</a:t>
              </a:r>
              <a:endParaRPr lang="en-US" sz="1200" b="1" dirty="0"/>
            </a:p>
          </p:txBody>
        </p:sp>
        <p:pic>
          <p:nvPicPr>
            <p:cNvPr id="14" name="Picture 13" descr="http://www.i2clipart.com/cliparts/b/0/3/9/clipart-building-256x256-b0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237" y="1939268"/>
              <a:ext cx="335607"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15" y="3117328"/>
            <a:ext cx="1222644"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988" y="1432232"/>
            <a:ext cx="1222644"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412" y="2172724"/>
            <a:ext cx="1092799"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8020" y="2661011"/>
            <a:ext cx="1222644" cy="1063436"/>
          </a:xfrm>
          <a:prstGeom prst="rect">
            <a:avLst/>
          </a:prstGeom>
          <a:noFill/>
          <a:extLst>
            <a:ext uri="{909E8E84-426E-40DD-AFC4-6F175D3DCCD1}">
              <a14:hiddenFill xmlns:a14="http://schemas.microsoft.com/office/drawing/2010/main">
                <a:solidFill>
                  <a:srgbClr val="FFFFFF"/>
                </a:solidFill>
              </a14:hiddenFill>
            </a:ext>
          </a:extLst>
        </p:spPr>
      </p:pic>
      <p:sp>
        <p:nvSpPr>
          <p:cNvPr id="19" name="Hexagon 18"/>
          <p:cNvSpPr/>
          <p:nvPr/>
        </p:nvSpPr>
        <p:spPr>
          <a:xfrm>
            <a:off x="7017129" y="2264734"/>
            <a:ext cx="227506" cy="301228"/>
          </a:xfrm>
          <a:prstGeom prst="hexagon">
            <a:avLst/>
          </a:prstGeom>
          <a:solidFill>
            <a:srgbClr val="333F50"/>
          </a:solidFill>
          <a:ln w="12700" cap="flat" cmpd="sng" algn="ctr">
            <a:solidFill>
              <a:srgbClr val="333F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0" name="Hexagon 19"/>
          <p:cNvSpPr/>
          <p:nvPr/>
        </p:nvSpPr>
        <p:spPr>
          <a:xfrm>
            <a:off x="6710685" y="3532034"/>
            <a:ext cx="227506" cy="301228"/>
          </a:xfrm>
          <a:prstGeom prst="hexagon">
            <a:avLst/>
          </a:prstGeom>
          <a:solidFill>
            <a:srgbClr val="333F50"/>
          </a:solidFill>
          <a:ln w="12700" cap="flat" cmpd="sng" algn="ctr">
            <a:solidFill>
              <a:srgbClr val="333F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Rectangle 20"/>
          <p:cNvSpPr/>
          <p:nvPr/>
        </p:nvSpPr>
        <p:spPr>
          <a:xfrm>
            <a:off x="6692190" y="4253600"/>
            <a:ext cx="2287802" cy="620337"/>
          </a:xfrm>
          <a:prstGeom prst="rect">
            <a:avLst/>
          </a:prstGeom>
          <a:solidFill>
            <a:schemeClr val="accent1">
              <a:lumMod val="20000"/>
              <a:lumOff val="80000"/>
            </a:schemeClr>
          </a:solidFill>
          <a:ln w="12700">
            <a:solidFill>
              <a:schemeClr val="accent1">
                <a:lumMod val="75000"/>
              </a:schemeClr>
            </a:solidFill>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prstClr val="black"/>
                </a:solidFill>
              </a:rPr>
              <a:t>FirstNet RAN Deployment</a:t>
            </a:r>
          </a:p>
        </p:txBody>
      </p:sp>
      <p:sp>
        <p:nvSpPr>
          <p:cNvPr id="22" name="Rectangle 21"/>
          <p:cNvSpPr/>
          <p:nvPr/>
        </p:nvSpPr>
        <p:spPr>
          <a:xfrm>
            <a:off x="5255137" y="4253600"/>
            <a:ext cx="1437053" cy="620337"/>
          </a:xfrm>
          <a:prstGeom prst="rect">
            <a:avLst/>
          </a:prstGeom>
          <a:solidFill>
            <a:schemeClr val="accent4">
              <a:lumMod val="20000"/>
              <a:lumOff val="80000"/>
            </a:schemeClr>
          </a:solidFill>
          <a:ln w="12700">
            <a:solidFill>
              <a:schemeClr val="accent1">
                <a:lumMod val="75000"/>
              </a:schemeClr>
            </a:solidFill>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prstClr val="black"/>
                </a:solidFill>
              </a:rPr>
              <a:t>FirstNet</a:t>
            </a:r>
            <a:r>
              <a:rPr lang="en-US" dirty="0" smtClean="0">
                <a:solidFill>
                  <a:prstClr val="black"/>
                </a:solidFill>
              </a:rPr>
              <a:t> </a:t>
            </a:r>
            <a:r>
              <a:rPr lang="en-US" b="1" dirty="0">
                <a:solidFill>
                  <a:prstClr val="black"/>
                </a:solidFill>
              </a:rPr>
              <a:t>Core</a:t>
            </a:r>
          </a:p>
        </p:txBody>
      </p:sp>
      <p:sp>
        <p:nvSpPr>
          <p:cNvPr id="23"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State Participates in FirstNet</a:t>
            </a:r>
          </a:p>
          <a:p>
            <a:r>
              <a:rPr lang="en-US" sz="3600" dirty="0" smtClean="0"/>
              <a:t> Proposed RAN</a:t>
            </a:r>
            <a:endParaRPr lang="en-US" sz="3600" dirty="0"/>
          </a:p>
        </p:txBody>
      </p:sp>
    </p:spTree>
    <p:extLst>
      <p:ext uri="{BB962C8B-B14F-4D97-AF65-F5344CB8AC3E}">
        <p14:creationId xmlns:p14="http://schemas.microsoft.com/office/powerpoint/2010/main" val="21169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9" y="1237026"/>
            <a:ext cx="5219701" cy="5162952"/>
          </a:xfrm>
          <a:prstGeom prst="rect">
            <a:avLst/>
          </a:prstGeom>
          <a:noFill/>
        </p:spPr>
        <p:txBody>
          <a:bodyPr wrap="square" rtlCol="0">
            <a:spAutoFit/>
          </a:bodyPr>
          <a:lstStyle/>
          <a:p>
            <a:pPr lvl="0">
              <a:spcAft>
                <a:spcPts val="1200"/>
              </a:spcAft>
            </a:pPr>
            <a:r>
              <a:rPr lang="en-US" sz="1400" dirty="0" smtClean="0"/>
              <a:t>The state must notify FirstNet, NTIA, and FCC of its decision to deploy a RAN and then:</a:t>
            </a:r>
            <a:endParaRPr lang="en-US" sz="1400" b="1" u="sng" dirty="0" smtClean="0"/>
          </a:p>
          <a:p>
            <a:pPr lvl="0"/>
            <a:r>
              <a:rPr lang="en-US" sz="1400" b="1" dirty="0" smtClean="0"/>
              <a:t>Complete RFPs within 180 days </a:t>
            </a:r>
          </a:p>
          <a:p>
            <a:pPr marL="171450" lvl="1" indent="-114300">
              <a:spcAft>
                <a:spcPts val="600"/>
              </a:spcAft>
              <a:buFont typeface="Arial"/>
              <a:buChar char="•"/>
            </a:pPr>
            <a:r>
              <a:rPr lang="en-US" sz="1400" dirty="0"/>
              <a:t>F</a:t>
            </a:r>
            <a:r>
              <a:rPr lang="en-US" sz="1400" dirty="0" smtClean="0"/>
              <a:t>or statewide RAN construction, maintenance, and operation </a:t>
            </a:r>
          </a:p>
          <a:p>
            <a:pPr lvl="0"/>
            <a:r>
              <a:rPr lang="en-US" sz="1400" b="1" dirty="0" smtClean="0"/>
              <a:t>Submit alternative State plan</a:t>
            </a:r>
            <a:r>
              <a:rPr lang="en-US" sz="1400" dirty="0" smtClean="0"/>
              <a:t> </a:t>
            </a:r>
            <a:r>
              <a:rPr lang="en-US" sz="1400" b="1" dirty="0" smtClean="0"/>
              <a:t>for RAN deployment to FCC</a:t>
            </a:r>
          </a:p>
          <a:p>
            <a:pPr marL="171450" lvl="1" indent="-114300">
              <a:spcAft>
                <a:spcPts val="600"/>
              </a:spcAft>
              <a:buFont typeface="Arial"/>
              <a:buChar char="•"/>
            </a:pPr>
            <a:r>
              <a:rPr lang="en-US" sz="1400" dirty="0" smtClean="0"/>
              <a:t>Must meet minimal interoperability requirements</a:t>
            </a:r>
          </a:p>
          <a:p>
            <a:pPr lvl="0"/>
            <a:r>
              <a:rPr lang="en-US" sz="1400" b="1" dirty="0" smtClean="0"/>
              <a:t>FCC reviews alternative State plan</a:t>
            </a:r>
          </a:p>
          <a:p>
            <a:pPr marL="171450" lvl="1" indent="-114300">
              <a:spcAft>
                <a:spcPts val="300"/>
              </a:spcAft>
              <a:buFont typeface="Arial"/>
              <a:buChar char="•"/>
              <a:tabLst>
                <a:tab pos="171450" algn="l"/>
              </a:tabLst>
            </a:pPr>
            <a:r>
              <a:rPr lang="en-US" sz="1400" u="sng" dirty="0"/>
              <a:t>D</a:t>
            </a:r>
            <a:r>
              <a:rPr lang="en-US" sz="1400" u="sng" dirty="0" smtClean="0"/>
              <a:t>isapproved</a:t>
            </a:r>
            <a:r>
              <a:rPr lang="en-US" sz="1400" dirty="0" smtClean="0"/>
              <a:t> – Network deployment follows FirstNet proposed plan </a:t>
            </a:r>
          </a:p>
          <a:p>
            <a:pPr marL="171450" lvl="1" indent="-114300">
              <a:spcAft>
                <a:spcPts val="600"/>
              </a:spcAft>
              <a:buFont typeface="Arial"/>
              <a:buChar char="•"/>
              <a:tabLst>
                <a:tab pos="171450" algn="l"/>
              </a:tabLst>
            </a:pPr>
            <a:r>
              <a:rPr lang="en-US" sz="1400" u="sng" dirty="0" smtClean="0"/>
              <a:t>Approved</a:t>
            </a:r>
            <a:r>
              <a:rPr lang="en-US" sz="1400" dirty="0" smtClean="0"/>
              <a:t>– State </a:t>
            </a:r>
            <a:r>
              <a:rPr lang="en-US" sz="1400" i="1" dirty="0" smtClean="0"/>
              <a:t>may</a:t>
            </a:r>
            <a:r>
              <a:rPr lang="en-US" sz="1400" dirty="0" smtClean="0"/>
              <a:t> apply to NTIA for a grant for RAN construction, but </a:t>
            </a:r>
            <a:r>
              <a:rPr lang="en-US" sz="1400" i="1" dirty="0" smtClean="0"/>
              <a:t>must </a:t>
            </a:r>
            <a:r>
              <a:rPr lang="en-US" sz="1400" dirty="0" smtClean="0"/>
              <a:t>apply to lease spectrum capacity</a:t>
            </a:r>
            <a:endParaRPr lang="en-US" sz="1400" i="1" dirty="0" smtClean="0"/>
          </a:p>
          <a:p>
            <a:r>
              <a:rPr lang="en-US" sz="1400" b="1" dirty="0" smtClean="0"/>
              <a:t>If approved by FCC, apply to NTIA to lease spectrum capacity  from FirstNet </a:t>
            </a:r>
          </a:p>
          <a:p>
            <a:pPr marL="228600" lvl="1" indent="-171450">
              <a:buFont typeface="Arial" panose="020B0604020202020204" pitchFamily="34" charset="0"/>
              <a:buChar char="•"/>
            </a:pPr>
            <a:r>
              <a:rPr lang="en-US" sz="1400" dirty="0" smtClean="0"/>
              <a:t>Must demonstrate “cost-effectiveness” of state plan</a:t>
            </a:r>
          </a:p>
          <a:p>
            <a:pPr marL="228600" lvl="1" indent="-171450">
              <a:spcAft>
                <a:spcPts val="600"/>
              </a:spcAft>
              <a:buFont typeface="Arial" panose="020B0604020202020204" pitchFamily="34" charset="0"/>
              <a:buChar char="•"/>
            </a:pPr>
            <a:r>
              <a:rPr lang="en-US" sz="1400" dirty="0" smtClean="0"/>
              <a:t>Must show comparable completion timelines, security,</a:t>
            </a:r>
            <a:br>
              <a:rPr lang="en-US" sz="1400" dirty="0" smtClean="0"/>
            </a:br>
            <a:r>
              <a:rPr lang="en-US" sz="1400" dirty="0" smtClean="0"/>
              <a:t>coverage</a:t>
            </a:r>
            <a:r>
              <a:rPr lang="en-US" sz="1400" dirty="0"/>
              <a:t>, and quality of service to that of the </a:t>
            </a:r>
            <a:r>
              <a:rPr lang="en-US" sz="1400" dirty="0" smtClean="0"/>
              <a:t>nationwide</a:t>
            </a:r>
          </a:p>
          <a:p>
            <a:pPr marL="228600" lvl="1" indent="-171450">
              <a:spcAft>
                <a:spcPts val="600"/>
              </a:spcAft>
              <a:buFont typeface="Arial" panose="020B0604020202020204" pitchFamily="34" charset="0"/>
              <a:buChar char="•"/>
            </a:pPr>
            <a:r>
              <a:rPr lang="en-US" sz="1400" dirty="0" smtClean="0"/>
              <a:t>Negotiate spectrum lease with FirstNet</a:t>
            </a:r>
            <a:br>
              <a:rPr lang="en-US" sz="1400" dirty="0" smtClean="0"/>
            </a:br>
            <a:r>
              <a:rPr lang="en-US" sz="1400" dirty="0" smtClean="0"/>
              <a:t>public safety broadband network (NPSBN)</a:t>
            </a:r>
          </a:p>
          <a:p>
            <a:pPr marL="228600" lvl="1" indent="-171450">
              <a:spcAft>
                <a:spcPts val="600"/>
              </a:spcAft>
              <a:buFont typeface="Arial" panose="020B0604020202020204" pitchFamily="34" charset="0"/>
              <a:buChar char="•"/>
            </a:pPr>
            <a:r>
              <a:rPr lang="en-US" sz="1400" dirty="0"/>
              <a:t>Enter into lease with FirstNet</a:t>
            </a:r>
          </a:p>
          <a:p>
            <a:pPr marL="0" lvl="1">
              <a:spcAft>
                <a:spcPts val="600"/>
              </a:spcAft>
            </a:pPr>
            <a:r>
              <a:rPr lang="en-US" sz="1400" b="1" dirty="0" smtClean="0"/>
              <a:t>Pay fees to use FirstNet core</a:t>
            </a:r>
            <a:endParaRPr lang="en-US" sz="1400" b="1" dirty="0"/>
          </a:p>
          <a:p>
            <a:pPr lvl="0">
              <a:spcAft>
                <a:spcPts val="1200"/>
              </a:spcAft>
            </a:pPr>
            <a:endParaRPr lang="en-US" sz="1600" dirty="0" smtClean="0"/>
          </a:p>
        </p:txBody>
      </p:sp>
      <p:sp>
        <p:nvSpPr>
          <p:cNvPr id="3" name="Trapezoid 2"/>
          <p:cNvSpPr/>
          <p:nvPr/>
        </p:nvSpPr>
        <p:spPr>
          <a:xfrm>
            <a:off x="6692190" y="2164411"/>
            <a:ext cx="2287802" cy="2089189"/>
          </a:xfrm>
          <a:prstGeom prst="trapezoid">
            <a:avLst/>
          </a:prstGeom>
          <a:gradFill>
            <a:gsLst>
              <a:gs pos="100000">
                <a:srgbClr val="76ABDC"/>
              </a:gs>
              <a:gs pos="0">
                <a:schemeClr val="accent1">
                  <a:lumMod val="40000"/>
                  <a:lumOff val="60000"/>
                </a:schemeClr>
              </a:gs>
            </a:gsLst>
            <a:lin ang="54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6692190" y="4253600"/>
            <a:ext cx="2287802" cy="620337"/>
          </a:xfrm>
          <a:prstGeom prst="rect">
            <a:avLst/>
          </a:prstGeom>
          <a:solidFill>
            <a:schemeClr val="accent1">
              <a:lumMod val="20000"/>
              <a:lumOff val="80000"/>
            </a:schemeClr>
          </a:solidFill>
          <a:ln w="12700">
            <a:solidFill>
              <a:schemeClr val="accent1">
                <a:lumMod val="75000"/>
              </a:schemeClr>
            </a:solidFill>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prstClr val="black"/>
                </a:solidFill>
              </a:rPr>
              <a:t>State RAN Deployment</a:t>
            </a:r>
          </a:p>
        </p:txBody>
      </p:sp>
      <p:sp>
        <p:nvSpPr>
          <p:cNvPr id="5" name="Trapezoid 26"/>
          <p:cNvSpPr/>
          <p:nvPr/>
        </p:nvSpPr>
        <p:spPr>
          <a:xfrm>
            <a:off x="5255138" y="2162795"/>
            <a:ext cx="1957145" cy="2098051"/>
          </a:xfrm>
          <a:custGeom>
            <a:avLst/>
            <a:gdLst>
              <a:gd name="connsiteX0" fmla="*/ 0 w 1967177"/>
              <a:gd name="connsiteY0" fmla="*/ 1796399 h 1796399"/>
              <a:gd name="connsiteX1" fmla="*/ 449100 w 1967177"/>
              <a:gd name="connsiteY1" fmla="*/ 0 h 1796399"/>
              <a:gd name="connsiteX2" fmla="*/ 1518077 w 1967177"/>
              <a:gd name="connsiteY2" fmla="*/ 0 h 1796399"/>
              <a:gd name="connsiteX3" fmla="*/ 1967177 w 1967177"/>
              <a:gd name="connsiteY3" fmla="*/ 1796399 h 1796399"/>
              <a:gd name="connsiteX4" fmla="*/ 0 w 1967177"/>
              <a:gd name="connsiteY4" fmla="*/ 1796399 h 1796399"/>
              <a:gd name="connsiteX0" fmla="*/ 0 w 2409617"/>
              <a:gd name="connsiteY0" fmla="*/ 1796399 h 1796399"/>
              <a:gd name="connsiteX1" fmla="*/ 449100 w 2409617"/>
              <a:gd name="connsiteY1" fmla="*/ 0 h 1796399"/>
              <a:gd name="connsiteX2" fmla="*/ 2409617 w 2409617"/>
              <a:gd name="connsiteY2" fmla="*/ 0 h 1796399"/>
              <a:gd name="connsiteX3" fmla="*/ 1967177 w 2409617"/>
              <a:gd name="connsiteY3" fmla="*/ 1796399 h 1796399"/>
              <a:gd name="connsiteX4" fmla="*/ 0 w 2409617"/>
              <a:gd name="connsiteY4" fmla="*/ 1796399 h 1796399"/>
              <a:gd name="connsiteX0" fmla="*/ 0 w 2409617"/>
              <a:gd name="connsiteY0" fmla="*/ 1796399 h 1796399"/>
              <a:gd name="connsiteX1" fmla="*/ 1249200 w 2409617"/>
              <a:gd name="connsiteY1" fmla="*/ 0 h 1796399"/>
              <a:gd name="connsiteX2" fmla="*/ 2409617 w 2409617"/>
              <a:gd name="connsiteY2" fmla="*/ 0 h 1796399"/>
              <a:gd name="connsiteX3" fmla="*/ 1967177 w 2409617"/>
              <a:gd name="connsiteY3" fmla="*/ 1796399 h 1796399"/>
              <a:gd name="connsiteX4" fmla="*/ 0 w 2409617"/>
              <a:gd name="connsiteY4" fmla="*/ 1796399 h 1796399"/>
              <a:gd name="connsiteX0" fmla="*/ 0 w 1678097"/>
              <a:gd name="connsiteY0" fmla="*/ 1788779 h 1796399"/>
              <a:gd name="connsiteX1" fmla="*/ 517680 w 1678097"/>
              <a:gd name="connsiteY1" fmla="*/ 0 h 1796399"/>
              <a:gd name="connsiteX2" fmla="*/ 1678097 w 1678097"/>
              <a:gd name="connsiteY2" fmla="*/ 0 h 1796399"/>
              <a:gd name="connsiteX3" fmla="*/ 1235657 w 1678097"/>
              <a:gd name="connsiteY3" fmla="*/ 1796399 h 1796399"/>
              <a:gd name="connsiteX4" fmla="*/ 0 w 1678097"/>
              <a:gd name="connsiteY4" fmla="*/ 1788779 h 1796399"/>
              <a:gd name="connsiteX0" fmla="*/ 0 w 1678097"/>
              <a:gd name="connsiteY0" fmla="*/ 1796399 h 1804019"/>
              <a:gd name="connsiteX1" fmla="*/ 906300 w 1678097"/>
              <a:gd name="connsiteY1" fmla="*/ 0 h 1804019"/>
              <a:gd name="connsiteX2" fmla="*/ 1678097 w 1678097"/>
              <a:gd name="connsiteY2" fmla="*/ 7620 h 1804019"/>
              <a:gd name="connsiteX3" fmla="*/ 1235657 w 1678097"/>
              <a:gd name="connsiteY3" fmla="*/ 1804019 h 1804019"/>
              <a:gd name="connsiteX4" fmla="*/ 0 w 1678097"/>
              <a:gd name="connsiteY4" fmla="*/ 1796399 h 1804019"/>
              <a:gd name="connsiteX0" fmla="*/ 0 w 1682860"/>
              <a:gd name="connsiteY0" fmla="*/ 1796399 h 1804019"/>
              <a:gd name="connsiteX1" fmla="*/ 906300 w 1682860"/>
              <a:gd name="connsiteY1" fmla="*/ 0 h 1804019"/>
              <a:gd name="connsiteX2" fmla="*/ 1682860 w 1682860"/>
              <a:gd name="connsiteY2" fmla="*/ 2858 h 1804019"/>
              <a:gd name="connsiteX3" fmla="*/ 1235657 w 1682860"/>
              <a:gd name="connsiteY3" fmla="*/ 1804019 h 1804019"/>
              <a:gd name="connsiteX4" fmla="*/ 0 w 1682860"/>
              <a:gd name="connsiteY4" fmla="*/ 1796399 h 180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860" h="1804019">
                <a:moveTo>
                  <a:pt x="0" y="1796399"/>
                </a:moveTo>
                <a:lnTo>
                  <a:pt x="906300" y="0"/>
                </a:lnTo>
                <a:lnTo>
                  <a:pt x="1682860" y="2858"/>
                </a:lnTo>
                <a:lnTo>
                  <a:pt x="1235657" y="1804019"/>
                </a:lnTo>
                <a:lnTo>
                  <a:pt x="0" y="1796399"/>
                </a:lnTo>
                <a:close/>
              </a:path>
            </a:pathLst>
          </a:cu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5255137" y="4253600"/>
            <a:ext cx="1437053" cy="620337"/>
          </a:xfrm>
          <a:prstGeom prst="rect">
            <a:avLst/>
          </a:prstGeom>
          <a:solidFill>
            <a:schemeClr val="accent4">
              <a:lumMod val="20000"/>
              <a:lumOff val="80000"/>
            </a:schemeClr>
          </a:solidFill>
          <a:ln w="12700">
            <a:solidFill>
              <a:schemeClr val="accent1">
                <a:lumMod val="75000"/>
              </a:schemeClr>
            </a:solidFill>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prstClr val="black"/>
                </a:solidFill>
              </a:rPr>
              <a:t>FirstNet Core</a:t>
            </a:r>
          </a:p>
        </p:txBody>
      </p:sp>
      <p:cxnSp>
        <p:nvCxnSpPr>
          <p:cNvPr id="7" name="Straight Connector 6"/>
          <p:cNvCxnSpPr/>
          <p:nvPr/>
        </p:nvCxnSpPr>
        <p:spPr>
          <a:xfrm flipH="1" flipV="1">
            <a:off x="7137955" y="2415348"/>
            <a:ext cx="136258" cy="1566102"/>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8" name="Straight Connector 7"/>
          <p:cNvCxnSpPr/>
          <p:nvPr/>
        </p:nvCxnSpPr>
        <p:spPr>
          <a:xfrm flipH="1">
            <a:off x="7282988" y="3532034"/>
            <a:ext cx="1249690" cy="449416"/>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9" name="Straight Connector 8"/>
          <p:cNvCxnSpPr/>
          <p:nvPr/>
        </p:nvCxnSpPr>
        <p:spPr>
          <a:xfrm flipH="1">
            <a:off x="6105166" y="2458916"/>
            <a:ext cx="1032446" cy="600699"/>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10" name="Straight Connector 9"/>
          <p:cNvCxnSpPr/>
          <p:nvPr/>
        </p:nvCxnSpPr>
        <p:spPr>
          <a:xfrm flipH="1" flipV="1">
            <a:off x="7137614" y="2463216"/>
            <a:ext cx="273198" cy="582403"/>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11" name="Straight Connector 10"/>
          <p:cNvCxnSpPr/>
          <p:nvPr/>
        </p:nvCxnSpPr>
        <p:spPr>
          <a:xfrm flipH="1" flipV="1">
            <a:off x="7410812" y="3045619"/>
            <a:ext cx="1121866" cy="486415"/>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cxnSp>
        <p:nvCxnSpPr>
          <p:cNvPr id="12" name="Straight Connector 11"/>
          <p:cNvCxnSpPr/>
          <p:nvPr/>
        </p:nvCxnSpPr>
        <p:spPr>
          <a:xfrm flipH="1">
            <a:off x="7137612" y="2305028"/>
            <a:ext cx="760884" cy="153888"/>
          </a:xfrm>
          <a:prstGeom prst="line">
            <a:avLst/>
          </a:prstGeom>
          <a:noFill/>
          <a:ln w="28575" cap="rnd" cmpd="sng" algn="ctr">
            <a:solidFill>
              <a:srgbClr val="4F81BD"/>
            </a:solidFill>
            <a:prstDash val="solid"/>
          </a:ln>
          <a:effectLst>
            <a:outerShdw blurRad="50800" dist="38100" dir="5400000" algn="t" rotWithShape="0">
              <a:prstClr val="black">
                <a:alpha val="40000"/>
              </a:prstClr>
            </a:outerShdw>
          </a:effectLst>
        </p:spPr>
      </p:cxnSp>
      <p:pic>
        <p:nvPicPr>
          <p:cNvPr id="13" name="Picture 12" descr="http://www.i2clipart.com/cliparts/b/0/3/9/clipart-building-256x256-b0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363" y="2876735"/>
            <a:ext cx="335607"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15" y="3117328"/>
            <a:ext cx="1222644"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988" y="1432232"/>
            <a:ext cx="1222644"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412" y="2172724"/>
            <a:ext cx="1092799" cy="10634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openclipart.org/image/800px/svg_to_png/165356/CellTo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8020" y="2661011"/>
            <a:ext cx="1222644" cy="1063436"/>
          </a:xfrm>
          <a:prstGeom prst="rect">
            <a:avLst/>
          </a:prstGeom>
          <a:noFill/>
          <a:extLst>
            <a:ext uri="{909E8E84-426E-40DD-AFC4-6F175D3DCCD1}">
              <a14:hiddenFill xmlns:a14="http://schemas.microsoft.com/office/drawing/2010/main">
                <a:solidFill>
                  <a:srgbClr val="FFFFFF"/>
                </a:solidFill>
              </a14:hiddenFill>
            </a:ext>
          </a:extLst>
        </p:spPr>
      </p:pic>
      <p:sp>
        <p:nvSpPr>
          <p:cNvPr id="18" name="Hexagon 17"/>
          <p:cNvSpPr/>
          <p:nvPr/>
        </p:nvSpPr>
        <p:spPr>
          <a:xfrm>
            <a:off x="7017129" y="2264734"/>
            <a:ext cx="227506" cy="301228"/>
          </a:xfrm>
          <a:prstGeom prst="hexagon">
            <a:avLst/>
          </a:prstGeom>
          <a:solidFill>
            <a:srgbClr val="333F50"/>
          </a:solidFill>
          <a:ln w="12700" cap="flat" cmpd="sng" algn="ctr">
            <a:solidFill>
              <a:srgbClr val="333F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5852355" y="3195634"/>
            <a:ext cx="688202" cy="406265"/>
          </a:xfrm>
          <a:prstGeom prst="rect">
            <a:avLst/>
          </a:prstGeom>
          <a:noFill/>
        </p:spPr>
        <p:txBody>
          <a:bodyPr wrap="none" rtlCol="0">
            <a:spAutoFit/>
          </a:bodyPr>
          <a:lstStyle/>
          <a:p>
            <a:pPr algn="ctr">
              <a:lnSpc>
                <a:spcPct val="85000"/>
              </a:lnSpc>
            </a:pPr>
            <a:r>
              <a:rPr lang="en-US" sz="1200" b="1" dirty="0" smtClean="0"/>
              <a:t>FirstNet</a:t>
            </a:r>
          </a:p>
          <a:p>
            <a:pPr algn="ctr">
              <a:lnSpc>
                <a:spcPct val="85000"/>
              </a:lnSpc>
            </a:pPr>
            <a:r>
              <a:rPr lang="en-US" sz="1200" b="1" dirty="0" smtClean="0"/>
              <a:t>Core</a:t>
            </a:r>
            <a:endParaRPr lang="en-US" sz="1200" b="1" dirty="0"/>
          </a:p>
        </p:txBody>
      </p:sp>
      <p:sp>
        <p:nvSpPr>
          <p:cNvPr id="20"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State Conducts RAN Deployment</a:t>
            </a:r>
            <a:endParaRPr lang="en-US" sz="4000" dirty="0"/>
          </a:p>
        </p:txBody>
      </p:sp>
    </p:spTree>
    <p:extLst>
      <p:ext uri="{BB962C8B-B14F-4D97-AF65-F5344CB8AC3E}">
        <p14:creationId xmlns:p14="http://schemas.microsoft.com/office/powerpoint/2010/main" val="394424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82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190500" y="2039007"/>
            <a:ext cx="4210050" cy="348500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latin typeface="Franklin Gothic Medium Cond" panose="020B0606030402020204" pitchFamily="34" charset="0"/>
              </a:rPr>
              <a:t>Protect  Deployment in Rural States While Preserving the Right of All States to Assume Responsibility for the RAN</a:t>
            </a:r>
          </a:p>
          <a:p>
            <a:pPr marL="0" indent="0">
              <a:buFont typeface="Arial" pitchFamily="34" charset="0"/>
              <a:buNone/>
            </a:pPr>
            <a:endParaRPr lang="en-US" sz="1600" dirty="0"/>
          </a:p>
        </p:txBody>
      </p:sp>
      <p:sp>
        <p:nvSpPr>
          <p:cNvPr id="9" name="Freeform 115"/>
          <p:cNvSpPr>
            <a:spLocks/>
          </p:cNvSpPr>
          <p:nvPr/>
        </p:nvSpPr>
        <p:spPr bwMode="auto">
          <a:xfrm>
            <a:off x="4675460" y="1381733"/>
            <a:ext cx="4342856" cy="4827478"/>
          </a:xfrm>
          <a:custGeom>
            <a:avLst/>
            <a:gdLst>
              <a:gd name="T0" fmla="*/ 203 w 229"/>
              <a:gd name="T1" fmla="*/ 230 h 230"/>
              <a:gd name="T2" fmla="*/ 26 w 229"/>
              <a:gd name="T3" fmla="*/ 230 h 230"/>
              <a:gd name="T4" fmla="*/ 0 w 229"/>
              <a:gd name="T5" fmla="*/ 204 h 230"/>
              <a:gd name="T6" fmla="*/ 0 w 229"/>
              <a:gd name="T7" fmla="*/ 26 h 230"/>
              <a:gd name="T8" fmla="*/ 26 w 229"/>
              <a:gd name="T9" fmla="*/ 0 h 230"/>
              <a:gd name="T10" fmla="*/ 203 w 229"/>
              <a:gd name="T11" fmla="*/ 0 h 230"/>
              <a:gd name="T12" fmla="*/ 229 w 229"/>
              <a:gd name="T13" fmla="*/ 26 h 230"/>
              <a:gd name="T14" fmla="*/ 229 w 229"/>
              <a:gd name="T15" fmla="*/ 204 h 230"/>
              <a:gd name="T16" fmla="*/ 203 w 229"/>
              <a:gd name="T1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30">
                <a:moveTo>
                  <a:pt x="203" y="230"/>
                </a:moveTo>
                <a:cubicBezTo>
                  <a:pt x="26" y="230"/>
                  <a:pt x="26" y="230"/>
                  <a:pt x="26" y="230"/>
                </a:cubicBezTo>
                <a:cubicBezTo>
                  <a:pt x="11" y="230"/>
                  <a:pt x="0" y="218"/>
                  <a:pt x="0" y="204"/>
                </a:cubicBezTo>
                <a:cubicBezTo>
                  <a:pt x="0" y="26"/>
                  <a:pt x="0" y="26"/>
                  <a:pt x="0" y="26"/>
                </a:cubicBezTo>
                <a:cubicBezTo>
                  <a:pt x="0" y="12"/>
                  <a:pt x="11" y="0"/>
                  <a:pt x="26" y="0"/>
                </a:cubicBezTo>
                <a:cubicBezTo>
                  <a:pt x="203" y="0"/>
                  <a:pt x="203" y="0"/>
                  <a:pt x="203" y="0"/>
                </a:cubicBezTo>
                <a:cubicBezTo>
                  <a:pt x="218" y="0"/>
                  <a:pt x="229" y="12"/>
                  <a:pt x="229" y="26"/>
                </a:cubicBezTo>
                <a:cubicBezTo>
                  <a:pt x="229" y="204"/>
                  <a:pt x="229" y="204"/>
                  <a:pt x="229" y="204"/>
                </a:cubicBezTo>
                <a:cubicBezTo>
                  <a:pt x="229" y="218"/>
                  <a:pt x="218" y="230"/>
                  <a:pt x="203" y="230"/>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16"/>
          <p:cNvSpPr>
            <a:spLocks/>
          </p:cNvSpPr>
          <p:nvPr/>
        </p:nvSpPr>
        <p:spPr bwMode="auto">
          <a:xfrm>
            <a:off x="4770559" y="1487989"/>
            <a:ext cx="4152658" cy="4625428"/>
          </a:xfrm>
          <a:custGeom>
            <a:avLst/>
            <a:gdLst>
              <a:gd name="T0" fmla="*/ 198 w 219"/>
              <a:gd name="T1" fmla="*/ 0 h 214"/>
              <a:gd name="T2" fmla="*/ 21 w 219"/>
              <a:gd name="T3" fmla="*/ 0 h 214"/>
              <a:gd name="T4" fmla="*/ 0 w 219"/>
              <a:gd name="T5" fmla="*/ 20 h 214"/>
              <a:gd name="T6" fmla="*/ 0 w 219"/>
              <a:gd name="T7" fmla="*/ 16 h 214"/>
              <a:gd name="T8" fmla="*/ 2 w 219"/>
              <a:gd name="T9" fmla="*/ 10 h 214"/>
              <a:gd name="T10" fmla="*/ 0 w 219"/>
              <a:gd name="T11" fmla="*/ 16 h 214"/>
              <a:gd name="T12" fmla="*/ 0 w 219"/>
              <a:gd name="T13" fmla="*/ 194 h 214"/>
              <a:gd name="T14" fmla="*/ 21 w 219"/>
              <a:gd name="T15" fmla="*/ 214 h 214"/>
              <a:gd name="T16" fmla="*/ 198 w 219"/>
              <a:gd name="T17" fmla="*/ 214 h 214"/>
              <a:gd name="T18" fmla="*/ 219 w 219"/>
              <a:gd name="T19" fmla="*/ 194 h 214"/>
              <a:gd name="T20" fmla="*/ 219 w 219"/>
              <a:gd name="T21" fmla="*/ 19 h 214"/>
              <a:gd name="T22" fmla="*/ 198 w 219"/>
              <a:gd name="T23" fmla="*/ 0 h 214"/>
              <a:gd name="connsiteX0" fmla="*/ 9041 w 10000"/>
              <a:gd name="connsiteY0" fmla="*/ 0 h 10000"/>
              <a:gd name="connsiteX1" fmla="*/ 959 w 10000"/>
              <a:gd name="connsiteY1" fmla="*/ 0 h 10000"/>
              <a:gd name="connsiteX2" fmla="*/ 0 w 10000"/>
              <a:gd name="connsiteY2" fmla="*/ 935 h 10000"/>
              <a:gd name="connsiteX3" fmla="*/ 0 w 10000"/>
              <a:gd name="connsiteY3" fmla="*/ 748 h 10000"/>
              <a:gd name="connsiteX4" fmla="*/ 0 w 10000"/>
              <a:gd name="connsiteY4" fmla="*/ 748 h 10000"/>
              <a:gd name="connsiteX5" fmla="*/ 0 w 10000"/>
              <a:gd name="connsiteY5" fmla="*/ 9065 h 10000"/>
              <a:gd name="connsiteX6" fmla="*/ 959 w 10000"/>
              <a:gd name="connsiteY6" fmla="*/ 10000 h 10000"/>
              <a:gd name="connsiteX7" fmla="*/ 9041 w 10000"/>
              <a:gd name="connsiteY7" fmla="*/ 10000 h 10000"/>
              <a:gd name="connsiteX8" fmla="*/ 10000 w 10000"/>
              <a:gd name="connsiteY8" fmla="*/ 9065 h 10000"/>
              <a:gd name="connsiteX9" fmla="*/ 10000 w 10000"/>
              <a:gd name="connsiteY9" fmla="*/ 888 h 10000"/>
              <a:gd name="connsiteX10" fmla="*/ 9041 w 10000"/>
              <a:gd name="connsiteY10" fmla="*/ 0 h 10000"/>
              <a:gd name="connsiteX0" fmla="*/ 9041 w 10000"/>
              <a:gd name="connsiteY0" fmla="*/ 0 h 10000"/>
              <a:gd name="connsiteX1" fmla="*/ 959 w 10000"/>
              <a:gd name="connsiteY1" fmla="*/ 0 h 10000"/>
              <a:gd name="connsiteX2" fmla="*/ 0 w 10000"/>
              <a:gd name="connsiteY2" fmla="*/ 935 h 10000"/>
              <a:gd name="connsiteX3" fmla="*/ 0 w 10000"/>
              <a:gd name="connsiteY3" fmla="*/ 748 h 10000"/>
              <a:gd name="connsiteX4" fmla="*/ 0 w 10000"/>
              <a:gd name="connsiteY4" fmla="*/ 9065 h 10000"/>
              <a:gd name="connsiteX5" fmla="*/ 959 w 10000"/>
              <a:gd name="connsiteY5" fmla="*/ 10000 h 10000"/>
              <a:gd name="connsiteX6" fmla="*/ 9041 w 10000"/>
              <a:gd name="connsiteY6" fmla="*/ 10000 h 10000"/>
              <a:gd name="connsiteX7" fmla="*/ 10000 w 10000"/>
              <a:gd name="connsiteY7" fmla="*/ 9065 h 10000"/>
              <a:gd name="connsiteX8" fmla="*/ 10000 w 10000"/>
              <a:gd name="connsiteY8" fmla="*/ 888 h 10000"/>
              <a:gd name="connsiteX9" fmla="*/ 9041 w 10000"/>
              <a:gd name="connsiteY9" fmla="*/ 0 h 10000"/>
              <a:gd name="connsiteX0" fmla="*/ 9041 w 10000"/>
              <a:gd name="connsiteY0" fmla="*/ 0 h 10000"/>
              <a:gd name="connsiteX1" fmla="*/ 959 w 10000"/>
              <a:gd name="connsiteY1" fmla="*/ 0 h 10000"/>
              <a:gd name="connsiteX2" fmla="*/ 0 w 10000"/>
              <a:gd name="connsiteY2" fmla="*/ 935 h 10000"/>
              <a:gd name="connsiteX3" fmla="*/ 0 w 10000"/>
              <a:gd name="connsiteY3" fmla="*/ 9065 h 10000"/>
              <a:gd name="connsiteX4" fmla="*/ 959 w 10000"/>
              <a:gd name="connsiteY4" fmla="*/ 10000 h 10000"/>
              <a:gd name="connsiteX5" fmla="*/ 9041 w 10000"/>
              <a:gd name="connsiteY5" fmla="*/ 10000 h 10000"/>
              <a:gd name="connsiteX6" fmla="*/ 10000 w 10000"/>
              <a:gd name="connsiteY6" fmla="*/ 9065 h 10000"/>
              <a:gd name="connsiteX7" fmla="*/ 10000 w 10000"/>
              <a:gd name="connsiteY7" fmla="*/ 888 h 10000"/>
              <a:gd name="connsiteX8" fmla="*/ 9041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9041" y="0"/>
                </a:moveTo>
                <a:lnTo>
                  <a:pt x="959" y="0"/>
                </a:lnTo>
                <a:cubicBezTo>
                  <a:pt x="457" y="0"/>
                  <a:pt x="0" y="421"/>
                  <a:pt x="0" y="935"/>
                </a:cubicBezTo>
                <a:lnTo>
                  <a:pt x="0" y="9065"/>
                </a:lnTo>
                <a:cubicBezTo>
                  <a:pt x="0" y="9579"/>
                  <a:pt x="457" y="10000"/>
                  <a:pt x="959" y="10000"/>
                </a:cubicBezTo>
                <a:lnTo>
                  <a:pt x="9041" y="10000"/>
                </a:lnTo>
                <a:cubicBezTo>
                  <a:pt x="9543" y="10000"/>
                  <a:pt x="10000" y="9579"/>
                  <a:pt x="10000" y="9065"/>
                </a:cubicBezTo>
                <a:lnTo>
                  <a:pt x="10000" y="888"/>
                </a:lnTo>
                <a:cubicBezTo>
                  <a:pt x="9954" y="374"/>
                  <a:pt x="9543" y="0"/>
                  <a:pt x="9041" y="0"/>
                </a:cubicBezTo>
                <a:close/>
              </a:path>
            </a:pathLst>
          </a:custGeom>
          <a:gradFill flip="none" rotWithShape="1">
            <a:gsLst>
              <a:gs pos="0">
                <a:schemeClr val="accent1">
                  <a:lumMod val="5000"/>
                  <a:lumOff val="95000"/>
                </a:schemeClr>
              </a:gs>
              <a:gs pos="74000">
                <a:schemeClr val="accent1">
                  <a:lumMod val="40000"/>
                  <a:lumOff val="60000"/>
                </a:schemeClr>
              </a:gs>
              <a:gs pos="83000">
                <a:schemeClr val="accent1">
                  <a:lumMod val="41000"/>
                  <a:lumOff val="59000"/>
                </a:schemeClr>
              </a:gs>
              <a:gs pos="100000">
                <a:schemeClr val="accent1">
                  <a:lumMod val="25000"/>
                  <a:lumOff val="75000"/>
                </a:schemeClr>
              </a:gs>
            </a:gsLst>
            <a:lin ang="5400000" scaled="1"/>
            <a:tileRect/>
          </a:gradFill>
          <a:ln w="57150">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7"/>
          <p:cNvSpPr txBox="1">
            <a:spLocks/>
          </p:cNvSpPr>
          <p:nvPr/>
        </p:nvSpPr>
        <p:spPr>
          <a:xfrm>
            <a:off x="4832807" y="1753606"/>
            <a:ext cx="4028161" cy="933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latin typeface="Franklin Gothic Medium Cond" panose="020B0606030402020204" pitchFamily="34" charset="0"/>
              </a:rPr>
              <a:t>The Act </a:t>
            </a:r>
            <a:r>
              <a:rPr lang="en-US" sz="1400" b="1" dirty="0" smtClean="0">
                <a:latin typeface="Franklin Gothic Medium Cond" panose="020B0606030402020204" pitchFamily="34" charset="0"/>
              </a:rPr>
              <a:t>preserves</a:t>
            </a:r>
            <a:r>
              <a:rPr lang="en-US" sz="1400" dirty="0" smtClean="0">
                <a:latin typeface="Franklin Gothic Medium Cond" panose="020B0606030402020204" pitchFamily="34" charset="0"/>
              </a:rPr>
              <a:t> the </a:t>
            </a:r>
            <a:r>
              <a:rPr lang="en-US" sz="1400" b="1" dirty="0" smtClean="0">
                <a:latin typeface="Franklin Gothic Medium Cond" panose="020B0606030402020204" pitchFamily="34" charset="0"/>
              </a:rPr>
              <a:t>right of States </a:t>
            </a:r>
            <a:r>
              <a:rPr lang="en-US" sz="1400" dirty="0" smtClean="0">
                <a:latin typeface="Franklin Gothic Medium Cond" panose="020B0606030402020204" pitchFamily="34" charset="0"/>
              </a:rPr>
              <a:t>to construct and operate their own RAN, but </a:t>
            </a:r>
            <a:r>
              <a:rPr lang="en-US" sz="1400" b="1" dirty="0" smtClean="0">
                <a:latin typeface="Franklin Gothic Medium Cond" panose="020B0606030402020204" pitchFamily="34" charset="0"/>
              </a:rPr>
              <a:t>not</a:t>
            </a:r>
            <a:r>
              <a:rPr lang="en-US" sz="1400" dirty="0" smtClean="0">
                <a:latin typeface="Franklin Gothic Medium Cond" panose="020B0606030402020204" pitchFamily="34" charset="0"/>
              </a:rPr>
              <a:t> in a way that also allows them to </a:t>
            </a:r>
            <a:r>
              <a:rPr lang="en-US" sz="1400" b="1" dirty="0" smtClean="0">
                <a:latin typeface="Franklin Gothic Medium Cond" panose="020B0606030402020204" pitchFamily="34" charset="0"/>
              </a:rPr>
              <a:t>capture funding, beyond the reasonable costs </a:t>
            </a:r>
            <a:r>
              <a:rPr lang="en-US" sz="1400" dirty="0" smtClean="0">
                <a:latin typeface="Franklin Gothic Medium Cond" panose="020B0606030402020204" pitchFamily="34" charset="0"/>
              </a:rPr>
              <a:t>of such a RAN</a:t>
            </a:r>
            <a:endParaRPr lang="en-US" sz="1400" dirty="0">
              <a:latin typeface="Franklin Gothic Medium Cond" panose="020B0606030402020204" pitchFamily="34" charset="0"/>
            </a:endParaRPr>
          </a:p>
        </p:txBody>
      </p:sp>
      <p:sp>
        <p:nvSpPr>
          <p:cNvPr id="12" name="Freeform 5"/>
          <p:cNvSpPr>
            <a:spLocks noEditPoints="1"/>
          </p:cNvSpPr>
          <p:nvPr/>
        </p:nvSpPr>
        <p:spPr bwMode="auto">
          <a:xfrm>
            <a:off x="4800601" y="3620524"/>
            <a:ext cx="4107800" cy="2421660"/>
          </a:xfrm>
          <a:custGeom>
            <a:avLst/>
            <a:gdLst>
              <a:gd name="T0" fmla="*/ 289 w 498"/>
              <a:gd name="T1" fmla="*/ 29 h 293"/>
              <a:gd name="T2" fmla="*/ 350 w 498"/>
              <a:gd name="T3" fmla="*/ 56 h 293"/>
              <a:gd name="T4" fmla="*/ 416 w 498"/>
              <a:gd name="T5" fmla="*/ 89 h 293"/>
              <a:gd name="T6" fmla="*/ 468 w 498"/>
              <a:gd name="T7" fmla="*/ 74 h 293"/>
              <a:gd name="T8" fmla="*/ 492 w 498"/>
              <a:gd name="T9" fmla="*/ 60 h 293"/>
              <a:gd name="T10" fmla="*/ 496 w 498"/>
              <a:gd name="T11" fmla="*/ 87 h 293"/>
              <a:gd name="T12" fmla="*/ 479 w 498"/>
              <a:gd name="T13" fmla="*/ 92 h 293"/>
              <a:gd name="T14" fmla="*/ 465 w 498"/>
              <a:gd name="T15" fmla="*/ 100 h 293"/>
              <a:gd name="T16" fmla="*/ 463 w 498"/>
              <a:gd name="T17" fmla="*/ 117 h 293"/>
              <a:gd name="T18" fmla="*/ 452 w 498"/>
              <a:gd name="T19" fmla="*/ 125 h 293"/>
              <a:gd name="T20" fmla="*/ 428 w 498"/>
              <a:gd name="T21" fmla="*/ 135 h 293"/>
              <a:gd name="T22" fmla="*/ 418 w 498"/>
              <a:gd name="T23" fmla="*/ 151 h 293"/>
              <a:gd name="T24" fmla="*/ 415 w 498"/>
              <a:gd name="T25" fmla="*/ 154 h 293"/>
              <a:gd name="T26" fmla="*/ 407 w 498"/>
              <a:gd name="T27" fmla="*/ 165 h 293"/>
              <a:gd name="T28" fmla="*/ 406 w 498"/>
              <a:gd name="T29" fmla="*/ 148 h 293"/>
              <a:gd name="T30" fmla="*/ 403 w 498"/>
              <a:gd name="T31" fmla="*/ 160 h 293"/>
              <a:gd name="T32" fmla="*/ 403 w 498"/>
              <a:gd name="T33" fmla="*/ 166 h 293"/>
              <a:gd name="T34" fmla="*/ 398 w 498"/>
              <a:gd name="T35" fmla="*/ 171 h 293"/>
              <a:gd name="T36" fmla="*/ 400 w 498"/>
              <a:gd name="T37" fmla="*/ 183 h 293"/>
              <a:gd name="T38" fmla="*/ 405 w 498"/>
              <a:gd name="T39" fmla="*/ 188 h 293"/>
              <a:gd name="T40" fmla="*/ 398 w 498"/>
              <a:gd name="T41" fmla="*/ 194 h 293"/>
              <a:gd name="T42" fmla="*/ 383 w 498"/>
              <a:gd name="T43" fmla="*/ 206 h 293"/>
              <a:gd name="T44" fmla="*/ 362 w 498"/>
              <a:gd name="T45" fmla="*/ 219 h 293"/>
              <a:gd name="T46" fmla="*/ 350 w 498"/>
              <a:gd name="T47" fmla="*/ 242 h 293"/>
              <a:gd name="T48" fmla="*/ 356 w 498"/>
              <a:gd name="T49" fmla="*/ 281 h 293"/>
              <a:gd name="T50" fmla="*/ 342 w 498"/>
              <a:gd name="T51" fmla="*/ 286 h 293"/>
              <a:gd name="T52" fmla="*/ 336 w 498"/>
              <a:gd name="T53" fmla="*/ 273 h 293"/>
              <a:gd name="T54" fmla="*/ 334 w 498"/>
              <a:gd name="T55" fmla="*/ 254 h 293"/>
              <a:gd name="T56" fmla="*/ 319 w 498"/>
              <a:gd name="T57" fmla="*/ 247 h 293"/>
              <a:gd name="T58" fmla="*/ 310 w 498"/>
              <a:gd name="T59" fmla="*/ 242 h 293"/>
              <a:gd name="T60" fmla="*/ 295 w 498"/>
              <a:gd name="T61" fmla="*/ 241 h 293"/>
              <a:gd name="T62" fmla="*/ 275 w 498"/>
              <a:gd name="T63" fmla="*/ 246 h 293"/>
              <a:gd name="T64" fmla="*/ 277 w 498"/>
              <a:gd name="T65" fmla="*/ 253 h 293"/>
              <a:gd name="T66" fmla="*/ 262 w 498"/>
              <a:gd name="T67" fmla="*/ 252 h 293"/>
              <a:gd name="T68" fmla="*/ 248 w 498"/>
              <a:gd name="T69" fmla="*/ 248 h 293"/>
              <a:gd name="T70" fmla="*/ 231 w 498"/>
              <a:gd name="T71" fmla="*/ 248 h 293"/>
              <a:gd name="T72" fmla="*/ 214 w 498"/>
              <a:gd name="T73" fmla="*/ 259 h 293"/>
              <a:gd name="T74" fmla="*/ 205 w 498"/>
              <a:gd name="T75" fmla="*/ 283 h 293"/>
              <a:gd name="T76" fmla="*/ 190 w 498"/>
              <a:gd name="T77" fmla="*/ 271 h 293"/>
              <a:gd name="T78" fmla="*/ 179 w 498"/>
              <a:gd name="T79" fmla="*/ 247 h 293"/>
              <a:gd name="T80" fmla="*/ 164 w 498"/>
              <a:gd name="T81" fmla="*/ 248 h 293"/>
              <a:gd name="T82" fmla="*/ 152 w 498"/>
              <a:gd name="T83" fmla="*/ 247 h 293"/>
              <a:gd name="T84" fmla="*/ 145 w 498"/>
              <a:gd name="T85" fmla="*/ 236 h 293"/>
              <a:gd name="T86" fmla="*/ 134 w 498"/>
              <a:gd name="T87" fmla="*/ 221 h 293"/>
              <a:gd name="T88" fmla="*/ 36 w 498"/>
              <a:gd name="T89" fmla="*/ 194 h 293"/>
              <a:gd name="T90" fmla="*/ 18 w 498"/>
              <a:gd name="T91" fmla="*/ 181 h 293"/>
              <a:gd name="T92" fmla="*/ 12 w 498"/>
              <a:gd name="T93" fmla="*/ 158 h 293"/>
              <a:gd name="T94" fmla="*/ 12 w 498"/>
              <a:gd name="T95" fmla="*/ 146 h 293"/>
              <a:gd name="T96" fmla="*/ 9 w 498"/>
              <a:gd name="T97" fmla="*/ 146 h 293"/>
              <a:gd name="T98" fmla="*/ 2 w 498"/>
              <a:gd name="T99" fmla="*/ 115 h 293"/>
              <a:gd name="T100" fmla="*/ 6 w 498"/>
              <a:gd name="T101" fmla="*/ 85 h 293"/>
              <a:gd name="T102" fmla="*/ 22 w 498"/>
              <a:gd name="T103" fmla="*/ 42 h 293"/>
              <a:gd name="T104" fmla="*/ 23 w 498"/>
              <a:gd name="T105" fmla="*/ 36 h 293"/>
              <a:gd name="T106" fmla="*/ 26 w 498"/>
              <a:gd name="T107" fmla="*/ 17 h 293"/>
              <a:gd name="T108" fmla="*/ 37 w 498"/>
              <a:gd name="T109" fmla="*/ 18 h 293"/>
              <a:gd name="T110" fmla="*/ 38 w 498"/>
              <a:gd name="T111" fmla="*/ 26 h 293"/>
              <a:gd name="T112" fmla="*/ 46 w 498"/>
              <a:gd name="T113" fmla="*/ 6 h 293"/>
              <a:gd name="T114" fmla="*/ 431 w 498"/>
              <a:gd name="T115" fmla="*/ 132 h 293"/>
              <a:gd name="T116" fmla="*/ 441 w 498"/>
              <a:gd name="T117" fmla="*/ 129 h 293"/>
              <a:gd name="T118" fmla="*/ 44 w 498"/>
              <a:gd name="T119" fmla="*/ 10 h 293"/>
              <a:gd name="T120" fmla="*/ 208 w 498"/>
              <a:gd name="T121" fmla="*/ 2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8" h="293">
                <a:moveTo>
                  <a:pt x="44" y="0"/>
                </a:moveTo>
                <a:cubicBezTo>
                  <a:pt x="272" y="23"/>
                  <a:pt x="272" y="23"/>
                  <a:pt x="272" y="23"/>
                </a:cubicBezTo>
                <a:cubicBezTo>
                  <a:pt x="274" y="23"/>
                  <a:pt x="274" y="23"/>
                  <a:pt x="274" y="23"/>
                </a:cubicBezTo>
                <a:cubicBezTo>
                  <a:pt x="276" y="23"/>
                  <a:pt x="276" y="23"/>
                  <a:pt x="276" y="23"/>
                </a:cubicBezTo>
                <a:cubicBezTo>
                  <a:pt x="278" y="25"/>
                  <a:pt x="278" y="25"/>
                  <a:pt x="278" y="25"/>
                </a:cubicBezTo>
                <a:cubicBezTo>
                  <a:pt x="278" y="25"/>
                  <a:pt x="278" y="25"/>
                  <a:pt x="278" y="25"/>
                </a:cubicBezTo>
                <a:cubicBezTo>
                  <a:pt x="279" y="27"/>
                  <a:pt x="279" y="27"/>
                  <a:pt x="279" y="27"/>
                </a:cubicBezTo>
                <a:cubicBezTo>
                  <a:pt x="279" y="27"/>
                  <a:pt x="279" y="27"/>
                  <a:pt x="279" y="27"/>
                </a:cubicBezTo>
                <a:cubicBezTo>
                  <a:pt x="281" y="27"/>
                  <a:pt x="281" y="27"/>
                  <a:pt x="281" y="27"/>
                </a:cubicBezTo>
                <a:cubicBezTo>
                  <a:pt x="281" y="28"/>
                  <a:pt x="281" y="28"/>
                  <a:pt x="281" y="28"/>
                </a:cubicBezTo>
                <a:cubicBezTo>
                  <a:pt x="283" y="28"/>
                  <a:pt x="283" y="28"/>
                  <a:pt x="283" y="28"/>
                </a:cubicBezTo>
                <a:cubicBezTo>
                  <a:pt x="284" y="30"/>
                  <a:pt x="284" y="30"/>
                  <a:pt x="284" y="30"/>
                </a:cubicBezTo>
                <a:cubicBezTo>
                  <a:pt x="285" y="29"/>
                  <a:pt x="285" y="29"/>
                  <a:pt x="285" y="29"/>
                </a:cubicBezTo>
                <a:cubicBezTo>
                  <a:pt x="286" y="29"/>
                  <a:pt x="286" y="29"/>
                  <a:pt x="286" y="29"/>
                </a:cubicBezTo>
                <a:cubicBezTo>
                  <a:pt x="288" y="29"/>
                  <a:pt x="288" y="29"/>
                  <a:pt x="288" y="29"/>
                </a:cubicBezTo>
                <a:cubicBezTo>
                  <a:pt x="289" y="29"/>
                  <a:pt x="289" y="29"/>
                  <a:pt x="289" y="29"/>
                </a:cubicBezTo>
                <a:cubicBezTo>
                  <a:pt x="292" y="31"/>
                  <a:pt x="292" y="31"/>
                  <a:pt x="292" y="31"/>
                </a:cubicBezTo>
                <a:cubicBezTo>
                  <a:pt x="293" y="31"/>
                  <a:pt x="293" y="31"/>
                  <a:pt x="293" y="31"/>
                </a:cubicBezTo>
                <a:cubicBezTo>
                  <a:pt x="294" y="33"/>
                  <a:pt x="294" y="33"/>
                  <a:pt x="294" y="33"/>
                </a:cubicBezTo>
                <a:cubicBezTo>
                  <a:pt x="297" y="34"/>
                  <a:pt x="297" y="34"/>
                  <a:pt x="297" y="34"/>
                </a:cubicBezTo>
                <a:cubicBezTo>
                  <a:pt x="298" y="34"/>
                  <a:pt x="298" y="34"/>
                  <a:pt x="298" y="34"/>
                </a:cubicBezTo>
                <a:cubicBezTo>
                  <a:pt x="299" y="36"/>
                  <a:pt x="299" y="36"/>
                  <a:pt x="299" y="36"/>
                </a:cubicBezTo>
                <a:cubicBezTo>
                  <a:pt x="301" y="36"/>
                  <a:pt x="301" y="36"/>
                  <a:pt x="301" y="36"/>
                </a:cubicBezTo>
                <a:cubicBezTo>
                  <a:pt x="304" y="36"/>
                  <a:pt x="304" y="36"/>
                  <a:pt x="304" y="36"/>
                </a:cubicBezTo>
                <a:cubicBezTo>
                  <a:pt x="305" y="35"/>
                  <a:pt x="305" y="35"/>
                  <a:pt x="305" y="35"/>
                </a:cubicBezTo>
                <a:cubicBezTo>
                  <a:pt x="306" y="36"/>
                  <a:pt x="306" y="36"/>
                  <a:pt x="306" y="36"/>
                </a:cubicBezTo>
                <a:cubicBezTo>
                  <a:pt x="307" y="37"/>
                  <a:pt x="307" y="37"/>
                  <a:pt x="307" y="37"/>
                </a:cubicBezTo>
                <a:cubicBezTo>
                  <a:pt x="311" y="38"/>
                  <a:pt x="311" y="38"/>
                  <a:pt x="311" y="38"/>
                </a:cubicBezTo>
                <a:cubicBezTo>
                  <a:pt x="312" y="39"/>
                  <a:pt x="312" y="39"/>
                  <a:pt x="312" y="39"/>
                </a:cubicBezTo>
                <a:cubicBezTo>
                  <a:pt x="314" y="39"/>
                  <a:pt x="314" y="39"/>
                  <a:pt x="314" y="39"/>
                </a:cubicBezTo>
                <a:cubicBezTo>
                  <a:pt x="315" y="40"/>
                  <a:pt x="315" y="40"/>
                  <a:pt x="315" y="40"/>
                </a:cubicBezTo>
                <a:cubicBezTo>
                  <a:pt x="350" y="56"/>
                  <a:pt x="350" y="56"/>
                  <a:pt x="350" y="56"/>
                </a:cubicBezTo>
                <a:cubicBezTo>
                  <a:pt x="353" y="59"/>
                  <a:pt x="353" y="59"/>
                  <a:pt x="353" y="59"/>
                </a:cubicBezTo>
                <a:cubicBezTo>
                  <a:pt x="358" y="64"/>
                  <a:pt x="358" y="64"/>
                  <a:pt x="358" y="64"/>
                </a:cubicBezTo>
                <a:cubicBezTo>
                  <a:pt x="364" y="90"/>
                  <a:pt x="364" y="90"/>
                  <a:pt x="364" y="90"/>
                </a:cubicBezTo>
                <a:cubicBezTo>
                  <a:pt x="363" y="102"/>
                  <a:pt x="363" y="102"/>
                  <a:pt x="363" y="102"/>
                </a:cubicBezTo>
                <a:cubicBezTo>
                  <a:pt x="362" y="104"/>
                  <a:pt x="362" y="104"/>
                  <a:pt x="362" y="104"/>
                </a:cubicBezTo>
                <a:cubicBezTo>
                  <a:pt x="361" y="106"/>
                  <a:pt x="361" y="106"/>
                  <a:pt x="361" y="106"/>
                </a:cubicBezTo>
                <a:cubicBezTo>
                  <a:pt x="360" y="108"/>
                  <a:pt x="360" y="108"/>
                  <a:pt x="360" y="108"/>
                </a:cubicBezTo>
                <a:cubicBezTo>
                  <a:pt x="356" y="110"/>
                  <a:pt x="356" y="110"/>
                  <a:pt x="356" y="110"/>
                </a:cubicBezTo>
                <a:cubicBezTo>
                  <a:pt x="355" y="112"/>
                  <a:pt x="355" y="112"/>
                  <a:pt x="355" y="112"/>
                </a:cubicBezTo>
                <a:cubicBezTo>
                  <a:pt x="356" y="115"/>
                  <a:pt x="356" y="115"/>
                  <a:pt x="356" y="115"/>
                </a:cubicBezTo>
                <a:cubicBezTo>
                  <a:pt x="386" y="106"/>
                  <a:pt x="386" y="106"/>
                  <a:pt x="386" y="106"/>
                </a:cubicBezTo>
                <a:cubicBezTo>
                  <a:pt x="390" y="105"/>
                  <a:pt x="390" y="105"/>
                  <a:pt x="390" y="105"/>
                </a:cubicBezTo>
                <a:cubicBezTo>
                  <a:pt x="391" y="101"/>
                  <a:pt x="391" y="101"/>
                  <a:pt x="391" y="101"/>
                </a:cubicBezTo>
                <a:cubicBezTo>
                  <a:pt x="407" y="96"/>
                  <a:pt x="407" y="96"/>
                  <a:pt x="407" y="96"/>
                </a:cubicBezTo>
                <a:cubicBezTo>
                  <a:pt x="415" y="91"/>
                  <a:pt x="415" y="91"/>
                  <a:pt x="415" y="91"/>
                </a:cubicBezTo>
                <a:cubicBezTo>
                  <a:pt x="416" y="89"/>
                  <a:pt x="416" y="89"/>
                  <a:pt x="416" y="89"/>
                </a:cubicBezTo>
                <a:cubicBezTo>
                  <a:pt x="419" y="89"/>
                  <a:pt x="419" y="89"/>
                  <a:pt x="419" y="89"/>
                </a:cubicBezTo>
                <a:cubicBezTo>
                  <a:pt x="423" y="85"/>
                  <a:pt x="423" y="85"/>
                  <a:pt x="423" y="85"/>
                </a:cubicBezTo>
                <a:cubicBezTo>
                  <a:pt x="424" y="84"/>
                  <a:pt x="424" y="84"/>
                  <a:pt x="424" y="84"/>
                </a:cubicBezTo>
                <a:cubicBezTo>
                  <a:pt x="427" y="83"/>
                  <a:pt x="427" y="83"/>
                  <a:pt x="427" y="83"/>
                </a:cubicBezTo>
                <a:cubicBezTo>
                  <a:pt x="428" y="81"/>
                  <a:pt x="428" y="81"/>
                  <a:pt x="428" y="81"/>
                </a:cubicBezTo>
                <a:cubicBezTo>
                  <a:pt x="431" y="81"/>
                  <a:pt x="431" y="81"/>
                  <a:pt x="431" y="81"/>
                </a:cubicBezTo>
                <a:cubicBezTo>
                  <a:pt x="457" y="81"/>
                  <a:pt x="457" y="81"/>
                  <a:pt x="457" y="81"/>
                </a:cubicBezTo>
                <a:cubicBezTo>
                  <a:pt x="459" y="79"/>
                  <a:pt x="459" y="79"/>
                  <a:pt x="459" y="79"/>
                </a:cubicBezTo>
                <a:cubicBezTo>
                  <a:pt x="460" y="79"/>
                  <a:pt x="460" y="79"/>
                  <a:pt x="460" y="79"/>
                </a:cubicBezTo>
                <a:cubicBezTo>
                  <a:pt x="460" y="79"/>
                  <a:pt x="460" y="79"/>
                  <a:pt x="460" y="79"/>
                </a:cubicBezTo>
                <a:cubicBezTo>
                  <a:pt x="461" y="79"/>
                  <a:pt x="461" y="79"/>
                  <a:pt x="461" y="79"/>
                </a:cubicBezTo>
                <a:cubicBezTo>
                  <a:pt x="463" y="79"/>
                  <a:pt x="463" y="79"/>
                  <a:pt x="463" y="79"/>
                </a:cubicBezTo>
                <a:cubicBezTo>
                  <a:pt x="464" y="78"/>
                  <a:pt x="464" y="78"/>
                  <a:pt x="464" y="78"/>
                </a:cubicBezTo>
                <a:cubicBezTo>
                  <a:pt x="465" y="77"/>
                  <a:pt x="465" y="77"/>
                  <a:pt x="465" y="77"/>
                </a:cubicBezTo>
                <a:cubicBezTo>
                  <a:pt x="467" y="74"/>
                  <a:pt x="467" y="74"/>
                  <a:pt x="467" y="74"/>
                </a:cubicBezTo>
                <a:cubicBezTo>
                  <a:pt x="468" y="74"/>
                  <a:pt x="468" y="74"/>
                  <a:pt x="468" y="74"/>
                </a:cubicBezTo>
                <a:cubicBezTo>
                  <a:pt x="471" y="71"/>
                  <a:pt x="471" y="71"/>
                  <a:pt x="471" y="71"/>
                </a:cubicBezTo>
                <a:cubicBezTo>
                  <a:pt x="471" y="69"/>
                  <a:pt x="471" y="69"/>
                  <a:pt x="471" y="69"/>
                </a:cubicBezTo>
                <a:cubicBezTo>
                  <a:pt x="472" y="67"/>
                  <a:pt x="472" y="67"/>
                  <a:pt x="472" y="67"/>
                </a:cubicBezTo>
                <a:cubicBezTo>
                  <a:pt x="474" y="66"/>
                  <a:pt x="474" y="66"/>
                  <a:pt x="474" y="66"/>
                </a:cubicBezTo>
                <a:cubicBezTo>
                  <a:pt x="474" y="64"/>
                  <a:pt x="474" y="64"/>
                  <a:pt x="474" y="64"/>
                </a:cubicBezTo>
                <a:cubicBezTo>
                  <a:pt x="475" y="62"/>
                  <a:pt x="475" y="62"/>
                  <a:pt x="475" y="62"/>
                </a:cubicBezTo>
                <a:cubicBezTo>
                  <a:pt x="479" y="59"/>
                  <a:pt x="479" y="59"/>
                  <a:pt x="479" y="59"/>
                </a:cubicBezTo>
                <a:cubicBezTo>
                  <a:pt x="479" y="57"/>
                  <a:pt x="479" y="57"/>
                  <a:pt x="479" y="57"/>
                </a:cubicBezTo>
                <a:cubicBezTo>
                  <a:pt x="481" y="56"/>
                  <a:pt x="481" y="56"/>
                  <a:pt x="481" y="56"/>
                </a:cubicBezTo>
                <a:cubicBezTo>
                  <a:pt x="481" y="56"/>
                  <a:pt x="481" y="56"/>
                  <a:pt x="481" y="56"/>
                </a:cubicBezTo>
                <a:cubicBezTo>
                  <a:pt x="482" y="56"/>
                  <a:pt x="482" y="56"/>
                  <a:pt x="482" y="56"/>
                </a:cubicBezTo>
                <a:cubicBezTo>
                  <a:pt x="484" y="58"/>
                  <a:pt x="484" y="58"/>
                  <a:pt x="484" y="58"/>
                </a:cubicBezTo>
                <a:cubicBezTo>
                  <a:pt x="485" y="57"/>
                  <a:pt x="485" y="57"/>
                  <a:pt x="485" y="57"/>
                </a:cubicBezTo>
                <a:cubicBezTo>
                  <a:pt x="488" y="58"/>
                  <a:pt x="488" y="58"/>
                  <a:pt x="488" y="58"/>
                </a:cubicBezTo>
                <a:cubicBezTo>
                  <a:pt x="489" y="57"/>
                  <a:pt x="489" y="57"/>
                  <a:pt x="489" y="57"/>
                </a:cubicBezTo>
                <a:cubicBezTo>
                  <a:pt x="492" y="60"/>
                  <a:pt x="492" y="60"/>
                  <a:pt x="492" y="60"/>
                </a:cubicBezTo>
                <a:cubicBezTo>
                  <a:pt x="492" y="63"/>
                  <a:pt x="492" y="63"/>
                  <a:pt x="492" y="63"/>
                </a:cubicBezTo>
                <a:cubicBezTo>
                  <a:pt x="490" y="74"/>
                  <a:pt x="490" y="74"/>
                  <a:pt x="490" y="74"/>
                </a:cubicBezTo>
                <a:cubicBezTo>
                  <a:pt x="490" y="76"/>
                  <a:pt x="490" y="76"/>
                  <a:pt x="490" y="76"/>
                </a:cubicBezTo>
                <a:cubicBezTo>
                  <a:pt x="490" y="76"/>
                  <a:pt x="490" y="76"/>
                  <a:pt x="490" y="76"/>
                </a:cubicBezTo>
                <a:cubicBezTo>
                  <a:pt x="491" y="77"/>
                  <a:pt x="491" y="77"/>
                  <a:pt x="491" y="77"/>
                </a:cubicBezTo>
                <a:cubicBezTo>
                  <a:pt x="492" y="78"/>
                  <a:pt x="492" y="78"/>
                  <a:pt x="492" y="78"/>
                </a:cubicBezTo>
                <a:cubicBezTo>
                  <a:pt x="492" y="79"/>
                  <a:pt x="492" y="79"/>
                  <a:pt x="492" y="79"/>
                </a:cubicBezTo>
                <a:cubicBezTo>
                  <a:pt x="492" y="80"/>
                  <a:pt x="492" y="80"/>
                  <a:pt x="492" y="80"/>
                </a:cubicBezTo>
                <a:cubicBezTo>
                  <a:pt x="492" y="81"/>
                  <a:pt x="492" y="81"/>
                  <a:pt x="492" y="81"/>
                </a:cubicBezTo>
                <a:cubicBezTo>
                  <a:pt x="491" y="82"/>
                  <a:pt x="491" y="82"/>
                  <a:pt x="491" y="82"/>
                </a:cubicBezTo>
                <a:cubicBezTo>
                  <a:pt x="492" y="82"/>
                  <a:pt x="492" y="82"/>
                  <a:pt x="492" y="82"/>
                </a:cubicBezTo>
                <a:cubicBezTo>
                  <a:pt x="492" y="82"/>
                  <a:pt x="492" y="82"/>
                  <a:pt x="492" y="82"/>
                </a:cubicBezTo>
                <a:cubicBezTo>
                  <a:pt x="492" y="82"/>
                  <a:pt x="492" y="82"/>
                  <a:pt x="492" y="82"/>
                </a:cubicBezTo>
                <a:cubicBezTo>
                  <a:pt x="495" y="84"/>
                  <a:pt x="495" y="84"/>
                  <a:pt x="495" y="84"/>
                </a:cubicBezTo>
                <a:cubicBezTo>
                  <a:pt x="494" y="86"/>
                  <a:pt x="494" y="86"/>
                  <a:pt x="494" y="86"/>
                </a:cubicBezTo>
                <a:cubicBezTo>
                  <a:pt x="496" y="87"/>
                  <a:pt x="496" y="87"/>
                  <a:pt x="496" y="87"/>
                </a:cubicBezTo>
                <a:cubicBezTo>
                  <a:pt x="496" y="86"/>
                  <a:pt x="496" y="86"/>
                  <a:pt x="496" y="86"/>
                </a:cubicBezTo>
                <a:cubicBezTo>
                  <a:pt x="498" y="87"/>
                  <a:pt x="498" y="87"/>
                  <a:pt x="498" y="87"/>
                </a:cubicBezTo>
                <a:cubicBezTo>
                  <a:pt x="497" y="89"/>
                  <a:pt x="497" y="89"/>
                  <a:pt x="497" y="89"/>
                </a:cubicBezTo>
                <a:cubicBezTo>
                  <a:pt x="495" y="89"/>
                  <a:pt x="495" y="89"/>
                  <a:pt x="495" y="89"/>
                </a:cubicBezTo>
                <a:cubicBezTo>
                  <a:pt x="495" y="88"/>
                  <a:pt x="495" y="88"/>
                  <a:pt x="495" y="88"/>
                </a:cubicBezTo>
                <a:cubicBezTo>
                  <a:pt x="493" y="89"/>
                  <a:pt x="493" y="89"/>
                  <a:pt x="493" y="89"/>
                </a:cubicBezTo>
                <a:cubicBezTo>
                  <a:pt x="491" y="89"/>
                  <a:pt x="491" y="89"/>
                  <a:pt x="491" y="89"/>
                </a:cubicBezTo>
                <a:cubicBezTo>
                  <a:pt x="490" y="90"/>
                  <a:pt x="490" y="90"/>
                  <a:pt x="490" y="90"/>
                </a:cubicBezTo>
                <a:cubicBezTo>
                  <a:pt x="489" y="91"/>
                  <a:pt x="489" y="91"/>
                  <a:pt x="489" y="91"/>
                </a:cubicBezTo>
                <a:cubicBezTo>
                  <a:pt x="487" y="90"/>
                  <a:pt x="487" y="90"/>
                  <a:pt x="487" y="90"/>
                </a:cubicBezTo>
                <a:cubicBezTo>
                  <a:pt x="486" y="92"/>
                  <a:pt x="486" y="92"/>
                  <a:pt x="486" y="92"/>
                </a:cubicBezTo>
                <a:cubicBezTo>
                  <a:pt x="485" y="92"/>
                  <a:pt x="485" y="92"/>
                  <a:pt x="485" y="92"/>
                </a:cubicBezTo>
                <a:cubicBezTo>
                  <a:pt x="484" y="90"/>
                  <a:pt x="484" y="90"/>
                  <a:pt x="484" y="90"/>
                </a:cubicBezTo>
                <a:cubicBezTo>
                  <a:pt x="482" y="90"/>
                  <a:pt x="482" y="90"/>
                  <a:pt x="482" y="90"/>
                </a:cubicBezTo>
                <a:cubicBezTo>
                  <a:pt x="481" y="92"/>
                  <a:pt x="481" y="92"/>
                  <a:pt x="481" y="92"/>
                </a:cubicBezTo>
                <a:cubicBezTo>
                  <a:pt x="479" y="92"/>
                  <a:pt x="479" y="92"/>
                  <a:pt x="479" y="92"/>
                </a:cubicBezTo>
                <a:cubicBezTo>
                  <a:pt x="479" y="90"/>
                  <a:pt x="479" y="90"/>
                  <a:pt x="479" y="90"/>
                </a:cubicBezTo>
                <a:cubicBezTo>
                  <a:pt x="479" y="89"/>
                  <a:pt x="479" y="89"/>
                  <a:pt x="479" y="89"/>
                </a:cubicBezTo>
                <a:cubicBezTo>
                  <a:pt x="477" y="92"/>
                  <a:pt x="477" y="92"/>
                  <a:pt x="477" y="92"/>
                </a:cubicBezTo>
                <a:cubicBezTo>
                  <a:pt x="475" y="94"/>
                  <a:pt x="475" y="94"/>
                  <a:pt x="475" y="94"/>
                </a:cubicBezTo>
                <a:cubicBezTo>
                  <a:pt x="474" y="95"/>
                  <a:pt x="474" y="95"/>
                  <a:pt x="474" y="95"/>
                </a:cubicBezTo>
                <a:cubicBezTo>
                  <a:pt x="474" y="94"/>
                  <a:pt x="474" y="94"/>
                  <a:pt x="474" y="94"/>
                </a:cubicBezTo>
                <a:cubicBezTo>
                  <a:pt x="473" y="96"/>
                  <a:pt x="473" y="96"/>
                  <a:pt x="473" y="96"/>
                </a:cubicBezTo>
                <a:cubicBezTo>
                  <a:pt x="472" y="96"/>
                  <a:pt x="472" y="96"/>
                  <a:pt x="472" y="96"/>
                </a:cubicBezTo>
                <a:cubicBezTo>
                  <a:pt x="472" y="94"/>
                  <a:pt x="472" y="94"/>
                  <a:pt x="472" y="94"/>
                </a:cubicBezTo>
                <a:cubicBezTo>
                  <a:pt x="471" y="96"/>
                  <a:pt x="471" y="96"/>
                  <a:pt x="471" y="96"/>
                </a:cubicBezTo>
                <a:cubicBezTo>
                  <a:pt x="470" y="97"/>
                  <a:pt x="470" y="97"/>
                  <a:pt x="470" y="97"/>
                </a:cubicBezTo>
                <a:cubicBezTo>
                  <a:pt x="469" y="97"/>
                  <a:pt x="469" y="97"/>
                  <a:pt x="469" y="97"/>
                </a:cubicBezTo>
                <a:cubicBezTo>
                  <a:pt x="468" y="96"/>
                  <a:pt x="468" y="96"/>
                  <a:pt x="468" y="96"/>
                </a:cubicBezTo>
                <a:cubicBezTo>
                  <a:pt x="467" y="97"/>
                  <a:pt x="467" y="97"/>
                  <a:pt x="467" y="97"/>
                </a:cubicBezTo>
                <a:cubicBezTo>
                  <a:pt x="466" y="97"/>
                  <a:pt x="466" y="97"/>
                  <a:pt x="466" y="97"/>
                </a:cubicBezTo>
                <a:cubicBezTo>
                  <a:pt x="465" y="100"/>
                  <a:pt x="465" y="100"/>
                  <a:pt x="465" y="100"/>
                </a:cubicBezTo>
                <a:cubicBezTo>
                  <a:pt x="462" y="102"/>
                  <a:pt x="462" y="102"/>
                  <a:pt x="462" y="102"/>
                </a:cubicBezTo>
                <a:cubicBezTo>
                  <a:pt x="461" y="105"/>
                  <a:pt x="461" y="105"/>
                  <a:pt x="461" y="105"/>
                </a:cubicBezTo>
                <a:cubicBezTo>
                  <a:pt x="460" y="107"/>
                  <a:pt x="460" y="107"/>
                  <a:pt x="460" y="107"/>
                </a:cubicBezTo>
                <a:cubicBezTo>
                  <a:pt x="460" y="108"/>
                  <a:pt x="460" y="108"/>
                  <a:pt x="460" y="108"/>
                </a:cubicBezTo>
                <a:cubicBezTo>
                  <a:pt x="459" y="109"/>
                  <a:pt x="459" y="109"/>
                  <a:pt x="459" y="109"/>
                </a:cubicBezTo>
                <a:cubicBezTo>
                  <a:pt x="458" y="110"/>
                  <a:pt x="458" y="110"/>
                  <a:pt x="458" y="110"/>
                </a:cubicBezTo>
                <a:cubicBezTo>
                  <a:pt x="460" y="110"/>
                  <a:pt x="460" y="110"/>
                  <a:pt x="460" y="110"/>
                </a:cubicBezTo>
                <a:cubicBezTo>
                  <a:pt x="460" y="111"/>
                  <a:pt x="460" y="111"/>
                  <a:pt x="460" y="111"/>
                </a:cubicBezTo>
                <a:cubicBezTo>
                  <a:pt x="457" y="114"/>
                  <a:pt x="457" y="114"/>
                  <a:pt x="457" y="114"/>
                </a:cubicBezTo>
                <a:cubicBezTo>
                  <a:pt x="457" y="115"/>
                  <a:pt x="457" y="115"/>
                  <a:pt x="457" y="115"/>
                </a:cubicBezTo>
                <a:cubicBezTo>
                  <a:pt x="459" y="116"/>
                  <a:pt x="459" y="116"/>
                  <a:pt x="459" y="116"/>
                </a:cubicBezTo>
                <a:cubicBezTo>
                  <a:pt x="460" y="119"/>
                  <a:pt x="460" y="119"/>
                  <a:pt x="460" y="119"/>
                </a:cubicBezTo>
                <a:cubicBezTo>
                  <a:pt x="460" y="120"/>
                  <a:pt x="460" y="120"/>
                  <a:pt x="460" y="120"/>
                </a:cubicBezTo>
                <a:cubicBezTo>
                  <a:pt x="463" y="120"/>
                  <a:pt x="463" y="120"/>
                  <a:pt x="463" y="120"/>
                </a:cubicBezTo>
                <a:cubicBezTo>
                  <a:pt x="463" y="118"/>
                  <a:pt x="463" y="118"/>
                  <a:pt x="463" y="118"/>
                </a:cubicBezTo>
                <a:cubicBezTo>
                  <a:pt x="463" y="117"/>
                  <a:pt x="463" y="117"/>
                  <a:pt x="463" y="117"/>
                </a:cubicBezTo>
                <a:cubicBezTo>
                  <a:pt x="464" y="116"/>
                  <a:pt x="464" y="116"/>
                  <a:pt x="464" y="116"/>
                </a:cubicBezTo>
                <a:cubicBezTo>
                  <a:pt x="465" y="119"/>
                  <a:pt x="465" y="119"/>
                  <a:pt x="465" y="119"/>
                </a:cubicBezTo>
                <a:cubicBezTo>
                  <a:pt x="464" y="121"/>
                  <a:pt x="464" y="121"/>
                  <a:pt x="464" y="121"/>
                </a:cubicBezTo>
                <a:cubicBezTo>
                  <a:pt x="460" y="123"/>
                  <a:pt x="460" y="123"/>
                  <a:pt x="460" y="123"/>
                </a:cubicBezTo>
                <a:cubicBezTo>
                  <a:pt x="458" y="123"/>
                  <a:pt x="458" y="123"/>
                  <a:pt x="458" y="123"/>
                </a:cubicBezTo>
                <a:cubicBezTo>
                  <a:pt x="459" y="122"/>
                  <a:pt x="459" y="122"/>
                  <a:pt x="459" y="122"/>
                </a:cubicBezTo>
                <a:cubicBezTo>
                  <a:pt x="458" y="120"/>
                  <a:pt x="458" y="120"/>
                  <a:pt x="458" y="120"/>
                </a:cubicBezTo>
                <a:cubicBezTo>
                  <a:pt x="456" y="123"/>
                  <a:pt x="456" y="123"/>
                  <a:pt x="456" y="123"/>
                </a:cubicBezTo>
                <a:cubicBezTo>
                  <a:pt x="454" y="125"/>
                  <a:pt x="454" y="125"/>
                  <a:pt x="454" y="125"/>
                </a:cubicBezTo>
                <a:cubicBezTo>
                  <a:pt x="453" y="124"/>
                  <a:pt x="453" y="124"/>
                  <a:pt x="453" y="124"/>
                </a:cubicBezTo>
                <a:cubicBezTo>
                  <a:pt x="454" y="123"/>
                  <a:pt x="454" y="123"/>
                  <a:pt x="454" y="123"/>
                </a:cubicBezTo>
                <a:cubicBezTo>
                  <a:pt x="454" y="122"/>
                  <a:pt x="454" y="122"/>
                  <a:pt x="454" y="122"/>
                </a:cubicBezTo>
                <a:cubicBezTo>
                  <a:pt x="452" y="120"/>
                  <a:pt x="452" y="120"/>
                  <a:pt x="452" y="120"/>
                </a:cubicBezTo>
                <a:cubicBezTo>
                  <a:pt x="452" y="122"/>
                  <a:pt x="452" y="122"/>
                  <a:pt x="452" y="122"/>
                </a:cubicBezTo>
                <a:cubicBezTo>
                  <a:pt x="452" y="124"/>
                  <a:pt x="452" y="124"/>
                  <a:pt x="452" y="124"/>
                </a:cubicBezTo>
                <a:cubicBezTo>
                  <a:pt x="452" y="125"/>
                  <a:pt x="452" y="125"/>
                  <a:pt x="452" y="125"/>
                </a:cubicBezTo>
                <a:cubicBezTo>
                  <a:pt x="451" y="125"/>
                  <a:pt x="451" y="125"/>
                  <a:pt x="451" y="125"/>
                </a:cubicBezTo>
                <a:cubicBezTo>
                  <a:pt x="448" y="125"/>
                  <a:pt x="448" y="125"/>
                  <a:pt x="448" y="125"/>
                </a:cubicBezTo>
                <a:cubicBezTo>
                  <a:pt x="445" y="126"/>
                  <a:pt x="445" y="126"/>
                  <a:pt x="445" y="126"/>
                </a:cubicBezTo>
                <a:cubicBezTo>
                  <a:pt x="444" y="125"/>
                  <a:pt x="444" y="125"/>
                  <a:pt x="444" y="125"/>
                </a:cubicBezTo>
                <a:cubicBezTo>
                  <a:pt x="440" y="126"/>
                  <a:pt x="440" y="126"/>
                  <a:pt x="440" y="126"/>
                </a:cubicBezTo>
                <a:cubicBezTo>
                  <a:pt x="440" y="125"/>
                  <a:pt x="440" y="125"/>
                  <a:pt x="440" y="125"/>
                </a:cubicBezTo>
                <a:cubicBezTo>
                  <a:pt x="439" y="125"/>
                  <a:pt x="439" y="125"/>
                  <a:pt x="439" y="125"/>
                </a:cubicBezTo>
                <a:cubicBezTo>
                  <a:pt x="436" y="127"/>
                  <a:pt x="436" y="127"/>
                  <a:pt x="436" y="127"/>
                </a:cubicBezTo>
                <a:cubicBezTo>
                  <a:pt x="434" y="127"/>
                  <a:pt x="434" y="127"/>
                  <a:pt x="434" y="127"/>
                </a:cubicBezTo>
                <a:cubicBezTo>
                  <a:pt x="431" y="129"/>
                  <a:pt x="431" y="129"/>
                  <a:pt x="431" y="129"/>
                </a:cubicBezTo>
                <a:cubicBezTo>
                  <a:pt x="430" y="129"/>
                  <a:pt x="430" y="129"/>
                  <a:pt x="430" y="129"/>
                </a:cubicBezTo>
                <a:cubicBezTo>
                  <a:pt x="428" y="130"/>
                  <a:pt x="428" y="130"/>
                  <a:pt x="428" y="130"/>
                </a:cubicBezTo>
                <a:cubicBezTo>
                  <a:pt x="428" y="132"/>
                  <a:pt x="428" y="132"/>
                  <a:pt x="428" y="132"/>
                </a:cubicBezTo>
                <a:cubicBezTo>
                  <a:pt x="426" y="133"/>
                  <a:pt x="426" y="133"/>
                  <a:pt x="426" y="133"/>
                </a:cubicBezTo>
                <a:cubicBezTo>
                  <a:pt x="426" y="134"/>
                  <a:pt x="426" y="134"/>
                  <a:pt x="426" y="134"/>
                </a:cubicBezTo>
                <a:cubicBezTo>
                  <a:pt x="428" y="135"/>
                  <a:pt x="428" y="135"/>
                  <a:pt x="428" y="135"/>
                </a:cubicBezTo>
                <a:cubicBezTo>
                  <a:pt x="428" y="136"/>
                  <a:pt x="428" y="136"/>
                  <a:pt x="428" y="136"/>
                </a:cubicBezTo>
                <a:cubicBezTo>
                  <a:pt x="427" y="137"/>
                  <a:pt x="427" y="137"/>
                  <a:pt x="427" y="137"/>
                </a:cubicBezTo>
                <a:cubicBezTo>
                  <a:pt x="427" y="138"/>
                  <a:pt x="427" y="138"/>
                  <a:pt x="427" y="138"/>
                </a:cubicBezTo>
                <a:cubicBezTo>
                  <a:pt x="426" y="140"/>
                  <a:pt x="426" y="140"/>
                  <a:pt x="426" y="140"/>
                </a:cubicBezTo>
                <a:cubicBezTo>
                  <a:pt x="426" y="140"/>
                  <a:pt x="426" y="140"/>
                  <a:pt x="426" y="140"/>
                </a:cubicBezTo>
                <a:cubicBezTo>
                  <a:pt x="426" y="142"/>
                  <a:pt x="426" y="142"/>
                  <a:pt x="426" y="142"/>
                </a:cubicBezTo>
                <a:cubicBezTo>
                  <a:pt x="425" y="143"/>
                  <a:pt x="425" y="143"/>
                  <a:pt x="425" y="143"/>
                </a:cubicBezTo>
                <a:cubicBezTo>
                  <a:pt x="424" y="143"/>
                  <a:pt x="424" y="143"/>
                  <a:pt x="424" y="143"/>
                </a:cubicBezTo>
                <a:cubicBezTo>
                  <a:pt x="423" y="144"/>
                  <a:pt x="423" y="144"/>
                  <a:pt x="423" y="144"/>
                </a:cubicBezTo>
                <a:cubicBezTo>
                  <a:pt x="423" y="147"/>
                  <a:pt x="423" y="147"/>
                  <a:pt x="423" y="147"/>
                </a:cubicBezTo>
                <a:cubicBezTo>
                  <a:pt x="421" y="147"/>
                  <a:pt x="421" y="147"/>
                  <a:pt x="421" y="147"/>
                </a:cubicBezTo>
                <a:cubicBezTo>
                  <a:pt x="421" y="148"/>
                  <a:pt x="421" y="148"/>
                  <a:pt x="421" y="148"/>
                </a:cubicBezTo>
                <a:cubicBezTo>
                  <a:pt x="420" y="148"/>
                  <a:pt x="420" y="148"/>
                  <a:pt x="420" y="148"/>
                </a:cubicBezTo>
                <a:cubicBezTo>
                  <a:pt x="420" y="149"/>
                  <a:pt x="420" y="149"/>
                  <a:pt x="420" y="149"/>
                </a:cubicBezTo>
                <a:cubicBezTo>
                  <a:pt x="418" y="151"/>
                  <a:pt x="418" y="151"/>
                  <a:pt x="418" y="151"/>
                </a:cubicBezTo>
                <a:cubicBezTo>
                  <a:pt x="418" y="151"/>
                  <a:pt x="418" y="151"/>
                  <a:pt x="418" y="151"/>
                </a:cubicBezTo>
                <a:cubicBezTo>
                  <a:pt x="417" y="152"/>
                  <a:pt x="417" y="152"/>
                  <a:pt x="417" y="152"/>
                </a:cubicBezTo>
                <a:cubicBezTo>
                  <a:pt x="418" y="149"/>
                  <a:pt x="418" y="149"/>
                  <a:pt x="418" y="149"/>
                </a:cubicBezTo>
                <a:cubicBezTo>
                  <a:pt x="417" y="149"/>
                  <a:pt x="417" y="149"/>
                  <a:pt x="417" y="149"/>
                </a:cubicBezTo>
                <a:cubicBezTo>
                  <a:pt x="416" y="149"/>
                  <a:pt x="416" y="149"/>
                  <a:pt x="416" y="149"/>
                </a:cubicBezTo>
                <a:cubicBezTo>
                  <a:pt x="414" y="147"/>
                  <a:pt x="414" y="147"/>
                  <a:pt x="414" y="147"/>
                </a:cubicBezTo>
                <a:cubicBezTo>
                  <a:pt x="413" y="146"/>
                  <a:pt x="413" y="146"/>
                  <a:pt x="413" y="146"/>
                </a:cubicBezTo>
                <a:cubicBezTo>
                  <a:pt x="414" y="144"/>
                  <a:pt x="414" y="144"/>
                  <a:pt x="414" y="144"/>
                </a:cubicBezTo>
                <a:cubicBezTo>
                  <a:pt x="417" y="141"/>
                  <a:pt x="417" y="141"/>
                  <a:pt x="417" y="141"/>
                </a:cubicBezTo>
                <a:cubicBezTo>
                  <a:pt x="415" y="142"/>
                  <a:pt x="415" y="142"/>
                  <a:pt x="415" y="142"/>
                </a:cubicBezTo>
                <a:cubicBezTo>
                  <a:pt x="413" y="144"/>
                  <a:pt x="413" y="144"/>
                  <a:pt x="413" y="144"/>
                </a:cubicBezTo>
                <a:cubicBezTo>
                  <a:pt x="412" y="145"/>
                  <a:pt x="412" y="145"/>
                  <a:pt x="412" y="145"/>
                </a:cubicBezTo>
                <a:cubicBezTo>
                  <a:pt x="412" y="147"/>
                  <a:pt x="412" y="147"/>
                  <a:pt x="412" y="147"/>
                </a:cubicBezTo>
                <a:cubicBezTo>
                  <a:pt x="413" y="148"/>
                  <a:pt x="413" y="148"/>
                  <a:pt x="413" y="148"/>
                </a:cubicBezTo>
                <a:cubicBezTo>
                  <a:pt x="413" y="150"/>
                  <a:pt x="413" y="150"/>
                  <a:pt x="413" y="150"/>
                </a:cubicBezTo>
                <a:cubicBezTo>
                  <a:pt x="414" y="151"/>
                  <a:pt x="414" y="151"/>
                  <a:pt x="414" y="151"/>
                </a:cubicBezTo>
                <a:cubicBezTo>
                  <a:pt x="415" y="154"/>
                  <a:pt x="415" y="154"/>
                  <a:pt x="415" y="154"/>
                </a:cubicBezTo>
                <a:cubicBezTo>
                  <a:pt x="415" y="156"/>
                  <a:pt x="415" y="156"/>
                  <a:pt x="415" y="156"/>
                </a:cubicBezTo>
                <a:cubicBezTo>
                  <a:pt x="414" y="160"/>
                  <a:pt x="414" y="160"/>
                  <a:pt x="414" y="160"/>
                </a:cubicBezTo>
                <a:cubicBezTo>
                  <a:pt x="412" y="161"/>
                  <a:pt x="412" y="161"/>
                  <a:pt x="412" y="161"/>
                </a:cubicBezTo>
                <a:cubicBezTo>
                  <a:pt x="411" y="164"/>
                  <a:pt x="411" y="164"/>
                  <a:pt x="411" y="164"/>
                </a:cubicBezTo>
                <a:cubicBezTo>
                  <a:pt x="410" y="166"/>
                  <a:pt x="410" y="166"/>
                  <a:pt x="410" y="166"/>
                </a:cubicBezTo>
                <a:cubicBezTo>
                  <a:pt x="410" y="167"/>
                  <a:pt x="410" y="167"/>
                  <a:pt x="410" y="167"/>
                </a:cubicBezTo>
                <a:cubicBezTo>
                  <a:pt x="409" y="168"/>
                  <a:pt x="409" y="168"/>
                  <a:pt x="409" y="168"/>
                </a:cubicBezTo>
                <a:cubicBezTo>
                  <a:pt x="409" y="167"/>
                  <a:pt x="409" y="167"/>
                  <a:pt x="409" y="167"/>
                </a:cubicBezTo>
                <a:cubicBezTo>
                  <a:pt x="409" y="166"/>
                  <a:pt x="409" y="166"/>
                  <a:pt x="409" y="166"/>
                </a:cubicBezTo>
                <a:cubicBezTo>
                  <a:pt x="407" y="170"/>
                  <a:pt x="407" y="170"/>
                  <a:pt x="407" y="170"/>
                </a:cubicBezTo>
                <a:cubicBezTo>
                  <a:pt x="407" y="170"/>
                  <a:pt x="407" y="170"/>
                  <a:pt x="407" y="170"/>
                </a:cubicBezTo>
                <a:cubicBezTo>
                  <a:pt x="406" y="171"/>
                  <a:pt x="406" y="171"/>
                  <a:pt x="406" y="171"/>
                </a:cubicBezTo>
                <a:cubicBezTo>
                  <a:pt x="406" y="169"/>
                  <a:pt x="406" y="169"/>
                  <a:pt x="406" y="169"/>
                </a:cubicBezTo>
                <a:cubicBezTo>
                  <a:pt x="407" y="168"/>
                  <a:pt x="407" y="168"/>
                  <a:pt x="407" y="168"/>
                </a:cubicBezTo>
                <a:cubicBezTo>
                  <a:pt x="408" y="166"/>
                  <a:pt x="408" y="166"/>
                  <a:pt x="408" y="166"/>
                </a:cubicBezTo>
                <a:cubicBezTo>
                  <a:pt x="407" y="165"/>
                  <a:pt x="407" y="165"/>
                  <a:pt x="407" y="165"/>
                </a:cubicBezTo>
                <a:cubicBezTo>
                  <a:pt x="408" y="163"/>
                  <a:pt x="408" y="163"/>
                  <a:pt x="408" y="163"/>
                </a:cubicBezTo>
                <a:cubicBezTo>
                  <a:pt x="408" y="163"/>
                  <a:pt x="408" y="163"/>
                  <a:pt x="408" y="163"/>
                </a:cubicBezTo>
                <a:cubicBezTo>
                  <a:pt x="410" y="162"/>
                  <a:pt x="410" y="162"/>
                  <a:pt x="410" y="162"/>
                </a:cubicBezTo>
                <a:cubicBezTo>
                  <a:pt x="408" y="162"/>
                  <a:pt x="408" y="162"/>
                  <a:pt x="408" y="162"/>
                </a:cubicBezTo>
                <a:cubicBezTo>
                  <a:pt x="407" y="161"/>
                  <a:pt x="407" y="161"/>
                  <a:pt x="407" y="161"/>
                </a:cubicBezTo>
                <a:cubicBezTo>
                  <a:pt x="407" y="160"/>
                  <a:pt x="407" y="160"/>
                  <a:pt x="407" y="160"/>
                </a:cubicBezTo>
                <a:cubicBezTo>
                  <a:pt x="407" y="160"/>
                  <a:pt x="407" y="160"/>
                  <a:pt x="407" y="160"/>
                </a:cubicBezTo>
                <a:cubicBezTo>
                  <a:pt x="407" y="160"/>
                  <a:pt x="407" y="160"/>
                  <a:pt x="407" y="160"/>
                </a:cubicBezTo>
                <a:cubicBezTo>
                  <a:pt x="406" y="159"/>
                  <a:pt x="406" y="159"/>
                  <a:pt x="406" y="159"/>
                </a:cubicBezTo>
                <a:cubicBezTo>
                  <a:pt x="406" y="160"/>
                  <a:pt x="406" y="160"/>
                  <a:pt x="406" y="160"/>
                </a:cubicBezTo>
                <a:cubicBezTo>
                  <a:pt x="404" y="158"/>
                  <a:pt x="404" y="158"/>
                  <a:pt x="404" y="158"/>
                </a:cubicBezTo>
                <a:cubicBezTo>
                  <a:pt x="404" y="156"/>
                  <a:pt x="404" y="156"/>
                  <a:pt x="404" y="156"/>
                </a:cubicBezTo>
                <a:cubicBezTo>
                  <a:pt x="406" y="154"/>
                  <a:pt x="406" y="154"/>
                  <a:pt x="406" y="154"/>
                </a:cubicBezTo>
                <a:cubicBezTo>
                  <a:pt x="406" y="152"/>
                  <a:pt x="406" y="152"/>
                  <a:pt x="406" y="152"/>
                </a:cubicBezTo>
                <a:cubicBezTo>
                  <a:pt x="405" y="150"/>
                  <a:pt x="405" y="150"/>
                  <a:pt x="405" y="150"/>
                </a:cubicBezTo>
                <a:cubicBezTo>
                  <a:pt x="406" y="148"/>
                  <a:pt x="406" y="148"/>
                  <a:pt x="406" y="148"/>
                </a:cubicBezTo>
                <a:cubicBezTo>
                  <a:pt x="407" y="147"/>
                  <a:pt x="407" y="147"/>
                  <a:pt x="407" y="147"/>
                </a:cubicBezTo>
                <a:cubicBezTo>
                  <a:pt x="407" y="146"/>
                  <a:pt x="407" y="146"/>
                  <a:pt x="407" y="146"/>
                </a:cubicBezTo>
                <a:cubicBezTo>
                  <a:pt x="407" y="145"/>
                  <a:pt x="407" y="145"/>
                  <a:pt x="407" y="145"/>
                </a:cubicBezTo>
                <a:cubicBezTo>
                  <a:pt x="407" y="144"/>
                  <a:pt x="407" y="144"/>
                  <a:pt x="407" y="144"/>
                </a:cubicBezTo>
                <a:cubicBezTo>
                  <a:pt x="407" y="144"/>
                  <a:pt x="407" y="144"/>
                  <a:pt x="407" y="144"/>
                </a:cubicBezTo>
                <a:cubicBezTo>
                  <a:pt x="406" y="146"/>
                  <a:pt x="406" y="146"/>
                  <a:pt x="406" y="146"/>
                </a:cubicBezTo>
                <a:cubicBezTo>
                  <a:pt x="404" y="147"/>
                  <a:pt x="404" y="147"/>
                  <a:pt x="404" y="147"/>
                </a:cubicBezTo>
                <a:cubicBezTo>
                  <a:pt x="403" y="148"/>
                  <a:pt x="403" y="148"/>
                  <a:pt x="403" y="148"/>
                </a:cubicBezTo>
                <a:cubicBezTo>
                  <a:pt x="403" y="148"/>
                  <a:pt x="403" y="148"/>
                  <a:pt x="403" y="148"/>
                </a:cubicBezTo>
                <a:cubicBezTo>
                  <a:pt x="403" y="149"/>
                  <a:pt x="403" y="149"/>
                  <a:pt x="403" y="149"/>
                </a:cubicBezTo>
                <a:cubicBezTo>
                  <a:pt x="403" y="150"/>
                  <a:pt x="403" y="150"/>
                  <a:pt x="403" y="150"/>
                </a:cubicBezTo>
                <a:cubicBezTo>
                  <a:pt x="403" y="153"/>
                  <a:pt x="403" y="153"/>
                  <a:pt x="403" y="153"/>
                </a:cubicBezTo>
                <a:cubicBezTo>
                  <a:pt x="403" y="154"/>
                  <a:pt x="403" y="154"/>
                  <a:pt x="403" y="154"/>
                </a:cubicBezTo>
                <a:cubicBezTo>
                  <a:pt x="403" y="155"/>
                  <a:pt x="403" y="155"/>
                  <a:pt x="403" y="155"/>
                </a:cubicBezTo>
                <a:cubicBezTo>
                  <a:pt x="403" y="157"/>
                  <a:pt x="403" y="157"/>
                  <a:pt x="403" y="157"/>
                </a:cubicBezTo>
                <a:cubicBezTo>
                  <a:pt x="403" y="160"/>
                  <a:pt x="403" y="160"/>
                  <a:pt x="403" y="160"/>
                </a:cubicBezTo>
                <a:cubicBezTo>
                  <a:pt x="402" y="161"/>
                  <a:pt x="402" y="161"/>
                  <a:pt x="402" y="161"/>
                </a:cubicBezTo>
                <a:cubicBezTo>
                  <a:pt x="400" y="158"/>
                  <a:pt x="400" y="158"/>
                  <a:pt x="400" y="158"/>
                </a:cubicBezTo>
                <a:cubicBezTo>
                  <a:pt x="399" y="158"/>
                  <a:pt x="399" y="158"/>
                  <a:pt x="399" y="158"/>
                </a:cubicBezTo>
                <a:cubicBezTo>
                  <a:pt x="397" y="156"/>
                  <a:pt x="397" y="156"/>
                  <a:pt x="397" y="156"/>
                </a:cubicBezTo>
                <a:cubicBezTo>
                  <a:pt x="397" y="156"/>
                  <a:pt x="397" y="156"/>
                  <a:pt x="397" y="156"/>
                </a:cubicBezTo>
                <a:cubicBezTo>
                  <a:pt x="396" y="155"/>
                  <a:pt x="396" y="155"/>
                  <a:pt x="396" y="155"/>
                </a:cubicBezTo>
                <a:cubicBezTo>
                  <a:pt x="397" y="153"/>
                  <a:pt x="397" y="153"/>
                  <a:pt x="397" y="153"/>
                </a:cubicBezTo>
                <a:cubicBezTo>
                  <a:pt x="396" y="155"/>
                  <a:pt x="396" y="155"/>
                  <a:pt x="396" y="155"/>
                </a:cubicBezTo>
                <a:cubicBezTo>
                  <a:pt x="396" y="156"/>
                  <a:pt x="396" y="156"/>
                  <a:pt x="396" y="156"/>
                </a:cubicBezTo>
                <a:cubicBezTo>
                  <a:pt x="397" y="157"/>
                  <a:pt x="397" y="157"/>
                  <a:pt x="397" y="157"/>
                </a:cubicBezTo>
                <a:cubicBezTo>
                  <a:pt x="398" y="158"/>
                  <a:pt x="398" y="158"/>
                  <a:pt x="398" y="158"/>
                </a:cubicBezTo>
                <a:cubicBezTo>
                  <a:pt x="400" y="159"/>
                  <a:pt x="400" y="159"/>
                  <a:pt x="400" y="159"/>
                </a:cubicBezTo>
                <a:cubicBezTo>
                  <a:pt x="402" y="162"/>
                  <a:pt x="402" y="162"/>
                  <a:pt x="402" y="162"/>
                </a:cubicBezTo>
                <a:cubicBezTo>
                  <a:pt x="403" y="162"/>
                  <a:pt x="403" y="162"/>
                  <a:pt x="403" y="162"/>
                </a:cubicBezTo>
                <a:cubicBezTo>
                  <a:pt x="404" y="164"/>
                  <a:pt x="404" y="164"/>
                  <a:pt x="404" y="164"/>
                </a:cubicBezTo>
                <a:cubicBezTo>
                  <a:pt x="403" y="166"/>
                  <a:pt x="403" y="166"/>
                  <a:pt x="403" y="166"/>
                </a:cubicBezTo>
                <a:cubicBezTo>
                  <a:pt x="402" y="166"/>
                  <a:pt x="402" y="166"/>
                  <a:pt x="402" y="166"/>
                </a:cubicBezTo>
                <a:cubicBezTo>
                  <a:pt x="401" y="164"/>
                  <a:pt x="401" y="164"/>
                  <a:pt x="401" y="164"/>
                </a:cubicBezTo>
                <a:cubicBezTo>
                  <a:pt x="400" y="164"/>
                  <a:pt x="400" y="164"/>
                  <a:pt x="400" y="164"/>
                </a:cubicBezTo>
                <a:cubicBezTo>
                  <a:pt x="401" y="166"/>
                  <a:pt x="401" y="166"/>
                  <a:pt x="401" y="166"/>
                </a:cubicBezTo>
                <a:cubicBezTo>
                  <a:pt x="403" y="167"/>
                  <a:pt x="403" y="167"/>
                  <a:pt x="403" y="167"/>
                </a:cubicBezTo>
                <a:cubicBezTo>
                  <a:pt x="404" y="168"/>
                  <a:pt x="404" y="168"/>
                  <a:pt x="404" y="168"/>
                </a:cubicBezTo>
                <a:cubicBezTo>
                  <a:pt x="403" y="169"/>
                  <a:pt x="403" y="169"/>
                  <a:pt x="403" y="169"/>
                </a:cubicBezTo>
                <a:cubicBezTo>
                  <a:pt x="403" y="170"/>
                  <a:pt x="403" y="170"/>
                  <a:pt x="403" y="170"/>
                </a:cubicBezTo>
                <a:cubicBezTo>
                  <a:pt x="401" y="169"/>
                  <a:pt x="401" y="169"/>
                  <a:pt x="401" y="169"/>
                </a:cubicBezTo>
                <a:cubicBezTo>
                  <a:pt x="403" y="171"/>
                  <a:pt x="403" y="171"/>
                  <a:pt x="403" y="171"/>
                </a:cubicBezTo>
                <a:cubicBezTo>
                  <a:pt x="403" y="172"/>
                  <a:pt x="403" y="172"/>
                  <a:pt x="403" y="172"/>
                </a:cubicBezTo>
                <a:cubicBezTo>
                  <a:pt x="401" y="172"/>
                  <a:pt x="401" y="172"/>
                  <a:pt x="401" y="172"/>
                </a:cubicBezTo>
                <a:cubicBezTo>
                  <a:pt x="401" y="170"/>
                  <a:pt x="401" y="170"/>
                  <a:pt x="401" y="170"/>
                </a:cubicBezTo>
                <a:cubicBezTo>
                  <a:pt x="398" y="170"/>
                  <a:pt x="398" y="170"/>
                  <a:pt x="398" y="170"/>
                </a:cubicBezTo>
                <a:cubicBezTo>
                  <a:pt x="397" y="169"/>
                  <a:pt x="397" y="169"/>
                  <a:pt x="397" y="169"/>
                </a:cubicBezTo>
                <a:cubicBezTo>
                  <a:pt x="398" y="171"/>
                  <a:pt x="398" y="171"/>
                  <a:pt x="398" y="171"/>
                </a:cubicBezTo>
                <a:cubicBezTo>
                  <a:pt x="400" y="171"/>
                  <a:pt x="400" y="171"/>
                  <a:pt x="400" y="171"/>
                </a:cubicBezTo>
                <a:cubicBezTo>
                  <a:pt x="401" y="171"/>
                  <a:pt x="401" y="171"/>
                  <a:pt x="401" y="171"/>
                </a:cubicBezTo>
                <a:cubicBezTo>
                  <a:pt x="401" y="174"/>
                  <a:pt x="401" y="174"/>
                  <a:pt x="401" y="174"/>
                </a:cubicBezTo>
                <a:cubicBezTo>
                  <a:pt x="403" y="174"/>
                  <a:pt x="403" y="174"/>
                  <a:pt x="403" y="174"/>
                </a:cubicBezTo>
                <a:cubicBezTo>
                  <a:pt x="404" y="174"/>
                  <a:pt x="404" y="174"/>
                  <a:pt x="404" y="174"/>
                </a:cubicBezTo>
                <a:cubicBezTo>
                  <a:pt x="405" y="174"/>
                  <a:pt x="405" y="174"/>
                  <a:pt x="405" y="174"/>
                </a:cubicBezTo>
                <a:cubicBezTo>
                  <a:pt x="405" y="176"/>
                  <a:pt x="405" y="176"/>
                  <a:pt x="405" y="176"/>
                </a:cubicBezTo>
                <a:cubicBezTo>
                  <a:pt x="405" y="178"/>
                  <a:pt x="405" y="178"/>
                  <a:pt x="405" y="178"/>
                </a:cubicBezTo>
                <a:cubicBezTo>
                  <a:pt x="404" y="177"/>
                  <a:pt x="404" y="177"/>
                  <a:pt x="404" y="177"/>
                </a:cubicBezTo>
                <a:cubicBezTo>
                  <a:pt x="404" y="178"/>
                  <a:pt x="404" y="178"/>
                  <a:pt x="404" y="178"/>
                </a:cubicBezTo>
                <a:cubicBezTo>
                  <a:pt x="404" y="179"/>
                  <a:pt x="404" y="179"/>
                  <a:pt x="404" y="179"/>
                </a:cubicBezTo>
                <a:cubicBezTo>
                  <a:pt x="405" y="181"/>
                  <a:pt x="405" y="181"/>
                  <a:pt x="405" y="181"/>
                </a:cubicBezTo>
                <a:cubicBezTo>
                  <a:pt x="404" y="182"/>
                  <a:pt x="404" y="182"/>
                  <a:pt x="404" y="182"/>
                </a:cubicBezTo>
                <a:cubicBezTo>
                  <a:pt x="403" y="182"/>
                  <a:pt x="403" y="182"/>
                  <a:pt x="403" y="182"/>
                </a:cubicBezTo>
                <a:cubicBezTo>
                  <a:pt x="403" y="182"/>
                  <a:pt x="403" y="182"/>
                  <a:pt x="403" y="182"/>
                </a:cubicBezTo>
                <a:cubicBezTo>
                  <a:pt x="400" y="183"/>
                  <a:pt x="400" y="183"/>
                  <a:pt x="400" y="183"/>
                </a:cubicBezTo>
                <a:cubicBezTo>
                  <a:pt x="399" y="184"/>
                  <a:pt x="399" y="184"/>
                  <a:pt x="399" y="184"/>
                </a:cubicBezTo>
                <a:cubicBezTo>
                  <a:pt x="398" y="183"/>
                  <a:pt x="398" y="183"/>
                  <a:pt x="398" y="183"/>
                </a:cubicBezTo>
                <a:cubicBezTo>
                  <a:pt x="397" y="181"/>
                  <a:pt x="397" y="181"/>
                  <a:pt x="397" y="181"/>
                </a:cubicBezTo>
                <a:cubicBezTo>
                  <a:pt x="397" y="182"/>
                  <a:pt x="397" y="182"/>
                  <a:pt x="397" y="182"/>
                </a:cubicBezTo>
                <a:cubicBezTo>
                  <a:pt x="397" y="184"/>
                  <a:pt x="397" y="184"/>
                  <a:pt x="397" y="184"/>
                </a:cubicBezTo>
                <a:cubicBezTo>
                  <a:pt x="396" y="185"/>
                  <a:pt x="396" y="185"/>
                  <a:pt x="396" y="185"/>
                </a:cubicBezTo>
                <a:cubicBezTo>
                  <a:pt x="398" y="185"/>
                  <a:pt x="398" y="185"/>
                  <a:pt x="398" y="185"/>
                </a:cubicBezTo>
                <a:cubicBezTo>
                  <a:pt x="402" y="184"/>
                  <a:pt x="402" y="184"/>
                  <a:pt x="402" y="184"/>
                </a:cubicBezTo>
                <a:cubicBezTo>
                  <a:pt x="402" y="185"/>
                  <a:pt x="402" y="185"/>
                  <a:pt x="402" y="185"/>
                </a:cubicBezTo>
                <a:cubicBezTo>
                  <a:pt x="403" y="187"/>
                  <a:pt x="403" y="187"/>
                  <a:pt x="403" y="187"/>
                </a:cubicBezTo>
                <a:cubicBezTo>
                  <a:pt x="404" y="188"/>
                  <a:pt x="404" y="188"/>
                  <a:pt x="404" y="188"/>
                </a:cubicBezTo>
                <a:cubicBezTo>
                  <a:pt x="404" y="187"/>
                  <a:pt x="404" y="187"/>
                  <a:pt x="404" y="187"/>
                </a:cubicBezTo>
                <a:cubicBezTo>
                  <a:pt x="405" y="185"/>
                  <a:pt x="405" y="185"/>
                  <a:pt x="405" y="185"/>
                </a:cubicBezTo>
                <a:cubicBezTo>
                  <a:pt x="405" y="185"/>
                  <a:pt x="405" y="185"/>
                  <a:pt x="405" y="185"/>
                </a:cubicBezTo>
                <a:cubicBezTo>
                  <a:pt x="406" y="186"/>
                  <a:pt x="406" y="186"/>
                  <a:pt x="406" y="186"/>
                </a:cubicBezTo>
                <a:cubicBezTo>
                  <a:pt x="405" y="188"/>
                  <a:pt x="405" y="188"/>
                  <a:pt x="405" y="188"/>
                </a:cubicBezTo>
                <a:cubicBezTo>
                  <a:pt x="405" y="188"/>
                  <a:pt x="405" y="188"/>
                  <a:pt x="405" y="188"/>
                </a:cubicBezTo>
                <a:cubicBezTo>
                  <a:pt x="403" y="190"/>
                  <a:pt x="403" y="190"/>
                  <a:pt x="403" y="190"/>
                </a:cubicBezTo>
                <a:cubicBezTo>
                  <a:pt x="402" y="191"/>
                  <a:pt x="402" y="191"/>
                  <a:pt x="402" y="191"/>
                </a:cubicBezTo>
                <a:cubicBezTo>
                  <a:pt x="401" y="192"/>
                  <a:pt x="401" y="192"/>
                  <a:pt x="401" y="192"/>
                </a:cubicBezTo>
                <a:cubicBezTo>
                  <a:pt x="400" y="191"/>
                  <a:pt x="400" y="191"/>
                  <a:pt x="400" y="191"/>
                </a:cubicBezTo>
                <a:cubicBezTo>
                  <a:pt x="399" y="191"/>
                  <a:pt x="399" y="191"/>
                  <a:pt x="399" y="191"/>
                </a:cubicBezTo>
                <a:cubicBezTo>
                  <a:pt x="398" y="189"/>
                  <a:pt x="398" y="189"/>
                  <a:pt x="398" y="189"/>
                </a:cubicBezTo>
                <a:cubicBezTo>
                  <a:pt x="398" y="190"/>
                  <a:pt x="398" y="190"/>
                  <a:pt x="398" y="190"/>
                </a:cubicBezTo>
                <a:cubicBezTo>
                  <a:pt x="397" y="191"/>
                  <a:pt x="397" y="191"/>
                  <a:pt x="397" y="191"/>
                </a:cubicBezTo>
                <a:cubicBezTo>
                  <a:pt x="396" y="190"/>
                  <a:pt x="396" y="190"/>
                  <a:pt x="396" y="190"/>
                </a:cubicBezTo>
                <a:cubicBezTo>
                  <a:pt x="395" y="190"/>
                  <a:pt x="395" y="190"/>
                  <a:pt x="395" y="190"/>
                </a:cubicBezTo>
                <a:cubicBezTo>
                  <a:pt x="395" y="191"/>
                  <a:pt x="395" y="191"/>
                  <a:pt x="395" y="191"/>
                </a:cubicBezTo>
                <a:cubicBezTo>
                  <a:pt x="398" y="192"/>
                  <a:pt x="398" y="192"/>
                  <a:pt x="398" y="192"/>
                </a:cubicBezTo>
                <a:cubicBezTo>
                  <a:pt x="398" y="193"/>
                  <a:pt x="398" y="193"/>
                  <a:pt x="398" y="193"/>
                </a:cubicBezTo>
                <a:cubicBezTo>
                  <a:pt x="397" y="193"/>
                  <a:pt x="397" y="193"/>
                  <a:pt x="397" y="193"/>
                </a:cubicBezTo>
                <a:cubicBezTo>
                  <a:pt x="398" y="194"/>
                  <a:pt x="398" y="194"/>
                  <a:pt x="398" y="194"/>
                </a:cubicBezTo>
                <a:cubicBezTo>
                  <a:pt x="395" y="195"/>
                  <a:pt x="395" y="195"/>
                  <a:pt x="395" y="195"/>
                </a:cubicBezTo>
                <a:cubicBezTo>
                  <a:pt x="394" y="194"/>
                  <a:pt x="394" y="194"/>
                  <a:pt x="394" y="194"/>
                </a:cubicBezTo>
                <a:cubicBezTo>
                  <a:pt x="395" y="196"/>
                  <a:pt x="395" y="196"/>
                  <a:pt x="395" y="196"/>
                </a:cubicBezTo>
                <a:cubicBezTo>
                  <a:pt x="397" y="196"/>
                  <a:pt x="397" y="196"/>
                  <a:pt x="397" y="196"/>
                </a:cubicBezTo>
                <a:cubicBezTo>
                  <a:pt x="399" y="194"/>
                  <a:pt x="399" y="194"/>
                  <a:pt x="399" y="194"/>
                </a:cubicBezTo>
                <a:cubicBezTo>
                  <a:pt x="399" y="195"/>
                  <a:pt x="399" y="195"/>
                  <a:pt x="399" y="195"/>
                </a:cubicBezTo>
                <a:cubicBezTo>
                  <a:pt x="400" y="195"/>
                  <a:pt x="400" y="195"/>
                  <a:pt x="400" y="195"/>
                </a:cubicBezTo>
                <a:cubicBezTo>
                  <a:pt x="398" y="197"/>
                  <a:pt x="398" y="197"/>
                  <a:pt x="398" y="197"/>
                </a:cubicBezTo>
                <a:cubicBezTo>
                  <a:pt x="397" y="197"/>
                  <a:pt x="397" y="197"/>
                  <a:pt x="397" y="197"/>
                </a:cubicBezTo>
                <a:cubicBezTo>
                  <a:pt x="396" y="197"/>
                  <a:pt x="396" y="197"/>
                  <a:pt x="396" y="197"/>
                </a:cubicBezTo>
                <a:cubicBezTo>
                  <a:pt x="395" y="197"/>
                  <a:pt x="395" y="197"/>
                  <a:pt x="395" y="197"/>
                </a:cubicBezTo>
                <a:cubicBezTo>
                  <a:pt x="395" y="197"/>
                  <a:pt x="395" y="197"/>
                  <a:pt x="395" y="197"/>
                </a:cubicBezTo>
                <a:cubicBezTo>
                  <a:pt x="393" y="197"/>
                  <a:pt x="393" y="197"/>
                  <a:pt x="393" y="197"/>
                </a:cubicBezTo>
                <a:cubicBezTo>
                  <a:pt x="389" y="200"/>
                  <a:pt x="389" y="200"/>
                  <a:pt x="389" y="200"/>
                </a:cubicBezTo>
                <a:cubicBezTo>
                  <a:pt x="384" y="203"/>
                  <a:pt x="384" y="203"/>
                  <a:pt x="384" y="203"/>
                </a:cubicBezTo>
                <a:cubicBezTo>
                  <a:pt x="383" y="206"/>
                  <a:pt x="383" y="206"/>
                  <a:pt x="383" y="206"/>
                </a:cubicBezTo>
                <a:cubicBezTo>
                  <a:pt x="382" y="206"/>
                  <a:pt x="382" y="206"/>
                  <a:pt x="382" y="206"/>
                </a:cubicBezTo>
                <a:cubicBezTo>
                  <a:pt x="381" y="206"/>
                  <a:pt x="381" y="206"/>
                  <a:pt x="381" y="206"/>
                </a:cubicBezTo>
                <a:cubicBezTo>
                  <a:pt x="379" y="206"/>
                  <a:pt x="379" y="206"/>
                  <a:pt x="379" y="206"/>
                </a:cubicBezTo>
                <a:cubicBezTo>
                  <a:pt x="377" y="208"/>
                  <a:pt x="377" y="208"/>
                  <a:pt x="377" y="208"/>
                </a:cubicBezTo>
                <a:cubicBezTo>
                  <a:pt x="374" y="212"/>
                  <a:pt x="374" y="212"/>
                  <a:pt x="374" y="212"/>
                </a:cubicBezTo>
                <a:cubicBezTo>
                  <a:pt x="374" y="213"/>
                  <a:pt x="374" y="213"/>
                  <a:pt x="374" y="213"/>
                </a:cubicBezTo>
                <a:cubicBezTo>
                  <a:pt x="372" y="214"/>
                  <a:pt x="372" y="214"/>
                  <a:pt x="372" y="214"/>
                </a:cubicBezTo>
                <a:cubicBezTo>
                  <a:pt x="371" y="214"/>
                  <a:pt x="371" y="214"/>
                  <a:pt x="371" y="214"/>
                </a:cubicBezTo>
                <a:cubicBezTo>
                  <a:pt x="371" y="215"/>
                  <a:pt x="371" y="215"/>
                  <a:pt x="371" y="215"/>
                </a:cubicBezTo>
                <a:cubicBezTo>
                  <a:pt x="370" y="217"/>
                  <a:pt x="370" y="217"/>
                  <a:pt x="370" y="217"/>
                </a:cubicBezTo>
                <a:cubicBezTo>
                  <a:pt x="369" y="216"/>
                  <a:pt x="369" y="216"/>
                  <a:pt x="369" y="216"/>
                </a:cubicBezTo>
                <a:cubicBezTo>
                  <a:pt x="368" y="217"/>
                  <a:pt x="368" y="217"/>
                  <a:pt x="368" y="217"/>
                </a:cubicBezTo>
                <a:cubicBezTo>
                  <a:pt x="367" y="218"/>
                  <a:pt x="367" y="218"/>
                  <a:pt x="367" y="218"/>
                </a:cubicBezTo>
                <a:cubicBezTo>
                  <a:pt x="365" y="217"/>
                  <a:pt x="365" y="217"/>
                  <a:pt x="365" y="217"/>
                </a:cubicBezTo>
                <a:cubicBezTo>
                  <a:pt x="364" y="219"/>
                  <a:pt x="364" y="219"/>
                  <a:pt x="364" y="219"/>
                </a:cubicBezTo>
                <a:cubicBezTo>
                  <a:pt x="362" y="219"/>
                  <a:pt x="362" y="219"/>
                  <a:pt x="362" y="219"/>
                </a:cubicBezTo>
                <a:cubicBezTo>
                  <a:pt x="361" y="220"/>
                  <a:pt x="361" y="220"/>
                  <a:pt x="361" y="220"/>
                </a:cubicBezTo>
                <a:cubicBezTo>
                  <a:pt x="360" y="220"/>
                  <a:pt x="360" y="220"/>
                  <a:pt x="360" y="220"/>
                </a:cubicBezTo>
                <a:cubicBezTo>
                  <a:pt x="359" y="221"/>
                  <a:pt x="359" y="221"/>
                  <a:pt x="359" y="221"/>
                </a:cubicBezTo>
                <a:cubicBezTo>
                  <a:pt x="357" y="221"/>
                  <a:pt x="357" y="221"/>
                  <a:pt x="357" y="221"/>
                </a:cubicBezTo>
                <a:cubicBezTo>
                  <a:pt x="357" y="221"/>
                  <a:pt x="357" y="221"/>
                  <a:pt x="357" y="221"/>
                </a:cubicBezTo>
                <a:cubicBezTo>
                  <a:pt x="357" y="222"/>
                  <a:pt x="357" y="222"/>
                  <a:pt x="357" y="222"/>
                </a:cubicBezTo>
                <a:cubicBezTo>
                  <a:pt x="357" y="223"/>
                  <a:pt x="357" y="223"/>
                  <a:pt x="357" y="223"/>
                </a:cubicBezTo>
                <a:cubicBezTo>
                  <a:pt x="356" y="225"/>
                  <a:pt x="356" y="225"/>
                  <a:pt x="356" y="225"/>
                </a:cubicBezTo>
                <a:cubicBezTo>
                  <a:pt x="355" y="225"/>
                  <a:pt x="355" y="225"/>
                  <a:pt x="355" y="225"/>
                </a:cubicBezTo>
                <a:cubicBezTo>
                  <a:pt x="354" y="226"/>
                  <a:pt x="354" y="226"/>
                  <a:pt x="354" y="226"/>
                </a:cubicBezTo>
                <a:cubicBezTo>
                  <a:pt x="353" y="226"/>
                  <a:pt x="353" y="226"/>
                  <a:pt x="353" y="226"/>
                </a:cubicBezTo>
                <a:cubicBezTo>
                  <a:pt x="351" y="229"/>
                  <a:pt x="351" y="229"/>
                  <a:pt x="351" y="229"/>
                </a:cubicBezTo>
                <a:cubicBezTo>
                  <a:pt x="350" y="231"/>
                  <a:pt x="350" y="231"/>
                  <a:pt x="350" y="231"/>
                </a:cubicBezTo>
                <a:cubicBezTo>
                  <a:pt x="350" y="234"/>
                  <a:pt x="350" y="234"/>
                  <a:pt x="350" y="234"/>
                </a:cubicBezTo>
                <a:cubicBezTo>
                  <a:pt x="350" y="240"/>
                  <a:pt x="350" y="240"/>
                  <a:pt x="350" y="240"/>
                </a:cubicBezTo>
                <a:cubicBezTo>
                  <a:pt x="350" y="242"/>
                  <a:pt x="350" y="242"/>
                  <a:pt x="350" y="242"/>
                </a:cubicBezTo>
                <a:cubicBezTo>
                  <a:pt x="349" y="246"/>
                  <a:pt x="349" y="246"/>
                  <a:pt x="349" y="246"/>
                </a:cubicBezTo>
                <a:cubicBezTo>
                  <a:pt x="350" y="249"/>
                  <a:pt x="350" y="249"/>
                  <a:pt x="350" y="249"/>
                </a:cubicBezTo>
                <a:cubicBezTo>
                  <a:pt x="351" y="252"/>
                  <a:pt x="351" y="252"/>
                  <a:pt x="351" y="252"/>
                </a:cubicBezTo>
                <a:cubicBezTo>
                  <a:pt x="352" y="254"/>
                  <a:pt x="352" y="254"/>
                  <a:pt x="352" y="254"/>
                </a:cubicBezTo>
                <a:cubicBezTo>
                  <a:pt x="352" y="258"/>
                  <a:pt x="352" y="258"/>
                  <a:pt x="352" y="258"/>
                </a:cubicBezTo>
                <a:cubicBezTo>
                  <a:pt x="354" y="260"/>
                  <a:pt x="354" y="260"/>
                  <a:pt x="354" y="260"/>
                </a:cubicBezTo>
                <a:cubicBezTo>
                  <a:pt x="354" y="261"/>
                  <a:pt x="354" y="261"/>
                  <a:pt x="354" y="261"/>
                </a:cubicBezTo>
                <a:cubicBezTo>
                  <a:pt x="353" y="263"/>
                  <a:pt x="353" y="263"/>
                  <a:pt x="353" y="263"/>
                </a:cubicBezTo>
                <a:cubicBezTo>
                  <a:pt x="353" y="266"/>
                  <a:pt x="353" y="266"/>
                  <a:pt x="353" y="266"/>
                </a:cubicBezTo>
                <a:cubicBezTo>
                  <a:pt x="354" y="267"/>
                  <a:pt x="354" y="267"/>
                  <a:pt x="354" y="267"/>
                </a:cubicBezTo>
                <a:cubicBezTo>
                  <a:pt x="355" y="273"/>
                  <a:pt x="355" y="273"/>
                  <a:pt x="355" y="273"/>
                </a:cubicBezTo>
                <a:cubicBezTo>
                  <a:pt x="357" y="274"/>
                  <a:pt x="357" y="274"/>
                  <a:pt x="357" y="274"/>
                </a:cubicBezTo>
                <a:cubicBezTo>
                  <a:pt x="357" y="276"/>
                  <a:pt x="357" y="276"/>
                  <a:pt x="357" y="276"/>
                </a:cubicBezTo>
                <a:cubicBezTo>
                  <a:pt x="356" y="277"/>
                  <a:pt x="356" y="277"/>
                  <a:pt x="356" y="277"/>
                </a:cubicBezTo>
                <a:cubicBezTo>
                  <a:pt x="357" y="278"/>
                  <a:pt x="357" y="278"/>
                  <a:pt x="357" y="278"/>
                </a:cubicBezTo>
                <a:cubicBezTo>
                  <a:pt x="356" y="281"/>
                  <a:pt x="356" y="281"/>
                  <a:pt x="356" y="281"/>
                </a:cubicBezTo>
                <a:cubicBezTo>
                  <a:pt x="356" y="282"/>
                  <a:pt x="356" y="282"/>
                  <a:pt x="356" y="282"/>
                </a:cubicBezTo>
                <a:cubicBezTo>
                  <a:pt x="356" y="283"/>
                  <a:pt x="356" y="283"/>
                  <a:pt x="356" y="283"/>
                </a:cubicBezTo>
                <a:cubicBezTo>
                  <a:pt x="354" y="286"/>
                  <a:pt x="354" y="286"/>
                  <a:pt x="354" y="286"/>
                </a:cubicBezTo>
                <a:cubicBezTo>
                  <a:pt x="354" y="289"/>
                  <a:pt x="354" y="289"/>
                  <a:pt x="354" y="289"/>
                </a:cubicBezTo>
                <a:cubicBezTo>
                  <a:pt x="353" y="290"/>
                  <a:pt x="353" y="290"/>
                  <a:pt x="353" y="290"/>
                </a:cubicBezTo>
                <a:cubicBezTo>
                  <a:pt x="352" y="292"/>
                  <a:pt x="352" y="292"/>
                  <a:pt x="352" y="292"/>
                </a:cubicBezTo>
                <a:cubicBezTo>
                  <a:pt x="351" y="293"/>
                  <a:pt x="351" y="293"/>
                  <a:pt x="351" y="293"/>
                </a:cubicBezTo>
                <a:cubicBezTo>
                  <a:pt x="349" y="293"/>
                  <a:pt x="349" y="293"/>
                  <a:pt x="349" y="293"/>
                </a:cubicBezTo>
                <a:cubicBezTo>
                  <a:pt x="348" y="293"/>
                  <a:pt x="348" y="293"/>
                  <a:pt x="348" y="293"/>
                </a:cubicBezTo>
                <a:cubicBezTo>
                  <a:pt x="347" y="292"/>
                  <a:pt x="347" y="292"/>
                  <a:pt x="347" y="292"/>
                </a:cubicBezTo>
                <a:cubicBezTo>
                  <a:pt x="345" y="291"/>
                  <a:pt x="345" y="291"/>
                  <a:pt x="345" y="291"/>
                </a:cubicBezTo>
                <a:cubicBezTo>
                  <a:pt x="346" y="291"/>
                  <a:pt x="346" y="291"/>
                  <a:pt x="346" y="291"/>
                </a:cubicBezTo>
                <a:cubicBezTo>
                  <a:pt x="344" y="289"/>
                  <a:pt x="344" y="289"/>
                  <a:pt x="344" y="289"/>
                </a:cubicBezTo>
                <a:cubicBezTo>
                  <a:pt x="344" y="288"/>
                  <a:pt x="344" y="288"/>
                  <a:pt x="344" y="288"/>
                </a:cubicBezTo>
                <a:cubicBezTo>
                  <a:pt x="343" y="287"/>
                  <a:pt x="343" y="287"/>
                  <a:pt x="343" y="287"/>
                </a:cubicBezTo>
                <a:cubicBezTo>
                  <a:pt x="342" y="286"/>
                  <a:pt x="342" y="286"/>
                  <a:pt x="342" y="286"/>
                </a:cubicBezTo>
                <a:cubicBezTo>
                  <a:pt x="341" y="286"/>
                  <a:pt x="341" y="286"/>
                  <a:pt x="341" y="286"/>
                </a:cubicBezTo>
                <a:cubicBezTo>
                  <a:pt x="341" y="284"/>
                  <a:pt x="341" y="284"/>
                  <a:pt x="341" y="284"/>
                </a:cubicBezTo>
                <a:cubicBezTo>
                  <a:pt x="341" y="282"/>
                  <a:pt x="341" y="282"/>
                  <a:pt x="341" y="282"/>
                </a:cubicBezTo>
                <a:cubicBezTo>
                  <a:pt x="339" y="280"/>
                  <a:pt x="339" y="280"/>
                  <a:pt x="339" y="280"/>
                </a:cubicBezTo>
                <a:cubicBezTo>
                  <a:pt x="339" y="279"/>
                  <a:pt x="339" y="279"/>
                  <a:pt x="339" y="279"/>
                </a:cubicBezTo>
                <a:cubicBezTo>
                  <a:pt x="339" y="278"/>
                  <a:pt x="339" y="278"/>
                  <a:pt x="339" y="278"/>
                </a:cubicBezTo>
                <a:cubicBezTo>
                  <a:pt x="340" y="277"/>
                  <a:pt x="340" y="277"/>
                  <a:pt x="340" y="277"/>
                </a:cubicBezTo>
                <a:cubicBezTo>
                  <a:pt x="341" y="276"/>
                  <a:pt x="341" y="276"/>
                  <a:pt x="341" y="276"/>
                </a:cubicBezTo>
                <a:cubicBezTo>
                  <a:pt x="339" y="276"/>
                  <a:pt x="339" y="276"/>
                  <a:pt x="339" y="276"/>
                </a:cubicBezTo>
                <a:cubicBezTo>
                  <a:pt x="339" y="275"/>
                  <a:pt x="339" y="275"/>
                  <a:pt x="339" y="275"/>
                </a:cubicBezTo>
                <a:cubicBezTo>
                  <a:pt x="339" y="276"/>
                  <a:pt x="339" y="276"/>
                  <a:pt x="339" y="276"/>
                </a:cubicBezTo>
                <a:cubicBezTo>
                  <a:pt x="338" y="277"/>
                  <a:pt x="338" y="277"/>
                  <a:pt x="338" y="277"/>
                </a:cubicBezTo>
                <a:cubicBezTo>
                  <a:pt x="338" y="275"/>
                  <a:pt x="338" y="275"/>
                  <a:pt x="338" y="275"/>
                </a:cubicBezTo>
                <a:cubicBezTo>
                  <a:pt x="337" y="276"/>
                  <a:pt x="337" y="276"/>
                  <a:pt x="337" y="276"/>
                </a:cubicBezTo>
                <a:cubicBezTo>
                  <a:pt x="337" y="275"/>
                  <a:pt x="337" y="275"/>
                  <a:pt x="337" y="275"/>
                </a:cubicBezTo>
                <a:cubicBezTo>
                  <a:pt x="336" y="273"/>
                  <a:pt x="336" y="273"/>
                  <a:pt x="336" y="273"/>
                </a:cubicBezTo>
                <a:cubicBezTo>
                  <a:pt x="335" y="272"/>
                  <a:pt x="335" y="272"/>
                  <a:pt x="335" y="272"/>
                </a:cubicBezTo>
                <a:cubicBezTo>
                  <a:pt x="335" y="271"/>
                  <a:pt x="335" y="271"/>
                  <a:pt x="335" y="271"/>
                </a:cubicBezTo>
                <a:cubicBezTo>
                  <a:pt x="337" y="268"/>
                  <a:pt x="337" y="268"/>
                  <a:pt x="337" y="268"/>
                </a:cubicBezTo>
                <a:cubicBezTo>
                  <a:pt x="337" y="266"/>
                  <a:pt x="337" y="266"/>
                  <a:pt x="337" y="266"/>
                </a:cubicBezTo>
                <a:cubicBezTo>
                  <a:pt x="336" y="265"/>
                  <a:pt x="336" y="265"/>
                  <a:pt x="336" y="265"/>
                </a:cubicBezTo>
                <a:cubicBezTo>
                  <a:pt x="335" y="266"/>
                  <a:pt x="335" y="266"/>
                  <a:pt x="335" y="266"/>
                </a:cubicBezTo>
                <a:cubicBezTo>
                  <a:pt x="335" y="267"/>
                  <a:pt x="335" y="267"/>
                  <a:pt x="335" y="267"/>
                </a:cubicBezTo>
                <a:cubicBezTo>
                  <a:pt x="334" y="268"/>
                  <a:pt x="334" y="268"/>
                  <a:pt x="334" y="268"/>
                </a:cubicBezTo>
                <a:cubicBezTo>
                  <a:pt x="334" y="269"/>
                  <a:pt x="334" y="269"/>
                  <a:pt x="334" y="269"/>
                </a:cubicBezTo>
                <a:cubicBezTo>
                  <a:pt x="333" y="267"/>
                  <a:pt x="333" y="267"/>
                  <a:pt x="333" y="267"/>
                </a:cubicBezTo>
                <a:cubicBezTo>
                  <a:pt x="333" y="265"/>
                  <a:pt x="333" y="265"/>
                  <a:pt x="333" y="265"/>
                </a:cubicBezTo>
                <a:cubicBezTo>
                  <a:pt x="335" y="262"/>
                  <a:pt x="335" y="262"/>
                  <a:pt x="335" y="262"/>
                </a:cubicBezTo>
                <a:cubicBezTo>
                  <a:pt x="336" y="258"/>
                  <a:pt x="336" y="258"/>
                  <a:pt x="336" y="258"/>
                </a:cubicBezTo>
                <a:cubicBezTo>
                  <a:pt x="336" y="256"/>
                  <a:pt x="336" y="256"/>
                  <a:pt x="336" y="256"/>
                </a:cubicBezTo>
                <a:cubicBezTo>
                  <a:pt x="335" y="254"/>
                  <a:pt x="335" y="254"/>
                  <a:pt x="335" y="254"/>
                </a:cubicBezTo>
                <a:cubicBezTo>
                  <a:pt x="334" y="254"/>
                  <a:pt x="334" y="254"/>
                  <a:pt x="334" y="254"/>
                </a:cubicBezTo>
                <a:cubicBezTo>
                  <a:pt x="333" y="252"/>
                  <a:pt x="333" y="252"/>
                  <a:pt x="333" y="252"/>
                </a:cubicBezTo>
                <a:cubicBezTo>
                  <a:pt x="333" y="252"/>
                  <a:pt x="333" y="252"/>
                  <a:pt x="333" y="252"/>
                </a:cubicBezTo>
                <a:cubicBezTo>
                  <a:pt x="332" y="252"/>
                  <a:pt x="332" y="252"/>
                  <a:pt x="332" y="252"/>
                </a:cubicBezTo>
                <a:cubicBezTo>
                  <a:pt x="331" y="251"/>
                  <a:pt x="331" y="251"/>
                  <a:pt x="331" y="251"/>
                </a:cubicBezTo>
                <a:cubicBezTo>
                  <a:pt x="331" y="249"/>
                  <a:pt x="331" y="249"/>
                  <a:pt x="331" y="249"/>
                </a:cubicBezTo>
                <a:cubicBezTo>
                  <a:pt x="330" y="249"/>
                  <a:pt x="330" y="249"/>
                  <a:pt x="330" y="249"/>
                </a:cubicBezTo>
                <a:cubicBezTo>
                  <a:pt x="329" y="248"/>
                  <a:pt x="329" y="248"/>
                  <a:pt x="329" y="248"/>
                </a:cubicBezTo>
                <a:cubicBezTo>
                  <a:pt x="328" y="245"/>
                  <a:pt x="328" y="245"/>
                  <a:pt x="328" y="245"/>
                </a:cubicBezTo>
                <a:cubicBezTo>
                  <a:pt x="326" y="244"/>
                  <a:pt x="326" y="244"/>
                  <a:pt x="326" y="244"/>
                </a:cubicBezTo>
                <a:cubicBezTo>
                  <a:pt x="325" y="244"/>
                  <a:pt x="325" y="244"/>
                  <a:pt x="325" y="244"/>
                </a:cubicBezTo>
                <a:cubicBezTo>
                  <a:pt x="323" y="244"/>
                  <a:pt x="323" y="244"/>
                  <a:pt x="323" y="244"/>
                </a:cubicBezTo>
                <a:cubicBezTo>
                  <a:pt x="322" y="245"/>
                  <a:pt x="322" y="245"/>
                  <a:pt x="322" y="245"/>
                </a:cubicBezTo>
                <a:cubicBezTo>
                  <a:pt x="322" y="245"/>
                  <a:pt x="322" y="245"/>
                  <a:pt x="322" y="245"/>
                </a:cubicBezTo>
                <a:cubicBezTo>
                  <a:pt x="322" y="245"/>
                  <a:pt x="322" y="245"/>
                  <a:pt x="322" y="245"/>
                </a:cubicBezTo>
                <a:cubicBezTo>
                  <a:pt x="321" y="245"/>
                  <a:pt x="321" y="245"/>
                  <a:pt x="321" y="245"/>
                </a:cubicBezTo>
                <a:cubicBezTo>
                  <a:pt x="319" y="247"/>
                  <a:pt x="319" y="247"/>
                  <a:pt x="319" y="247"/>
                </a:cubicBezTo>
                <a:cubicBezTo>
                  <a:pt x="317" y="248"/>
                  <a:pt x="317" y="248"/>
                  <a:pt x="317" y="248"/>
                </a:cubicBezTo>
                <a:cubicBezTo>
                  <a:pt x="315" y="248"/>
                  <a:pt x="315" y="248"/>
                  <a:pt x="315" y="248"/>
                </a:cubicBezTo>
                <a:cubicBezTo>
                  <a:pt x="314" y="247"/>
                  <a:pt x="314" y="247"/>
                  <a:pt x="314" y="247"/>
                </a:cubicBezTo>
                <a:cubicBezTo>
                  <a:pt x="314" y="247"/>
                  <a:pt x="314" y="247"/>
                  <a:pt x="314" y="247"/>
                </a:cubicBezTo>
                <a:cubicBezTo>
                  <a:pt x="315" y="247"/>
                  <a:pt x="315" y="247"/>
                  <a:pt x="315" y="247"/>
                </a:cubicBezTo>
                <a:cubicBezTo>
                  <a:pt x="315" y="247"/>
                  <a:pt x="315" y="247"/>
                  <a:pt x="315" y="247"/>
                </a:cubicBezTo>
                <a:cubicBezTo>
                  <a:pt x="315" y="246"/>
                  <a:pt x="315" y="246"/>
                  <a:pt x="315" y="246"/>
                </a:cubicBezTo>
                <a:cubicBezTo>
                  <a:pt x="314" y="245"/>
                  <a:pt x="314" y="245"/>
                  <a:pt x="314" y="245"/>
                </a:cubicBezTo>
                <a:cubicBezTo>
                  <a:pt x="312" y="244"/>
                  <a:pt x="312" y="244"/>
                  <a:pt x="312" y="244"/>
                </a:cubicBezTo>
                <a:cubicBezTo>
                  <a:pt x="312" y="243"/>
                  <a:pt x="312" y="243"/>
                  <a:pt x="312" y="243"/>
                </a:cubicBezTo>
                <a:cubicBezTo>
                  <a:pt x="313" y="244"/>
                  <a:pt x="313" y="244"/>
                  <a:pt x="313" y="244"/>
                </a:cubicBezTo>
                <a:cubicBezTo>
                  <a:pt x="313" y="243"/>
                  <a:pt x="313" y="243"/>
                  <a:pt x="313" y="243"/>
                </a:cubicBezTo>
                <a:cubicBezTo>
                  <a:pt x="312" y="242"/>
                  <a:pt x="312" y="242"/>
                  <a:pt x="312" y="242"/>
                </a:cubicBezTo>
                <a:cubicBezTo>
                  <a:pt x="311" y="241"/>
                  <a:pt x="311" y="241"/>
                  <a:pt x="311" y="241"/>
                </a:cubicBezTo>
                <a:cubicBezTo>
                  <a:pt x="311" y="241"/>
                  <a:pt x="311" y="241"/>
                  <a:pt x="311" y="241"/>
                </a:cubicBezTo>
                <a:cubicBezTo>
                  <a:pt x="310" y="242"/>
                  <a:pt x="310" y="242"/>
                  <a:pt x="310" y="242"/>
                </a:cubicBezTo>
                <a:cubicBezTo>
                  <a:pt x="311" y="243"/>
                  <a:pt x="311" y="243"/>
                  <a:pt x="311" y="243"/>
                </a:cubicBezTo>
                <a:cubicBezTo>
                  <a:pt x="310" y="242"/>
                  <a:pt x="310" y="242"/>
                  <a:pt x="310" y="242"/>
                </a:cubicBezTo>
                <a:cubicBezTo>
                  <a:pt x="309" y="241"/>
                  <a:pt x="309" y="241"/>
                  <a:pt x="309" y="241"/>
                </a:cubicBezTo>
                <a:cubicBezTo>
                  <a:pt x="306" y="241"/>
                  <a:pt x="306" y="241"/>
                  <a:pt x="306" y="241"/>
                </a:cubicBezTo>
                <a:cubicBezTo>
                  <a:pt x="304" y="241"/>
                  <a:pt x="304" y="241"/>
                  <a:pt x="304" y="241"/>
                </a:cubicBezTo>
                <a:cubicBezTo>
                  <a:pt x="304" y="240"/>
                  <a:pt x="304" y="240"/>
                  <a:pt x="304" y="240"/>
                </a:cubicBezTo>
                <a:cubicBezTo>
                  <a:pt x="306" y="241"/>
                  <a:pt x="306" y="241"/>
                  <a:pt x="306" y="241"/>
                </a:cubicBezTo>
                <a:cubicBezTo>
                  <a:pt x="307" y="240"/>
                  <a:pt x="307" y="240"/>
                  <a:pt x="307" y="240"/>
                </a:cubicBezTo>
                <a:cubicBezTo>
                  <a:pt x="307" y="240"/>
                  <a:pt x="307" y="240"/>
                  <a:pt x="307" y="240"/>
                </a:cubicBezTo>
                <a:cubicBezTo>
                  <a:pt x="305" y="240"/>
                  <a:pt x="305" y="240"/>
                  <a:pt x="305" y="240"/>
                </a:cubicBezTo>
                <a:cubicBezTo>
                  <a:pt x="303" y="241"/>
                  <a:pt x="303" y="241"/>
                  <a:pt x="303" y="241"/>
                </a:cubicBezTo>
                <a:cubicBezTo>
                  <a:pt x="302" y="241"/>
                  <a:pt x="302" y="241"/>
                  <a:pt x="302" y="241"/>
                </a:cubicBezTo>
                <a:cubicBezTo>
                  <a:pt x="300" y="241"/>
                  <a:pt x="300" y="241"/>
                  <a:pt x="300" y="241"/>
                </a:cubicBezTo>
                <a:cubicBezTo>
                  <a:pt x="299" y="240"/>
                  <a:pt x="299" y="240"/>
                  <a:pt x="299" y="240"/>
                </a:cubicBezTo>
                <a:cubicBezTo>
                  <a:pt x="298" y="241"/>
                  <a:pt x="298" y="241"/>
                  <a:pt x="298" y="241"/>
                </a:cubicBezTo>
                <a:cubicBezTo>
                  <a:pt x="295" y="241"/>
                  <a:pt x="295" y="241"/>
                  <a:pt x="295" y="241"/>
                </a:cubicBezTo>
                <a:cubicBezTo>
                  <a:pt x="294" y="241"/>
                  <a:pt x="294" y="241"/>
                  <a:pt x="294" y="241"/>
                </a:cubicBezTo>
                <a:cubicBezTo>
                  <a:pt x="292" y="240"/>
                  <a:pt x="292" y="240"/>
                  <a:pt x="292" y="240"/>
                </a:cubicBezTo>
                <a:cubicBezTo>
                  <a:pt x="292" y="239"/>
                  <a:pt x="292" y="239"/>
                  <a:pt x="292" y="239"/>
                </a:cubicBezTo>
                <a:cubicBezTo>
                  <a:pt x="292" y="238"/>
                  <a:pt x="292" y="238"/>
                  <a:pt x="292" y="238"/>
                </a:cubicBezTo>
                <a:cubicBezTo>
                  <a:pt x="291" y="237"/>
                  <a:pt x="291" y="237"/>
                  <a:pt x="291" y="237"/>
                </a:cubicBezTo>
                <a:cubicBezTo>
                  <a:pt x="290" y="239"/>
                  <a:pt x="290" y="239"/>
                  <a:pt x="290" y="239"/>
                </a:cubicBezTo>
                <a:cubicBezTo>
                  <a:pt x="290" y="240"/>
                  <a:pt x="290" y="240"/>
                  <a:pt x="290" y="240"/>
                </a:cubicBezTo>
                <a:cubicBezTo>
                  <a:pt x="288" y="240"/>
                  <a:pt x="288" y="240"/>
                  <a:pt x="288" y="240"/>
                </a:cubicBezTo>
                <a:cubicBezTo>
                  <a:pt x="287" y="240"/>
                  <a:pt x="287" y="240"/>
                  <a:pt x="287" y="240"/>
                </a:cubicBezTo>
                <a:cubicBezTo>
                  <a:pt x="285" y="240"/>
                  <a:pt x="285" y="240"/>
                  <a:pt x="285" y="240"/>
                </a:cubicBezTo>
                <a:cubicBezTo>
                  <a:pt x="280" y="241"/>
                  <a:pt x="280" y="241"/>
                  <a:pt x="280" y="241"/>
                </a:cubicBezTo>
                <a:cubicBezTo>
                  <a:pt x="279" y="242"/>
                  <a:pt x="279" y="242"/>
                  <a:pt x="279" y="242"/>
                </a:cubicBezTo>
                <a:cubicBezTo>
                  <a:pt x="276" y="244"/>
                  <a:pt x="276" y="244"/>
                  <a:pt x="276" y="244"/>
                </a:cubicBezTo>
                <a:cubicBezTo>
                  <a:pt x="274" y="245"/>
                  <a:pt x="274" y="245"/>
                  <a:pt x="274" y="245"/>
                </a:cubicBezTo>
                <a:cubicBezTo>
                  <a:pt x="274" y="246"/>
                  <a:pt x="274" y="246"/>
                  <a:pt x="274" y="246"/>
                </a:cubicBezTo>
                <a:cubicBezTo>
                  <a:pt x="275" y="246"/>
                  <a:pt x="275" y="246"/>
                  <a:pt x="275" y="246"/>
                </a:cubicBezTo>
                <a:cubicBezTo>
                  <a:pt x="276" y="245"/>
                  <a:pt x="276" y="245"/>
                  <a:pt x="276" y="245"/>
                </a:cubicBezTo>
                <a:cubicBezTo>
                  <a:pt x="277" y="245"/>
                  <a:pt x="277" y="245"/>
                  <a:pt x="277" y="245"/>
                </a:cubicBezTo>
                <a:cubicBezTo>
                  <a:pt x="277" y="246"/>
                  <a:pt x="277" y="246"/>
                  <a:pt x="277" y="246"/>
                </a:cubicBezTo>
                <a:cubicBezTo>
                  <a:pt x="279" y="246"/>
                  <a:pt x="279" y="246"/>
                  <a:pt x="279" y="246"/>
                </a:cubicBezTo>
                <a:cubicBezTo>
                  <a:pt x="278" y="247"/>
                  <a:pt x="278" y="247"/>
                  <a:pt x="278" y="247"/>
                </a:cubicBezTo>
                <a:cubicBezTo>
                  <a:pt x="276" y="248"/>
                  <a:pt x="276" y="248"/>
                  <a:pt x="276" y="248"/>
                </a:cubicBezTo>
                <a:cubicBezTo>
                  <a:pt x="276" y="250"/>
                  <a:pt x="276" y="250"/>
                  <a:pt x="276" y="250"/>
                </a:cubicBezTo>
                <a:cubicBezTo>
                  <a:pt x="276" y="251"/>
                  <a:pt x="276" y="251"/>
                  <a:pt x="276" y="251"/>
                </a:cubicBezTo>
                <a:cubicBezTo>
                  <a:pt x="279" y="252"/>
                  <a:pt x="279" y="252"/>
                  <a:pt x="279" y="252"/>
                </a:cubicBezTo>
                <a:cubicBezTo>
                  <a:pt x="281" y="254"/>
                  <a:pt x="281" y="254"/>
                  <a:pt x="281" y="254"/>
                </a:cubicBezTo>
                <a:cubicBezTo>
                  <a:pt x="281" y="254"/>
                  <a:pt x="281" y="254"/>
                  <a:pt x="281" y="254"/>
                </a:cubicBezTo>
                <a:cubicBezTo>
                  <a:pt x="280" y="254"/>
                  <a:pt x="280" y="254"/>
                  <a:pt x="280" y="254"/>
                </a:cubicBezTo>
                <a:cubicBezTo>
                  <a:pt x="279" y="256"/>
                  <a:pt x="279" y="256"/>
                  <a:pt x="279" y="256"/>
                </a:cubicBezTo>
                <a:cubicBezTo>
                  <a:pt x="279" y="254"/>
                  <a:pt x="279" y="254"/>
                  <a:pt x="279" y="254"/>
                </a:cubicBezTo>
                <a:cubicBezTo>
                  <a:pt x="278" y="253"/>
                  <a:pt x="278" y="253"/>
                  <a:pt x="278" y="253"/>
                </a:cubicBezTo>
                <a:cubicBezTo>
                  <a:pt x="277" y="253"/>
                  <a:pt x="277" y="253"/>
                  <a:pt x="277" y="253"/>
                </a:cubicBezTo>
                <a:cubicBezTo>
                  <a:pt x="276" y="252"/>
                  <a:pt x="276" y="252"/>
                  <a:pt x="276" y="252"/>
                </a:cubicBezTo>
                <a:cubicBezTo>
                  <a:pt x="275" y="252"/>
                  <a:pt x="275" y="252"/>
                  <a:pt x="275" y="252"/>
                </a:cubicBezTo>
                <a:cubicBezTo>
                  <a:pt x="274" y="250"/>
                  <a:pt x="274" y="250"/>
                  <a:pt x="274" y="250"/>
                </a:cubicBezTo>
                <a:cubicBezTo>
                  <a:pt x="272" y="250"/>
                  <a:pt x="272" y="250"/>
                  <a:pt x="272" y="250"/>
                </a:cubicBezTo>
                <a:cubicBezTo>
                  <a:pt x="273" y="251"/>
                  <a:pt x="273" y="251"/>
                  <a:pt x="273" y="251"/>
                </a:cubicBezTo>
                <a:cubicBezTo>
                  <a:pt x="273" y="254"/>
                  <a:pt x="273" y="254"/>
                  <a:pt x="273" y="254"/>
                </a:cubicBezTo>
                <a:cubicBezTo>
                  <a:pt x="271" y="254"/>
                  <a:pt x="271" y="254"/>
                  <a:pt x="271" y="254"/>
                </a:cubicBezTo>
                <a:cubicBezTo>
                  <a:pt x="271" y="253"/>
                  <a:pt x="271" y="253"/>
                  <a:pt x="271" y="253"/>
                </a:cubicBezTo>
                <a:cubicBezTo>
                  <a:pt x="269" y="252"/>
                  <a:pt x="269" y="252"/>
                  <a:pt x="269" y="252"/>
                </a:cubicBezTo>
                <a:cubicBezTo>
                  <a:pt x="268" y="253"/>
                  <a:pt x="268" y="253"/>
                  <a:pt x="268" y="253"/>
                </a:cubicBezTo>
                <a:cubicBezTo>
                  <a:pt x="267" y="254"/>
                  <a:pt x="267" y="254"/>
                  <a:pt x="267" y="254"/>
                </a:cubicBezTo>
                <a:cubicBezTo>
                  <a:pt x="265" y="253"/>
                  <a:pt x="265" y="253"/>
                  <a:pt x="265" y="253"/>
                </a:cubicBezTo>
                <a:cubicBezTo>
                  <a:pt x="264" y="253"/>
                  <a:pt x="264" y="253"/>
                  <a:pt x="264" y="253"/>
                </a:cubicBezTo>
                <a:cubicBezTo>
                  <a:pt x="262" y="253"/>
                  <a:pt x="262" y="253"/>
                  <a:pt x="262" y="253"/>
                </a:cubicBezTo>
                <a:cubicBezTo>
                  <a:pt x="261" y="253"/>
                  <a:pt x="261" y="253"/>
                  <a:pt x="261" y="253"/>
                </a:cubicBezTo>
                <a:cubicBezTo>
                  <a:pt x="262" y="252"/>
                  <a:pt x="262" y="252"/>
                  <a:pt x="262" y="252"/>
                </a:cubicBezTo>
                <a:cubicBezTo>
                  <a:pt x="263" y="251"/>
                  <a:pt x="263" y="251"/>
                  <a:pt x="263" y="251"/>
                </a:cubicBezTo>
                <a:cubicBezTo>
                  <a:pt x="263" y="250"/>
                  <a:pt x="263" y="250"/>
                  <a:pt x="263" y="250"/>
                </a:cubicBezTo>
                <a:cubicBezTo>
                  <a:pt x="261" y="250"/>
                  <a:pt x="261" y="250"/>
                  <a:pt x="261" y="250"/>
                </a:cubicBezTo>
                <a:cubicBezTo>
                  <a:pt x="260" y="249"/>
                  <a:pt x="260" y="249"/>
                  <a:pt x="260" y="249"/>
                </a:cubicBezTo>
                <a:cubicBezTo>
                  <a:pt x="260" y="248"/>
                  <a:pt x="260" y="248"/>
                  <a:pt x="260" y="248"/>
                </a:cubicBezTo>
                <a:cubicBezTo>
                  <a:pt x="260" y="247"/>
                  <a:pt x="260" y="247"/>
                  <a:pt x="260" y="247"/>
                </a:cubicBezTo>
                <a:cubicBezTo>
                  <a:pt x="258" y="248"/>
                  <a:pt x="258" y="248"/>
                  <a:pt x="258" y="248"/>
                </a:cubicBezTo>
                <a:cubicBezTo>
                  <a:pt x="258" y="247"/>
                  <a:pt x="258" y="247"/>
                  <a:pt x="258" y="247"/>
                </a:cubicBezTo>
                <a:cubicBezTo>
                  <a:pt x="258" y="246"/>
                  <a:pt x="258" y="246"/>
                  <a:pt x="258" y="246"/>
                </a:cubicBezTo>
                <a:cubicBezTo>
                  <a:pt x="257" y="246"/>
                  <a:pt x="257" y="246"/>
                  <a:pt x="257" y="246"/>
                </a:cubicBezTo>
                <a:cubicBezTo>
                  <a:pt x="255" y="247"/>
                  <a:pt x="255" y="247"/>
                  <a:pt x="255" y="247"/>
                </a:cubicBezTo>
                <a:cubicBezTo>
                  <a:pt x="255" y="248"/>
                  <a:pt x="255" y="248"/>
                  <a:pt x="255" y="248"/>
                </a:cubicBezTo>
                <a:cubicBezTo>
                  <a:pt x="256" y="249"/>
                  <a:pt x="256" y="249"/>
                  <a:pt x="256" y="249"/>
                </a:cubicBezTo>
                <a:cubicBezTo>
                  <a:pt x="254" y="249"/>
                  <a:pt x="254" y="249"/>
                  <a:pt x="254" y="249"/>
                </a:cubicBezTo>
                <a:cubicBezTo>
                  <a:pt x="249" y="248"/>
                  <a:pt x="249" y="248"/>
                  <a:pt x="249" y="248"/>
                </a:cubicBezTo>
                <a:cubicBezTo>
                  <a:pt x="248" y="248"/>
                  <a:pt x="248" y="248"/>
                  <a:pt x="248" y="248"/>
                </a:cubicBezTo>
                <a:cubicBezTo>
                  <a:pt x="244" y="247"/>
                  <a:pt x="244" y="247"/>
                  <a:pt x="244" y="247"/>
                </a:cubicBezTo>
                <a:cubicBezTo>
                  <a:pt x="242" y="247"/>
                  <a:pt x="242" y="247"/>
                  <a:pt x="242" y="247"/>
                </a:cubicBezTo>
                <a:cubicBezTo>
                  <a:pt x="239" y="247"/>
                  <a:pt x="239" y="247"/>
                  <a:pt x="239" y="247"/>
                </a:cubicBezTo>
                <a:cubicBezTo>
                  <a:pt x="238" y="248"/>
                  <a:pt x="238" y="248"/>
                  <a:pt x="238" y="248"/>
                </a:cubicBezTo>
                <a:cubicBezTo>
                  <a:pt x="236" y="248"/>
                  <a:pt x="236" y="248"/>
                  <a:pt x="236" y="248"/>
                </a:cubicBezTo>
                <a:cubicBezTo>
                  <a:pt x="235" y="250"/>
                  <a:pt x="235" y="250"/>
                  <a:pt x="235" y="250"/>
                </a:cubicBezTo>
                <a:cubicBezTo>
                  <a:pt x="233" y="250"/>
                  <a:pt x="233" y="250"/>
                  <a:pt x="233" y="250"/>
                </a:cubicBezTo>
                <a:cubicBezTo>
                  <a:pt x="233" y="249"/>
                  <a:pt x="233" y="249"/>
                  <a:pt x="233" y="249"/>
                </a:cubicBezTo>
                <a:cubicBezTo>
                  <a:pt x="233" y="248"/>
                  <a:pt x="233" y="248"/>
                  <a:pt x="233" y="248"/>
                </a:cubicBezTo>
                <a:cubicBezTo>
                  <a:pt x="234" y="246"/>
                  <a:pt x="234" y="246"/>
                  <a:pt x="234" y="246"/>
                </a:cubicBezTo>
                <a:cubicBezTo>
                  <a:pt x="233" y="244"/>
                  <a:pt x="233" y="244"/>
                  <a:pt x="233" y="244"/>
                </a:cubicBezTo>
                <a:cubicBezTo>
                  <a:pt x="233" y="245"/>
                  <a:pt x="233" y="245"/>
                  <a:pt x="233" y="245"/>
                </a:cubicBezTo>
                <a:cubicBezTo>
                  <a:pt x="231" y="247"/>
                  <a:pt x="231" y="247"/>
                  <a:pt x="231" y="247"/>
                </a:cubicBezTo>
                <a:cubicBezTo>
                  <a:pt x="231" y="247"/>
                  <a:pt x="231" y="247"/>
                  <a:pt x="231" y="247"/>
                </a:cubicBezTo>
                <a:cubicBezTo>
                  <a:pt x="230" y="246"/>
                  <a:pt x="230" y="246"/>
                  <a:pt x="230" y="246"/>
                </a:cubicBezTo>
                <a:cubicBezTo>
                  <a:pt x="231" y="248"/>
                  <a:pt x="231" y="248"/>
                  <a:pt x="231" y="248"/>
                </a:cubicBezTo>
                <a:cubicBezTo>
                  <a:pt x="231" y="250"/>
                  <a:pt x="231" y="250"/>
                  <a:pt x="231" y="250"/>
                </a:cubicBezTo>
                <a:cubicBezTo>
                  <a:pt x="231" y="252"/>
                  <a:pt x="231" y="252"/>
                  <a:pt x="231" y="252"/>
                </a:cubicBezTo>
                <a:cubicBezTo>
                  <a:pt x="230" y="253"/>
                  <a:pt x="230" y="253"/>
                  <a:pt x="230" y="253"/>
                </a:cubicBezTo>
                <a:cubicBezTo>
                  <a:pt x="229" y="253"/>
                  <a:pt x="229" y="253"/>
                  <a:pt x="229" y="253"/>
                </a:cubicBezTo>
                <a:cubicBezTo>
                  <a:pt x="226" y="255"/>
                  <a:pt x="226" y="255"/>
                  <a:pt x="226" y="255"/>
                </a:cubicBezTo>
                <a:cubicBezTo>
                  <a:pt x="222" y="257"/>
                  <a:pt x="222" y="257"/>
                  <a:pt x="222" y="257"/>
                </a:cubicBezTo>
                <a:cubicBezTo>
                  <a:pt x="221" y="257"/>
                  <a:pt x="221" y="257"/>
                  <a:pt x="221" y="257"/>
                </a:cubicBezTo>
                <a:cubicBezTo>
                  <a:pt x="219" y="258"/>
                  <a:pt x="219" y="258"/>
                  <a:pt x="219" y="258"/>
                </a:cubicBezTo>
                <a:cubicBezTo>
                  <a:pt x="218" y="259"/>
                  <a:pt x="218" y="259"/>
                  <a:pt x="218" y="259"/>
                </a:cubicBezTo>
                <a:cubicBezTo>
                  <a:pt x="220" y="257"/>
                  <a:pt x="220" y="257"/>
                  <a:pt x="220" y="257"/>
                </a:cubicBezTo>
                <a:cubicBezTo>
                  <a:pt x="218" y="256"/>
                  <a:pt x="218" y="256"/>
                  <a:pt x="218" y="256"/>
                </a:cubicBezTo>
                <a:cubicBezTo>
                  <a:pt x="218" y="257"/>
                  <a:pt x="218" y="257"/>
                  <a:pt x="218" y="257"/>
                </a:cubicBezTo>
                <a:cubicBezTo>
                  <a:pt x="217" y="256"/>
                  <a:pt x="217" y="256"/>
                  <a:pt x="217" y="256"/>
                </a:cubicBezTo>
                <a:cubicBezTo>
                  <a:pt x="215" y="257"/>
                  <a:pt x="215" y="257"/>
                  <a:pt x="215" y="257"/>
                </a:cubicBezTo>
                <a:cubicBezTo>
                  <a:pt x="216" y="258"/>
                  <a:pt x="216" y="258"/>
                  <a:pt x="216" y="258"/>
                </a:cubicBezTo>
                <a:cubicBezTo>
                  <a:pt x="214" y="259"/>
                  <a:pt x="214" y="259"/>
                  <a:pt x="214" y="259"/>
                </a:cubicBezTo>
                <a:cubicBezTo>
                  <a:pt x="213" y="258"/>
                  <a:pt x="213" y="258"/>
                  <a:pt x="213" y="258"/>
                </a:cubicBezTo>
                <a:cubicBezTo>
                  <a:pt x="214" y="260"/>
                  <a:pt x="214" y="260"/>
                  <a:pt x="214" y="260"/>
                </a:cubicBezTo>
                <a:cubicBezTo>
                  <a:pt x="212" y="261"/>
                  <a:pt x="212" y="261"/>
                  <a:pt x="212" y="261"/>
                </a:cubicBezTo>
                <a:cubicBezTo>
                  <a:pt x="211" y="260"/>
                  <a:pt x="211" y="260"/>
                  <a:pt x="211" y="260"/>
                </a:cubicBezTo>
                <a:cubicBezTo>
                  <a:pt x="209" y="262"/>
                  <a:pt x="209" y="262"/>
                  <a:pt x="209" y="262"/>
                </a:cubicBezTo>
                <a:cubicBezTo>
                  <a:pt x="210" y="264"/>
                  <a:pt x="210" y="264"/>
                  <a:pt x="210" y="264"/>
                </a:cubicBezTo>
                <a:cubicBezTo>
                  <a:pt x="209" y="265"/>
                  <a:pt x="209" y="265"/>
                  <a:pt x="209" y="265"/>
                </a:cubicBezTo>
                <a:cubicBezTo>
                  <a:pt x="207" y="265"/>
                  <a:pt x="207" y="265"/>
                  <a:pt x="207" y="265"/>
                </a:cubicBezTo>
                <a:cubicBezTo>
                  <a:pt x="208" y="269"/>
                  <a:pt x="208" y="269"/>
                  <a:pt x="208" y="269"/>
                </a:cubicBezTo>
                <a:cubicBezTo>
                  <a:pt x="207" y="271"/>
                  <a:pt x="207" y="271"/>
                  <a:pt x="207" y="271"/>
                </a:cubicBezTo>
                <a:cubicBezTo>
                  <a:pt x="206" y="273"/>
                  <a:pt x="206" y="273"/>
                  <a:pt x="206" y="273"/>
                </a:cubicBezTo>
                <a:cubicBezTo>
                  <a:pt x="205" y="275"/>
                  <a:pt x="205" y="275"/>
                  <a:pt x="205" y="275"/>
                </a:cubicBezTo>
                <a:cubicBezTo>
                  <a:pt x="206" y="277"/>
                  <a:pt x="206" y="277"/>
                  <a:pt x="206" y="277"/>
                </a:cubicBezTo>
                <a:cubicBezTo>
                  <a:pt x="206" y="280"/>
                  <a:pt x="206" y="280"/>
                  <a:pt x="206" y="280"/>
                </a:cubicBezTo>
                <a:cubicBezTo>
                  <a:pt x="206" y="282"/>
                  <a:pt x="206" y="282"/>
                  <a:pt x="206" y="282"/>
                </a:cubicBezTo>
                <a:cubicBezTo>
                  <a:pt x="205" y="283"/>
                  <a:pt x="205" y="283"/>
                  <a:pt x="205" y="283"/>
                </a:cubicBezTo>
                <a:cubicBezTo>
                  <a:pt x="205" y="286"/>
                  <a:pt x="205" y="286"/>
                  <a:pt x="205" y="286"/>
                </a:cubicBezTo>
                <a:cubicBezTo>
                  <a:pt x="204" y="286"/>
                  <a:pt x="204" y="286"/>
                  <a:pt x="204" y="286"/>
                </a:cubicBezTo>
                <a:cubicBezTo>
                  <a:pt x="203" y="285"/>
                  <a:pt x="203" y="285"/>
                  <a:pt x="203" y="285"/>
                </a:cubicBezTo>
                <a:cubicBezTo>
                  <a:pt x="202" y="284"/>
                  <a:pt x="202" y="284"/>
                  <a:pt x="202" y="284"/>
                </a:cubicBezTo>
                <a:cubicBezTo>
                  <a:pt x="200" y="283"/>
                  <a:pt x="200" y="283"/>
                  <a:pt x="200" y="283"/>
                </a:cubicBezTo>
                <a:cubicBezTo>
                  <a:pt x="197" y="282"/>
                  <a:pt x="197" y="282"/>
                  <a:pt x="197" y="282"/>
                </a:cubicBezTo>
                <a:cubicBezTo>
                  <a:pt x="196" y="281"/>
                  <a:pt x="196" y="281"/>
                  <a:pt x="196" y="281"/>
                </a:cubicBezTo>
                <a:cubicBezTo>
                  <a:pt x="195" y="280"/>
                  <a:pt x="195" y="280"/>
                  <a:pt x="195" y="280"/>
                </a:cubicBezTo>
                <a:cubicBezTo>
                  <a:pt x="194" y="281"/>
                  <a:pt x="194" y="281"/>
                  <a:pt x="194" y="281"/>
                </a:cubicBezTo>
                <a:cubicBezTo>
                  <a:pt x="192" y="280"/>
                  <a:pt x="192" y="280"/>
                  <a:pt x="192" y="280"/>
                </a:cubicBezTo>
                <a:cubicBezTo>
                  <a:pt x="192" y="280"/>
                  <a:pt x="192" y="280"/>
                  <a:pt x="192" y="280"/>
                </a:cubicBezTo>
                <a:cubicBezTo>
                  <a:pt x="192" y="279"/>
                  <a:pt x="192" y="279"/>
                  <a:pt x="192" y="279"/>
                </a:cubicBezTo>
                <a:cubicBezTo>
                  <a:pt x="192" y="277"/>
                  <a:pt x="192" y="277"/>
                  <a:pt x="192" y="277"/>
                </a:cubicBezTo>
                <a:cubicBezTo>
                  <a:pt x="190" y="272"/>
                  <a:pt x="190" y="272"/>
                  <a:pt x="190" y="272"/>
                </a:cubicBezTo>
                <a:cubicBezTo>
                  <a:pt x="190" y="271"/>
                  <a:pt x="190" y="271"/>
                  <a:pt x="190" y="271"/>
                </a:cubicBezTo>
                <a:cubicBezTo>
                  <a:pt x="190" y="271"/>
                  <a:pt x="190" y="271"/>
                  <a:pt x="190" y="271"/>
                </a:cubicBezTo>
                <a:cubicBezTo>
                  <a:pt x="190" y="269"/>
                  <a:pt x="190" y="269"/>
                  <a:pt x="190" y="269"/>
                </a:cubicBezTo>
                <a:cubicBezTo>
                  <a:pt x="190" y="267"/>
                  <a:pt x="190" y="267"/>
                  <a:pt x="190" y="267"/>
                </a:cubicBezTo>
                <a:cubicBezTo>
                  <a:pt x="189" y="266"/>
                  <a:pt x="189" y="266"/>
                  <a:pt x="189" y="266"/>
                </a:cubicBezTo>
                <a:cubicBezTo>
                  <a:pt x="188" y="264"/>
                  <a:pt x="188" y="264"/>
                  <a:pt x="188" y="264"/>
                </a:cubicBezTo>
                <a:cubicBezTo>
                  <a:pt x="187" y="263"/>
                  <a:pt x="187" y="263"/>
                  <a:pt x="187" y="263"/>
                </a:cubicBezTo>
                <a:cubicBezTo>
                  <a:pt x="186" y="262"/>
                  <a:pt x="186" y="262"/>
                  <a:pt x="186" y="262"/>
                </a:cubicBezTo>
                <a:cubicBezTo>
                  <a:pt x="186" y="261"/>
                  <a:pt x="186" y="261"/>
                  <a:pt x="186" y="261"/>
                </a:cubicBezTo>
                <a:cubicBezTo>
                  <a:pt x="185" y="260"/>
                  <a:pt x="185" y="260"/>
                  <a:pt x="185" y="260"/>
                </a:cubicBezTo>
                <a:cubicBezTo>
                  <a:pt x="184" y="257"/>
                  <a:pt x="184" y="257"/>
                  <a:pt x="184" y="257"/>
                </a:cubicBezTo>
                <a:cubicBezTo>
                  <a:pt x="183" y="256"/>
                  <a:pt x="183" y="256"/>
                  <a:pt x="183" y="256"/>
                </a:cubicBezTo>
                <a:cubicBezTo>
                  <a:pt x="182" y="256"/>
                  <a:pt x="182" y="256"/>
                  <a:pt x="182" y="256"/>
                </a:cubicBezTo>
                <a:cubicBezTo>
                  <a:pt x="182" y="253"/>
                  <a:pt x="182" y="253"/>
                  <a:pt x="182" y="253"/>
                </a:cubicBezTo>
                <a:cubicBezTo>
                  <a:pt x="182" y="252"/>
                  <a:pt x="182" y="252"/>
                  <a:pt x="182" y="252"/>
                </a:cubicBezTo>
                <a:cubicBezTo>
                  <a:pt x="181" y="251"/>
                  <a:pt x="181" y="251"/>
                  <a:pt x="181" y="251"/>
                </a:cubicBezTo>
                <a:cubicBezTo>
                  <a:pt x="181" y="250"/>
                  <a:pt x="181" y="250"/>
                  <a:pt x="181" y="250"/>
                </a:cubicBezTo>
                <a:cubicBezTo>
                  <a:pt x="179" y="247"/>
                  <a:pt x="179" y="247"/>
                  <a:pt x="179" y="247"/>
                </a:cubicBezTo>
                <a:cubicBezTo>
                  <a:pt x="178" y="246"/>
                  <a:pt x="178" y="246"/>
                  <a:pt x="178" y="246"/>
                </a:cubicBezTo>
                <a:cubicBezTo>
                  <a:pt x="177" y="245"/>
                  <a:pt x="177" y="245"/>
                  <a:pt x="177" y="245"/>
                </a:cubicBezTo>
                <a:cubicBezTo>
                  <a:pt x="176" y="244"/>
                  <a:pt x="176" y="244"/>
                  <a:pt x="176" y="244"/>
                </a:cubicBezTo>
                <a:cubicBezTo>
                  <a:pt x="175" y="244"/>
                  <a:pt x="175" y="244"/>
                  <a:pt x="175" y="244"/>
                </a:cubicBezTo>
                <a:cubicBezTo>
                  <a:pt x="174" y="244"/>
                  <a:pt x="174" y="244"/>
                  <a:pt x="174" y="244"/>
                </a:cubicBezTo>
                <a:cubicBezTo>
                  <a:pt x="174" y="243"/>
                  <a:pt x="174" y="243"/>
                  <a:pt x="174" y="243"/>
                </a:cubicBezTo>
                <a:cubicBezTo>
                  <a:pt x="172" y="244"/>
                  <a:pt x="172" y="244"/>
                  <a:pt x="172" y="244"/>
                </a:cubicBezTo>
                <a:cubicBezTo>
                  <a:pt x="170" y="243"/>
                  <a:pt x="170" y="243"/>
                  <a:pt x="170" y="243"/>
                </a:cubicBezTo>
                <a:cubicBezTo>
                  <a:pt x="169" y="243"/>
                  <a:pt x="169" y="243"/>
                  <a:pt x="169" y="243"/>
                </a:cubicBezTo>
                <a:cubicBezTo>
                  <a:pt x="168" y="244"/>
                  <a:pt x="168" y="244"/>
                  <a:pt x="168" y="244"/>
                </a:cubicBezTo>
                <a:cubicBezTo>
                  <a:pt x="168" y="245"/>
                  <a:pt x="168" y="245"/>
                  <a:pt x="168" y="245"/>
                </a:cubicBezTo>
                <a:cubicBezTo>
                  <a:pt x="168" y="244"/>
                  <a:pt x="168" y="244"/>
                  <a:pt x="168" y="244"/>
                </a:cubicBezTo>
                <a:cubicBezTo>
                  <a:pt x="167" y="244"/>
                  <a:pt x="167" y="244"/>
                  <a:pt x="167" y="244"/>
                </a:cubicBezTo>
                <a:cubicBezTo>
                  <a:pt x="166" y="244"/>
                  <a:pt x="166" y="244"/>
                  <a:pt x="166" y="244"/>
                </a:cubicBezTo>
                <a:cubicBezTo>
                  <a:pt x="165" y="245"/>
                  <a:pt x="165" y="245"/>
                  <a:pt x="165" y="245"/>
                </a:cubicBezTo>
                <a:cubicBezTo>
                  <a:pt x="164" y="248"/>
                  <a:pt x="164" y="248"/>
                  <a:pt x="164" y="248"/>
                </a:cubicBezTo>
                <a:cubicBezTo>
                  <a:pt x="163" y="249"/>
                  <a:pt x="163" y="249"/>
                  <a:pt x="163" y="249"/>
                </a:cubicBezTo>
                <a:cubicBezTo>
                  <a:pt x="163" y="249"/>
                  <a:pt x="163" y="249"/>
                  <a:pt x="163" y="249"/>
                </a:cubicBezTo>
                <a:cubicBezTo>
                  <a:pt x="163" y="250"/>
                  <a:pt x="163" y="250"/>
                  <a:pt x="163" y="250"/>
                </a:cubicBezTo>
                <a:cubicBezTo>
                  <a:pt x="162" y="250"/>
                  <a:pt x="162" y="250"/>
                  <a:pt x="162" y="250"/>
                </a:cubicBezTo>
                <a:cubicBezTo>
                  <a:pt x="161" y="251"/>
                  <a:pt x="161" y="251"/>
                  <a:pt x="161" y="251"/>
                </a:cubicBezTo>
                <a:cubicBezTo>
                  <a:pt x="161" y="252"/>
                  <a:pt x="161" y="252"/>
                  <a:pt x="161" y="252"/>
                </a:cubicBezTo>
                <a:cubicBezTo>
                  <a:pt x="160" y="252"/>
                  <a:pt x="160" y="252"/>
                  <a:pt x="160" y="252"/>
                </a:cubicBezTo>
                <a:cubicBezTo>
                  <a:pt x="159" y="252"/>
                  <a:pt x="159" y="252"/>
                  <a:pt x="159" y="252"/>
                </a:cubicBezTo>
                <a:cubicBezTo>
                  <a:pt x="159" y="251"/>
                  <a:pt x="159" y="251"/>
                  <a:pt x="159" y="251"/>
                </a:cubicBezTo>
                <a:cubicBezTo>
                  <a:pt x="157" y="250"/>
                  <a:pt x="157" y="250"/>
                  <a:pt x="157" y="250"/>
                </a:cubicBezTo>
                <a:cubicBezTo>
                  <a:pt x="155" y="250"/>
                  <a:pt x="155" y="250"/>
                  <a:pt x="155" y="250"/>
                </a:cubicBezTo>
                <a:cubicBezTo>
                  <a:pt x="155" y="249"/>
                  <a:pt x="155" y="249"/>
                  <a:pt x="155" y="249"/>
                </a:cubicBezTo>
                <a:cubicBezTo>
                  <a:pt x="153" y="248"/>
                  <a:pt x="153" y="248"/>
                  <a:pt x="153" y="248"/>
                </a:cubicBezTo>
                <a:cubicBezTo>
                  <a:pt x="152" y="248"/>
                  <a:pt x="152" y="248"/>
                  <a:pt x="152" y="248"/>
                </a:cubicBezTo>
                <a:cubicBezTo>
                  <a:pt x="152" y="248"/>
                  <a:pt x="152" y="248"/>
                  <a:pt x="152" y="248"/>
                </a:cubicBezTo>
                <a:cubicBezTo>
                  <a:pt x="152" y="247"/>
                  <a:pt x="152" y="247"/>
                  <a:pt x="152" y="247"/>
                </a:cubicBezTo>
                <a:cubicBezTo>
                  <a:pt x="151" y="247"/>
                  <a:pt x="151" y="247"/>
                  <a:pt x="151" y="247"/>
                </a:cubicBezTo>
                <a:cubicBezTo>
                  <a:pt x="150" y="246"/>
                  <a:pt x="150" y="246"/>
                  <a:pt x="150" y="246"/>
                </a:cubicBezTo>
                <a:cubicBezTo>
                  <a:pt x="150" y="246"/>
                  <a:pt x="150" y="246"/>
                  <a:pt x="150" y="246"/>
                </a:cubicBezTo>
                <a:cubicBezTo>
                  <a:pt x="149" y="246"/>
                  <a:pt x="149" y="246"/>
                  <a:pt x="149" y="246"/>
                </a:cubicBezTo>
                <a:cubicBezTo>
                  <a:pt x="149" y="246"/>
                  <a:pt x="149" y="246"/>
                  <a:pt x="149" y="246"/>
                </a:cubicBezTo>
                <a:cubicBezTo>
                  <a:pt x="149" y="245"/>
                  <a:pt x="149" y="245"/>
                  <a:pt x="149" y="245"/>
                </a:cubicBezTo>
                <a:cubicBezTo>
                  <a:pt x="148" y="244"/>
                  <a:pt x="148" y="244"/>
                  <a:pt x="148" y="244"/>
                </a:cubicBezTo>
                <a:cubicBezTo>
                  <a:pt x="147" y="242"/>
                  <a:pt x="147" y="242"/>
                  <a:pt x="147" y="242"/>
                </a:cubicBezTo>
                <a:cubicBezTo>
                  <a:pt x="145" y="241"/>
                  <a:pt x="145" y="241"/>
                  <a:pt x="145" y="241"/>
                </a:cubicBezTo>
                <a:cubicBezTo>
                  <a:pt x="145" y="240"/>
                  <a:pt x="145" y="240"/>
                  <a:pt x="145" y="240"/>
                </a:cubicBezTo>
                <a:cubicBezTo>
                  <a:pt x="147" y="240"/>
                  <a:pt x="147" y="240"/>
                  <a:pt x="147" y="240"/>
                </a:cubicBezTo>
                <a:cubicBezTo>
                  <a:pt x="147" y="239"/>
                  <a:pt x="147" y="239"/>
                  <a:pt x="147" y="239"/>
                </a:cubicBezTo>
                <a:cubicBezTo>
                  <a:pt x="147" y="238"/>
                  <a:pt x="147" y="238"/>
                  <a:pt x="147" y="238"/>
                </a:cubicBezTo>
                <a:cubicBezTo>
                  <a:pt x="146" y="237"/>
                  <a:pt x="146" y="237"/>
                  <a:pt x="146" y="237"/>
                </a:cubicBezTo>
                <a:cubicBezTo>
                  <a:pt x="146" y="236"/>
                  <a:pt x="146" y="236"/>
                  <a:pt x="146" y="236"/>
                </a:cubicBezTo>
                <a:cubicBezTo>
                  <a:pt x="145" y="236"/>
                  <a:pt x="145" y="236"/>
                  <a:pt x="145" y="236"/>
                </a:cubicBezTo>
                <a:cubicBezTo>
                  <a:pt x="145" y="236"/>
                  <a:pt x="145" y="236"/>
                  <a:pt x="145" y="236"/>
                </a:cubicBezTo>
                <a:cubicBezTo>
                  <a:pt x="144" y="234"/>
                  <a:pt x="144" y="234"/>
                  <a:pt x="144" y="234"/>
                </a:cubicBezTo>
                <a:cubicBezTo>
                  <a:pt x="144" y="232"/>
                  <a:pt x="144" y="232"/>
                  <a:pt x="144" y="232"/>
                </a:cubicBezTo>
                <a:cubicBezTo>
                  <a:pt x="142" y="232"/>
                  <a:pt x="142" y="232"/>
                  <a:pt x="142" y="232"/>
                </a:cubicBezTo>
                <a:cubicBezTo>
                  <a:pt x="141" y="231"/>
                  <a:pt x="141" y="231"/>
                  <a:pt x="141" y="231"/>
                </a:cubicBezTo>
                <a:cubicBezTo>
                  <a:pt x="142" y="231"/>
                  <a:pt x="142" y="231"/>
                  <a:pt x="142" y="231"/>
                </a:cubicBezTo>
                <a:cubicBezTo>
                  <a:pt x="142" y="230"/>
                  <a:pt x="142" y="230"/>
                  <a:pt x="142" y="230"/>
                </a:cubicBezTo>
                <a:cubicBezTo>
                  <a:pt x="140" y="229"/>
                  <a:pt x="140" y="229"/>
                  <a:pt x="140" y="229"/>
                </a:cubicBezTo>
                <a:cubicBezTo>
                  <a:pt x="139" y="228"/>
                  <a:pt x="139" y="228"/>
                  <a:pt x="139" y="228"/>
                </a:cubicBezTo>
                <a:cubicBezTo>
                  <a:pt x="139" y="227"/>
                  <a:pt x="139" y="227"/>
                  <a:pt x="139" y="227"/>
                </a:cubicBezTo>
                <a:cubicBezTo>
                  <a:pt x="139" y="226"/>
                  <a:pt x="139" y="226"/>
                  <a:pt x="139" y="226"/>
                </a:cubicBezTo>
                <a:cubicBezTo>
                  <a:pt x="138" y="226"/>
                  <a:pt x="138" y="226"/>
                  <a:pt x="138" y="226"/>
                </a:cubicBezTo>
                <a:cubicBezTo>
                  <a:pt x="138" y="225"/>
                  <a:pt x="138" y="225"/>
                  <a:pt x="138" y="225"/>
                </a:cubicBezTo>
                <a:cubicBezTo>
                  <a:pt x="137" y="224"/>
                  <a:pt x="137" y="224"/>
                  <a:pt x="137" y="224"/>
                </a:cubicBezTo>
                <a:cubicBezTo>
                  <a:pt x="135" y="222"/>
                  <a:pt x="135" y="222"/>
                  <a:pt x="135" y="222"/>
                </a:cubicBezTo>
                <a:cubicBezTo>
                  <a:pt x="134" y="221"/>
                  <a:pt x="134" y="221"/>
                  <a:pt x="134" y="221"/>
                </a:cubicBezTo>
                <a:cubicBezTo>
                  <a:pt x="120" y="221"/>
                  <a:pt x="120" y="221"/>
                  <a:pt x="120" y="221"/>
                </a:cubicBezTo>
                <a:cubicBezTo>
                  <a:pt x="119" y="224"/>
                  <a:pt x="119" y="224"/>
                  <a:pt x="119" y="224"/>
                </a:cubicBezTo>
                <a:cubicBezTo>
                  <a:pt x="94" y="223"/>
                  <a:pt x="94" y="223"/>
                  <a:pt x="94" y="223"/>
                </a:cubicBezTo>
                <a:cubicBezTo>
                  <a:pt x="64" y="210"/>
                  <a:pt x="64" y="210"/>
                  <a:pt x="64" y="210"/>
                </a:cubicBezTo>
                <a:cubicBezTo>
                  <a:pt x="65" y="209"/>
                  <a:pt x="65" y="209"/>
                  <a:pt x="65" y="209"/>
                </a:cubicBezTo>
                <a:cubicBezTo>
                  <a:pt x="64" y="208"/>
                  <a:pt x="64" y="208"/>
                  <a:pt x="64" y="208"/>
                </a:cubicBezTo>
                <a:cubicBezTo>
                  <a:pt x="43" y="209"/>
                  <a:pt x="43" y="209"/>
                  <a:pt x="43" y="209"/>
                </a:cubicBezTo>
                <a:cubicBezTo>
                  <a:pt x="43" y="207"/>
                  <a:pt x="43" y="207"/>
                  <a:pt x="43" y="207"/>
                </a:cubicBezTo>
                <a:cubicBezTo>
                  <a:pt x="43" y="205"/>
                  <a:pt x="43" y="205"/>
                  <a:pt x="43" y="205"/>
                </a:cubicBezTo>
                <a:cubicBezTo>
                  <a:pt x="43" y="202"/>
                  <a:pt x="43" y="202"/>
                  <a:pt x="43" y="202"/>
                </a:cubicBezTo>
                <a:cubicBezTo>
                  <a:pt x="40" y="198"/>
                  <a:pt x="40" y="198"/>
                  <a:pt x="40" y="198"/>
                </a:cubicBezTo>
                <a:cubicBezTo>
                  <a:pt x="38" y="196"/>
                  <a:pt x="38" y="196"/>
                  <a:pt x="38" y="196"/>
                </a:cubicBezTo>
                <a:cubicBezTo>
                  <a:pt x="37" y="196"/>
                  <a:pt x="37" y="196"/>
                  <a:pt x="37" y="196"/>
                </a:cubicBezTo>
                <a:cubicBezTo>
                  <a:pt x="36" y="196"/>
                  <a:pt x="36" y="196"/>
                  <a:pt x="36" y="196"/>
                </a:cubicBezTo>
                <a:cubicBezTo>
                  <a:pt x="35" y="196"/>
                  <a:pt x="35" y="196"/>
                  <a:pt x="35" y="196"/>
                </a:cubicBezTo>
                <a:cubicBezTo>
                  <a:pt x="36" y="194"/>
                  <a:pt x="36" y="194"/>
                  <a:pt x="36" y="194"/>
                </a:cubicBezTo>
                <a:cubicBezTo>
                  <a:pt x="35" y="193"/>
                  <a:pt x="35" y="193"/>
                  <a:pt x="35" y="193"/>
                </a:cubicBezTo>
                <a:cubicBezTo>
                  <a:pt x="33" y="193"/>
                  <a:pt x="33" y="193"/>
                  <a:pt x="33" y="193"/>
                </a:cubicBezTo>
                <a:cubicBezTo>
                  <a:pt x="32" y="193"/>
                  <a:pt x="32" y="193"/>
                  <a:pt x="32" y="193"/>
                </a:cubicBezTo>
                <a:cubicBezTo>
                  <a:pt x="29" y="191"/>
                  <a:pt x="29" y="191"/>
                  <a:pt x="29" y="191"/>
                </a:cubicBezTo>
                <a:cubicBezTo>
                  <a:pt x="29" y="190"/>
                  <a:pt x="29" y="190"/>
                  <a:pt x="29" y="190"/>
                </a:cubicBezTo>
                <a:cubicBezTo>
                  <a:pt x="28" y="189"/>
                  <a:pt x="28" y="189"/>
                  <a:pt x="28" y="189"/>
                </a:cubicBezTo>
                <a:cubicBezTo>
                  <a:pt x="26" y="189"/>
                  <a:pt x="26" y="189"/>
                  <a:pt x="26" y="189"/>
                </a:cubicBezTo>
                <a:cubicBezTo>
                  <a:pt x="24" y="188"/>
                  <a:pt x="24" y="188"/>
                  <a:pt x="24" y="188"/>
                </a:cubicBezTo>
                <a:cubicBezTo>
                  <a:pt x="23" y="188"/>
                  <a:pt x="23" y="188"/>
                  <a:pt x="23" y="188"/>
                </a:cubicBezTo>
                <a:cubicBezTo>
                  <a:pt x="21" y="187"/>
                  <a:pt x="21" y="187"/>
                  <a:pt x="21" y="187"/>
                </a:cubicBezTo>
                <a:cubicBezTo>
                  <a:pt x="18" y="187"/>
                  <a:pt x="18" y="187"/>
                  <a:pt x="18" y="187"/>
                </a:cubicBezTo>
                <a:cubicBezTo>
                  <a:pt x="17" y="186"/>
                  <a:pt x="17" y="186"/>
                  <a:pt x="17" y="186"/>
                </a:cubicBezTo>
                <a:cubicBezTo>
                  <a:pt x="17" y="185"/>
                  <a:pt x="17" y="185"/>
                  <a:pt x="17" y="185"/>
                </a:cubicBezTo>
                <a:cubicBezTo>
                  <a:pt x="17" y="185"/>
                  <a:pt x="17" y="185"/>
                  <a:pt x="17" y="185"/>
                </a:cubicBezTo>
                <a:cubicBezTo>
                  <a:pt x="18" y="183"/>
                  <a:pt x="18" y="183"/>
                  <a:pt x="18" y="183"/>
                </a:cubicBezTo>
                <a:cubicBezTo>
                  <a:pt x="18" y="181"/>
                  <a:pt x="18" y="181"/>
                  <a:pt x="18" y="181"/>
                </a:cubicBezTo>
                <a:cubicBezTo>
                  <a:pt x="18" y="179"/>
                  <a:pt x="18" y="179"/>
                  <a:pt x="18" y="179"/>
                </a:cubicBezTo>
                <a:cubicBezTo>
                  <a:pt x="16" y="177"/>
                  <a:pt x="16" y="177"/>
                  <a:pt x="16" y="177"/>
                </a:cubicBezTo>
                <a:cubicBezTo>
                  <a:pt x="16" y="177"/>
                  <a:pt x="16" y="177"/>
                  <a:pt x="16" y="177"/>
                </a:cubicBezTo>
                <a:cubicBezTo>
                  <a:pt x="17" y="176"/>
                  <a:pt x="17" y="176"/>
                  <a:pt x="17" y="176"/>
                </a:cubicBezTo>
                <a:cubicBezTo>
                  <a:pt x="16" y="176"/>
                  <a:pt x="16" y="176"/>
                  <a:pt x="16" y="176"/>
                </a:cubicBezTo>
                <a:cubicBezTo>
                  <a:pt x="15" y="174"/>
                  <a:pt x="15" y="174"/>
                  <a:pt x="15" y="174"/>
                </a:cubicBezTo>
                <a:cubicBezTo>
                  <a:pt x="13" y="170"/>
                  <a:pt x="13" y="170"/>
                  <a:pt x="13" y="170"/>
                </a:cubicBezTo>
                <a:cubicBezTo>
                  <a:pt x="12" y="167"/>
                  <a:pt x="12" y="167"/>
                  <a:pt x="12" y="167"/>
                </a:cubicBezTo>
                <a:cubicBezTo>
                  <a:pt x="11" y="166"/>
                  <a:pt x="11" y="166"/>
                  <a:pt x="11" y="166"/>
                </a:cubicBezTo>
                <a:cubicBezTo>
                  <a:pt x="11" y="165"/>
                  <a:pt x="11" y="165"/>
                  <a:pt x="11" y="165"/>
                </a:cubicBezTo>
                <a:cubicBezTo>
                  <a:pt x="11" y="163"/>
                  <a:pt x="11" y="163"/>
                  <a:pt x="11" y="163"/>
                </a:cubicBezTo>
                <a:cubicBezTo>
                  <a:pt x="10" y="161"/>
                  <a:pt x="10" y="161"/>
                  <a:pt x="10" y="161"/>
                </a:cubicBezTo>
                <a:cubicBezTo>
                  <a:pt x="10" y="160"/>
                  <a:pt x="10" y="160"/>
                  <a:pt x="10" y="160"/>
                </a:cubicBezTo>
                <a:cubicBezTo>
                  <a:pt x="11" y="161"/>
                  <a:pt x="11" y="161"/>
                  <a:pt x="11" y="161"/>
                </a:cubicBezTo>
                <a:cubicBezTo>
                  <a:pt x="12" y="159"/>
                  <a:pt x="12" y="159"/>
                  <a:pt x="12" y="159"/>
                </a:cubicBezTo>
                <a:cubicBezTo>
                  <a:pt x="12" y="158"/>
                  <a:pt x="12" y="158"/>
                  <a:pt x="12" y="158"/>
                </a:cubicBezTo>
                <a:cubicBezTo>
                  <a:pt x="11" y="157"/>
                  <a:pt x="11" y="157"/>
                  <a:pt x="11" y="157"/>
                </a:cubicBezTo>
                <a:cubicBezTo>
                  <a:pt x="10" y="156"/>
                  <a:pt x="10" y="156"/>
                  <a:pt x="10" y="156"/>
                </a:cubicBezTo>
                <a:cubicBezTo>
                  <a:pt x="10" y="154"/>
                  <a:pt x="10" y="154"/>
                  <a:pt x="10" y="154"/>
                </a:cubicBezTo>
                <a:cubicBezTo>
                  <a:pt x="9" y="154"/>
                  <a:pt x="9" y="154"/>
                  <a:pt x="9" y="154"/>
                </a:cubicBezTo>
                <a:cubicBezTo>
                  <a:pt x="9" y="153"/>
                  <a:pt x="9" y="153"/>
                  <a:pt x="9" y="153"/>
                </a:cubicBezTo>
                <a:cubicBezTo>
                  <a:pt x="9" y="151"/>
                  <a:pt x="9" y="151"/>
                  <a:pt x="9" y="151"/>
                </a:cubicBezTo>
                <a:cubicBezTo>
                  <a:pt x="9" y="150"/>
                  <a:pt x="9" y="150"/>
                  <a:pt x="9" y="150"/>
                </a:cubicBezTo>
                <a:cubicBezTo>
                  <a:pt x="10" y="149"/>
                  <a:pt x="10" y="149"/>
                  <a:pt x="10" y="149"/>
                </a:cubicBezTo>
                <a:cubicBezTo>
                  <a:pt x="9" y="148"/>
                  <a:pt x="9" y="148"/>
                  <a:pt x="9" y="148"/>
                </a:cubicBezTo>
                <a:cubicBezTo>
                  <a:pt x="10" y="147"/>
                  <a:pt x="10" y="147"/>
                  <a:pt x="10" y="147"/>
                </a:cubicBezTo>
                <a:cubicBezTo>
                  <a:pt x="11" y="148"/>
                  <a:pt x="11" y="148"/>
                  <a:pt x="11" y="148"/>
                </a:cubicBezTo>
                <a:cubicBezTo>
                  <a:pt x="12" y="149"/>
                  <a:pt x="12" y="149"/>
                  <a:pt x="12" y="149"/>
                </a:cubicBezTo>
                <a:cubicBezTo>
                  <a:pt x="13" y="150"/>
                  <a:pt x="13" y="150"/>
                  <a:pt x="13" y="150"/>
                </a:cubicBezTo>
                <a:cubicBezTo>
                  <a:pt x="13" y="149"/>
                  <a:pt x="13" y="149"/>
                  <a:pt x="13" y="149"/>
                </a:cubicBezTo>
                <a:cubicBezTo>
                  <a:pt x="12" y="148"/>
                  <a:pt x="12" y="148"/>
                  <a:pt x="12" y="148"/>
                </a:cubicBezTo>
                <a:cubicBezTo>
                  <a:pt x="12" y="146"/>
                  <a:pt x="12" y="146"/>
                  <a:pt x="12" y="146"/>
                </a:cubicBezTo>
                <a:cubicBezTo>
                  <a:pt x="11" y="145"/>
                  <a:pt x="11" y="145"/>
                  <a:pt x="11" y="145"/>
                </a:cubicBezTo>
                <a:cubicBezTo>
                  <a:pt x="11" y="144"/>
                  <a:pt x="11" y="144"/>
                  <a:pt x="11" y="144"/>
                </a:cubicBezTo>
                <a:cubicBezTo>
                  <a:pt x="12" y="144"/>
                  <a:pt x="12" y="144"/>
                  <a:pt x="12" y="144"/>
                </a:cubicBezTo>
                <a:cubicBezTo>
                  <a:pt x="13" y="145"/>
                  <a:pt x="13" y="145"/>
                  <a:pt x="13" y="145"/>
                </a:cubicBezTo>
                <a:cubicBezTo>
                  <a:pt x="14" y="144"/>
                  <a:pt x="14" y="144"/>
                  <a:pt x="14" y="144"/>
                </a:cubicBezTo>
                <a:cubicBezTo>
                  <a:pt x="16" y="144"/>
                  <a:pt x="16" y="144"/>
                  <a:pt x="16" y="144"/>
                </a:cubicBezTo>
                <a:cubicBezTo>
                  <a:pt x="13" y="144"/>
                  <a:pt x="13" y="144"/>
                  <a:pt x="13" y="144"/>
                </a:cubicBezTo>
                <a:cubicBezTo>
                  <a:pt x="13" y="143"/>
                  <a:pt x="13" y="143"/>
                  <a:pt x="13" y="143"/>
                </a:cubicBezTo>
                <a:cubicBezTo>
                  <a:pt x="12" y="143"/>
                  <a:pt x="12" y="143"/>
                  <a:pt x="12" y="143"/>
                </a:cubicBezTo>
                <a:cubicBezTo>
                  <a:pt x="11" y="142"/>
                  <a:pt x="11" y="142"/>
                  <a:pt x="11" y="142"/>
                </a:cubicBezTo>
                <a:cubicBezTo>
                  <a:pt x="11" y="143"/>
                  <a:pt x="11" y="143"/>
                  <a:pt x="11" y="143"/>
                </a:cubicBezTo>
                <a:cubicBezTo>
                  <a:pt x="10" y="142"/>
                  <a:pt x="10" y="142"/>
                  <a:pt x="10" y="142"/>
                </a:cubicBezTo>
                <a:cubicBezTo>
                  <a:pt x="10" y="144"/>
                  <a:pt x="10" y="144"/>
                  <a:pt x="10" y="144"/>
                </a:cubicBezTo>
                <a:cubicBezTo>
                  <a:pt x="10" y="146"/>
                  <a:pt x="10" y="146"/>
                  <a:pt x="10" y="146"/>
                </a:cubicBezTo>
                <a:cubicBezTo>
                  <a:pt x="9" y="146"/>
                  <a:pt x="9" y="146"/>
                  <a:pt x="9" y="146"/>
                </a:cubicBezTo>
                <a:cubicBezTo>
                  <a:pt x="9" y="146"/>
                  <a:pt x="9" y="146"/>
                  <a:pt x="9" y="146"/>
                </a:cubicBezTo>
                <a:cubicBezTo>
                  <a:pt x="8" y="145"/>
                  <a:pt x="8" y="145"/>
                  <a:pt x="8" y="145"/>
                </a:cubicBezTo>
                <a:cubicBezTo>
                  <a:pt x="6" y="143"/>
                  <a:pt x="6" y="143"/>
                  <a:pt x="6" y="143"/>
                </a:cubicBezTo>
                <a:cubicBezTo>
                  <a:pt x="6" y="142"/>
                  <a:pt x="6" y="142"/>
                  <a:pt x="6" y="142"/>
                </a:cubicBezTo>
                <a:cubicBezTo>
                  <a:pt x="6" y="140"/>
                  <a:pt x="6" y="140"/>
                  <a:pt x="6" y="140"/>
                </a:cubicBezTo>
                <a:cubicBezTo>
                  <a:pt x="6" y="139"/>
                  <a:pt x="6" y="139"/>
                  <a:pt x="6" y="139"/>
                </a:cubicBezTo>
                <a:cubicBezTo>
                  <a:pt x="2" y="133"/>
                  <a:pt x="2" y="133"/>
                  <a:pt x="2" y="133"/>
                </a:cubicBezTo>
                <a:cubicBezTo>
                  <a:pt x="2" y="132"/>
                  <a:pt x="2" y="132"/>
                  <a:pt x="2" y="132"/>
                </a:cubicBezTo>
                <a:cubicBezTo>
                  <a:pt x="2" y="131"/>
                  <a:pt x="2" y="131"/>
                  <a:pt x="2" y="131"/>
                </a:cubicBezTo>
                <a:cubicBezTo>
                  <a:pt x="3" y="130"/>
                  <a:pt x="3" y="130"/>
                  <a:pt x="3" y="130"/>
                </a:cubicBezTo>
                <a:cubicBezTo>
                  <a:pt x="3" y="128"/>
                  <a:pt x="3" y="128"/>
                  <a:pt x="3" y="128"/>
                </a:cubicBezTo>
                <a:cubicBezTo>
                  <a:pt x="2" y="126"/>
                  <a:pt x="2" y="126"/>
                  <a:pt x="2" y="126"/>
                </a:cubicBezTo>
                <a:cubicBezTo>
                  <a:pt x="2" y="125"/>
                  <a:pt x="2" y="125"/>
                  <a:pt x="2" y="125"/>
                </a:cubicBezTo>
                <a:cubicBezTo>
                  <a:pt x="3" y="124"/>
                  <a:pt x="3" y="124"/>
                  <a:pt x="3" y="124"/>
                </a:cubicBezTo>
                <a:cubicBezTo>
                  <a:pt x="3" y="122"/>
                  <a:pt x="3" y="122"/>
                  <a:pt x="3" y="122"/>
                </a:cubicBezTo>
                <a:cubicBezTo>
                  <a:pt x="3" y="118"/>
                  <a:pt x="3" y="118"/>
                  <a:pt x="3" y="118"/>
                </a:cubicBezTo>
                <a:cubicBezTo>
                  <a:pt x="2" y="115"/>
                  <a:pt x="2" y="115"/>
                  <a:pt x="2" y="115"/>
                </a:cubicBezTo>
                <a:cubicBezTo>
                  <a:pt x="0" y="113"/>
                  <a:pt x="0" y="113"/>
                  <a:pt x="0" y="113"/>
                </a:cubicBezTo>
                <a:cubicBezTo>
                  <a:pt x="0" y="111"/>
                  <a:pt x="0" y="111"/>
                  <a:pt x="0" y="111"/>
                </a:cubicBezTo>
                <a:cubicBezTo>
                  <a:pt x="1" y="109"/>
                  <a:pt x="1" y="109"/>
                  <a:pt x="1" y="109"/>
                </a:cubicBezTo>
                <a:cubicBezTo>
                  <a:pt x="4" y="107"/>
                  <a:pt x="4" y="107"/>
                  <a:pt x="4" y="107"/>
                </a:cubicBezTo>
                <a:cubicBezTo>
                  <a:pt x="5" y="105"/>
                  <a:pt x="5" y="105"/>
                  <a:pt x="5" y="105"/>
                </a:cubicBezTo>
                <a:cubicBezTo>
                  <a:pt x="4" y="105"/>
                  <a:pt x="4" y="105"/>
                  <a:pt x="4" y="105"/>
                </a:cubicBezTo>
                <a:cubicBezTo>
                  <a:pt x="4" y="103"/>
                  <a:pt x="4" y="103"/>
                  <a:pt x="4" y="103"/>
                </a:cubicBezTo>
                <a:cubicBezTo>
                  <a:pt x="5" y="103"/>
                  <a:pt x="5" y="103"/>
                  <a:pt x="5" y="103"/>
                </a:cubicBezTo>
                <a:cubicBezTo>
                  <a:pt x="6" y="101"/>
                  <a:pt x="6" y="101"/>
                  <a:pt x="6" y="101"/>
                </a:cubicBezTo>
                <a:cubicBezTo>
                  <a:pt x="6" y="97"/>
                  <a:pt x="6" y="97"/>
                  <a:pt x="6" y="97"/>
                </a:cubicBezTo>
                <a:cubicBezTo>
                  <a:pt x="6" y="95"/>
                  <a:pt x="6" y="95"/>
                  <a:pt x="6" y="95"/>
                </a:cubicBezTo>
                <a:cubicBezTo>
                  <a:pt x="6" y="93"/>
                  <a:pt x="6" y="93"/>
                  <a:pt x="6" y="93"/>
                </a:cubicBezTo>
                <a:cubicBezTo>
                  <a:pt x="7" y="92"/>
                  <a:pt x="7" y="92"/>
                  <a:pt x="7" y="92"/>
                </a:cubicBezTo>
                <a:cubicBezTo>
                  <a:pt x="5" y="90"/>
                  <a:pt x="5" y="90"/>
                  <a:pt x="5" y="90"/>
                </a:cubicBezTo>
                <a:cubicBezTo>
                  <a:pt x="5" y="88"/>
                  <a:pt x="5" y="88"/>
                  <a:pt x="5" y="88"/>
                </a:cubicBezTo>
                <a:cubicBezTo>
                  <a:pt x="6" y="85"/>
                  <a:pt x="6" y="85"/>
                  <a:pt x="6" y="85"/>
                </a:cubicBezTo>
                <a:cubicBezTo>
                  <a:pt x="6" y="82"/>
                  <a:pt x="6" y="82"/>
                  <a:pt x="6" y="82"/>
                </a:cubicBezTo>
                <a:cubicBezTo>
                  <a:pt x="7" y="80"/>
                  <a:pt x="7" y="80"/>
                  <a:pt x="7" y="80"/>
                </a:cubicBezTo>
                <a:cubicBezTo>
                  <a:pt x="9" y="77"/>
                  <a:pt x="9" y="77"/>
                  <a:pt x="9" y="77"/>
                </a:cubicBezTo>
                <a:cubicBezTo>
                  <a:pt x="9" y="75"/>
                  <a:pt x="9" y="75"/>
                  <a:pt x="9" y="75"/>
                </a:cubicBezTo>
                <a:cubicBezTo>
                  <a:pt x="10" y="74"/>
                  <a:pt x="10" y="74"/>
                  <a:pt x="10" y="74"/>
                </a:cubicBezTo>
                <a:cubicBezTo>
                  <a:pt x="11" y="71"/>
                  <a:pt x="11" y="71"/>
                  <a:pt x="11" y="71"/>
                </a:cubicBezTo>
                <a:cubicBezTo>
                  <a:pt x="13" y="70"/>
                  <a:pt x="13" y="70"/>
                  <a:pt x="13" y="70"/>
                </a:cubicBezTo>
                <a:cubicBezTo>
                  <a:pt x="14" y="67"/>
                  <a:pt x="14" y="67"/>
                  <a:pt x="14" y="67"/>
                </a:cubicBezTo>
                <a:cubicBezTo>
                  <a:pt x="15" y="63"/>
                  <a:pt x="15" y="63"/>
                  <a:pt x="15" y="63"/>
                </a:cubicBezTo>
                <a:cubicBezTo>
                  <a:pt x="17" y="58"/>
                  <a:pt x="17" y="58"/>
                  <a:pt x="17" y="58"/>
                </a:cubicBezTo>
                <a:cubicBezTo>
                  <a:pt x="17" y="54"/>
                  <a:pt x="17" y="54"/>
                  <a:pt x="17" y="54"/>
                </a:cubicBezTo>
                <a:cubicBezTo>
                  <a:pt x="20" y="49"/>
                  <a:pt x="20" y="49"/>
                  <a:pt x="20" y="49"/>
                </a:cubicBezTo>
                <a:cubicBezTo>
                  <a:pt x="21" y="47"/>
                  <a:pt x="21" y="47"/>
                  <a:pt x="21" y="47"/>
                </a:cubicBezTo>
                <a:cubicBezTo>
                  <a:pt x="22" y="45"/>
                  <a:pt x="22" y="45"/>
                  <a:pt x="22" y="45"/>
                </a:cubicBezTo>
                <a:cubicBezTo>
                  <a:pt x="22" y="44"/>
                  <a:pt x="22" y="44"/>
                  <a:pt x="22" y="44"/>
                </a:cubicBezTo>
                <a:cubicBezTo>
                  <a:pt x="22" y="42"/>
                  <a:pt x="22" y="42"/>
                  <a:pt x="22" y="42"/>
                </a:cubicBezTo>
                <a:cubicBezTo>
                  <a:pt x="24" y="40"/>
                  <a:pt x="24" y="40"/>
                  <a:pt x="24" y="40"/>
                </a:cubicBezTo>
                <a:cubicBezTo>
                  <a:pt x="24" y="39"/>
                  <a:pt x="24" y="39"/>
                  <a:pt x="24" y="39"/>
                </a:cubicBezTo>
                <a:cubicBezTo>
                  <a:pt x="24" y="38"/>
                  <a:pt x="24" y="38"/>
                  <a:pt x="24" y="38"/>
                </a:cubicBezTo>
                <a:cubicBezTo>
                  <a:pt x="25" y="39"/>
                  <a:pt x="25" y="39"/>
                  <a:pt x="25" y="39"/>
                </a:cubicBezTo>
                <a:cubicBezTo>
                  <a:pt x="28" y="39"/>
                  <a:pt x="28" y="39"/>
                  <a:pt x="28" y="39"/>
                </a:cubicBezTo>
                <a:cubicBezTo>
                  <a:pt x="29" y="40"/>
                  <a:pt x="29" y="40"/>
                  <a:pt x="29" y="40"/>
                </a:cubicBezTo>
                <a:cubicBezTo>
                  <a:pt x="30" y="40"/>
                  <a:pt x="30" y="40"/>
                  <a:pt x="30" y="40"/>
                </a:cubicBezTo>
                <a:cubicBezTo>
                  <a:pt x="32" y="41"/>
                  <a:pt x="32" y="41"/>
                  <a:pt x="32" y="41"/>
                </a:cubicBezTo>
                <a:cubicBezTo>
                  <a:pt x="33" y="43"/>
                  <a:pt x="33" y="43"/>
                  <a:pt x="33" y="43"/>
                </a:cubicBezTo>
                <a:cubicBezTo>
                  <a:pt x="33" y="40"/>
                  <a:pt x="33" y="40"/>
                  <a:pt x="33" y="40"/>
                </a:cubicBezTo>
                <a:cubicBezTo>
                  <a:pt x="32" y="39"/>
                  <a:pt x="32" y="39"/>
                  <a:pt x="32" y="39"/>
                </a:cubicBezTo>
                <a:cubicBezTo>
                  <a:pt x="30" y="39"/>
                  <a:pt x="30" y="39"/>
                  <a:pt x="30" y="39"/>
                </a:cubicBezTo>
                <a:cubicBezTo>
                  <a:pt x="28" y="38"/>
                  <a:pt x="28" y="38"/>
                  <a:pt x="28" y="38"/>
                </a:cubicBezTo>
                <a:cubicBezTo>
                  <a:pt x="26" y="38"/>
                  <a:pt x="26" y="38"/>
                  <a:pt x="26" y="38"/>
                </a:cubicBezTo>
                <a:cubicBezTo>
                  <a:pt x="24" y="37"/>
                  <a:pt x="24" y="37"/>
                  <a:pt x="24" y="37"/>
                </a:cubicBezTo>
                <a:cubicBezTo>
                  <a:pt x="23" y="36"/>
                  <a:pt x="23" y="36"/>
                  <a:pt x="23" y="36"/>
                </a:cubicBezTo>
                <a:cubicBezTo>
                  <a:pt x="24" y="35"/>
                  <a:pt x="24" y="35"/>
                  <a:pt x="24" y="35"/>
                </a:cubicBezTo>
                <a:cubicBezTo>
                  <a:pt x="25" y="36"/>
                  <a:pt x="25" y="36"/>
                  <a:pt x="25" y="36"/>
                </a:cubicBezTo>
                <a:cubicBezTo>
                  <a:pt x="26" y="34"/>
                  <a:pt x="26" y="34"/>
                  <a:pt x="26" y="34"/>
                </a:cubicBezTo>
                <a:cubicBezTo>
                  <a:pt x="26" y="33"/>
                  <a:pt x="26" y="33"/>
                  <a:pt x="26" y="33"/>
                </a:cubicBezTo>
                <a:cubicBezTo>
                  <a:pt x="26" y="31"/>
                  <a:pt x="26" y="31"/>
                  <a:pt x="26" y="31"/>
                </a:cubicBezTo>
                <a:cubicBezTo>
                  <a:pt x="25" y="31"/>
                  <a:pt x="25" y="31"/>
                  <a:pt x="25" y="31"/>
                </a:cubicBezTo>
                <a:cubicBezTo>
                  <a:pt x="24" y="30"/>
                  <a:pt x="24" y="30"/>
                  <a:pt x="24" y="30"/>
                </a:cubicBezTo>
                <a:cubicBezTo>
                  <a:pt x="25" y="29"/>
                  <a:pt x="25" y="29"/>
                  <a:pt x="25" y="29"/>
                </a:cubicBezTo>
                <a:cubicBezTo>
                  <a:pt x="25" y="29"/>
                  <a:pt x="25" y="29"/>
                  <a:pt x="25" y="29"/>
                </a:cubicBezTo>
                <a:cubicBezTo>
                  <a:pt x="26" y="28"/>
                  <a:pt x="26" y="28"/>
                  <a:pt x="26" y="28"/>
                </a:cubicBezTo>
                <a:cubicBezTo>
                  <a:pt x="26" y="27"/>
                  <a:pt x="26" y="27"/>
                  <a:pt x="26" y="27"/>
                </a:cubicBezTo>
                <a:cubicBezTo>
                  <a:pt x="25" y="27"/>
                  <a:pt x="25" y="27"/>
                  <a:pt x="25" y="27"/>
                </a:cubicBezTo>
                <a:cubicBezTo>
                  <a:pt x="25" y="26"/>
                  <a:pt x="25" y="26"/>
                  <a:pt x="25" y="26"/>
                </a:cubicBezTo>
                <a:cubicBezTo>
                  <a:pt x="25" y="23"/>
                  <a:pt x="25" y="23"/>
                  <a:pt x="25" y="23"/>
                </a:cubicBezTo>
                <a:cubicBezTo>
                  <a:pt x="25" y="21"/>
                  <a:pt x="25" y="21"/>
                  <a:pt x="25" y="21"/>
                </a:cubicBezTo>
                <a:cubicBezTo>
                  <a:pt x="26" y="17"/>
                  <a:pt x="26" y="17"/>
                  <a:pt x="26" y="17"/>
                </a:cubicBezTo>
                <a:cubicBezTo>
                  <a:pt x="25" y="13"/>
                  <a:pt x="25" y="13"/>
                  <a:pt x="25" y="13"/>
                </a:cubicBezTo>
                <a:cubicBezTo>
                  <a:pt x="25" y="12"/>
                  <a:pt x="25" y="12"/>
                  <a:pt x="25" y="12"/>
                </a:cubicBezTo>
                <a:cubicBezTo>
                  <a:pt x="26" y="9"/>
                  <a:pt x="26" y="9"/>
                  <a:pt x="26" y="9"/>
                </a:cubicBezTo>
                <a:cubicBezTo>
                  <a:pt x="26" y="7"/>
                  <a:pt x="26" y="7"/>
                  <a:pt x="26" y="7"/>
                </a:cubicBezTo>
                <a:cubicBezTo>
                  <a:pt x="27" y="7"/>
                  <a:pt x="27" y="7"/>
                  <a:pt x="27" y="7"/>
                </a:cubicBezTo>
                <a:cubicBezTo>
                  <a:pt x="31" y="10"/>
                  <a:pt x="31" y="10"/>
                  <a:pt x="31" y="10"/>
                </a:cubicBezTo>
                <a:cubicBezTo>
                  <a:pt x="33" y="11"/>
                  <a:pt x="33" y="11"/>
                  <a:pt x="33" y="11"/>
                </a:cubicBezTo>
                <a:cubicBezTo>
                  <a:pt x="37" y="12"/>
                  <a:pt x="37" y="12"/>
                  <a:pt x="37" y="12"/>
                </a:cubicBezTo>
                <a:cubicBezTo>
                  <a:pt x="38" y="12"/>
                  <a:pt x="38" y="12"/>
                  <a:pt x="38" y="12"/>
                </a:cubicBezTo>
                <a:cubicBezTo>
                  <a:pt x="39" y="14"/>
                  <a:pt x="39" y="14"/>
                  <a:pt x="39" y="14"/>
                </a:cubicBezTo>
                <a:cubicBezTo>
                  <a:pt x="40" y="14"/>
                  <a:pt x="40" y="14"/>
                  <a:pt x="40" y="14"/>
                </a:cubicBezTo>
                <a:cubicBezTo>
                  <a:pt x="41" y="14"/>
                  <a:pt x="41" y="14"/>
                  <a:pt x="41" y="14"/>
                </a:cubicBezTo>
                <a:cubicBezTo>
                  <a:pt x="41" y="15"/>
                  <a:pt x="41" y="15"/>
                  <a:pt x="41" y="15"/>
                </a:cubicBezTo>
                <a:cubicBezTo>
                  <a:pt x="41" y="16"/>
                  <a:pt x="41" y="16"/>
                  <a:pt x="41" y="16"/>
                </a:cubicBezTo>
                <a:cubicBezTo>
                  <a:pt x="39" y="16"/>
                  <a:pt x="39" y="16"/>
                  <a:pt x="39" y="16"/>
                </a:cubicBezTo>
                <a:cubicBezTo>
                  <a:pt x="37" y="18"/>
                  <a:pt x="37" y="18"/>
                  <a:pt x="37" y="18"/>
                </a:cubicBezTo>
                <a:cubicBezTo>
                  <a:pt x="37" y="19"/>
                  <a:pt x="37" y="19"/>
                  <a:pt x="37" y="19"/>
                </a:cubicBezTo>
                <a:cubicBezTo>
                  <a:pt x="39" y="19"/>
                  <a:pt x="39" y="19"/>
                  <a:pt x="39" y="19"/>
                </a:cubicBezTo>
                <a:cubicBezTo>
                  <a:pt x="39" y="18"/>
                  <a:pt x="39" y="18"/>
                  <a:pt x="39" y="18"/>
                </a:cubicBezTo>
                <a:cubicBezTo>
                  <a:pt x="41" y="16"/>
                  <a:pt x="41" y="16"/>
                  <a:pt x="41" y="16"/>
                </a:cubicBezTo>
                <a:cubicBezTo>
                  <a:pt x="42" y="16"/>
                  <a:pt x="42" y="16"/>
                  <a:pt x="42" y="16"/>
                </a:cubicBezTo>
                <a:cubicBezTo>
                  <a:pt x="42" y="18"/>
                  <a:pt x="42" y="18"/>
                  <a:pt x="42" y="18"/>
                </a:cubicBezTo>
                <a:cubicBezTo>
                  <a:pt x="41" y="19"/>
                  <a:pt x="41" y="19"/>
                  <a:pt x="41" y="19"/>
                </a:cubicBezTo>
                <a:cubicBezTo>
                  <a:pt x="40" y="21"/>
                  <a:pt x="40" y="21"/>
                  <a:pt x="40" y="21"/>
                </a:cubicBezTo>
                <a:cubicBezTo>
                  <a:pt x="40" y="23"/>
                  <a:pt x="40" y="23"/>
                  <a:pt x="40" y="23"/>
                </a:cubicBezTo>
                <a:cubicBezTo>
                  <a:pt x="39" y="24"/>
                  <a:pt x="39" y="24"/>
                  <a:pt x="39" y="24"/>
                </a:cubicBezTo>
                <a:cubicBezTo>
                  <a:pt x="39" y="22"/>
                  <a:pt x="39" y="22"/>
                  <a:pt x="39" y="22"/>
                </a:cubicBezTo>
                <a:cubicBezTo>
                  <a:pt x="38" y="23"/>
                  <a:pt x="38" y="23"/>
                  <a:pt x="38" y="23"/>
                </a:cubicBezTo>
                <a:cubicBezTo>
                  <a:pt x="38" y="23"/>
                  <a:pt x="38" y="23"/>
                  <a:pt x="38" y="23"/>
                </a:cubicBezTo>
                <a:cubicBezTo>
                  <a:pt x="36" y="24"/>
                  <a:pt x="36" y="24"/>
                  <a:pt x="36" y="24"/>
                </a:cubicBezTo>
                <a:cubicBezTo>
                  <a:pt x="37" y="25"/>
                  <a:pt x="37" y="25"/>
                  <a:pt x="37" y="25"/>
                </a:cubicBezTo>
                <a:cubicBezTo>
                  <a:pt x="38" y="26"/>
                  <a:pt x="38" y="26"/>
                  <a:pt x="38" y="26"/>
                </a:cubicBezTo>
                <a:cubicBezTo>
                  <a:pt x="40" y="25"/>
                  <a:pt x="40" y="25"/>
                  <a:pt x="40" y="25"/>
                </a:cubicBezTo>
                <a:cubicBezTo>
                  <a:pt x="41" y="23"/>
                  <a:pt x="41" y="23"/>
                  <a:pt x="41" y="23"/>
                </a:cubicBezTo>
                <a:cubicBezTo>
                  <a:pt x="42" y="22"/>
                  <a:pt x="42" y="22"/>
                  <a:pt x="42" y="22"/>
                </a:cubicBezTo>
                <a:cubicBezTo>
                  <a:pt x="42" y="20"/>
                  <a:pt x="42" y="20"/>
                  <a:pt x="42" y="20"/>
                </a:cubicBezTo>
                <a:cubicBezTo>
                  <a:pt x="43" y="19"/>
                  <a:pt x="43" y="19"/>
                  <a:pt x="43" y="19"/>
                </a:cubicBezTo>
                <a:cubicBezTo>
                  <a:pt x="43" y="17"/>
                  <a:pt x="43" y="17"/>
                  <a:pt x="43" y="17"/>
                </a:cubicBezTo>
                <a:cubicBezTo>
                  <a:pt x="45" y="16"/>
                  <a:pt x="45" y="16"/>
                  <a:pt x="45" y="16"/>
                </a:cubicBezTo>
                <a:cubicBezTo>
                  <a:pt x="46" y="14"/>
                  <a:pt x="46" y="14"/>
                  <a:pt x="46" y="14"/>
                </a:cubicBezTo>
                <a:cubicBezTo>
                  <a:pt x="45" y="13"/>
                  <a:pt x="45" y="13"/>
                  <a:pt x="45" y="13"/>
                </a:cubicBezTo>
                <a:cubicBezTo>
                  <a:pt x="45" y="12"/>
                  <a:pt x="45" y="12"/>
                  <a:pt x="45" y="12"/>
                </a:cubicBezTo>
                <a:cubicBezTo>
                  <a:pt x="45" y="11"/>
                  <a:pt x="45" y="11"/>
                  <a:pt x="45" y="11"/>
                </a:cubicBezTo>
                <a:cubicBezTo>
                  <a:pt x="46" y="10"/>
                  <a:pt x="46" y="10"/>
                  <a:pt x="46" y="10"/>
                </a:cubicBezTo>
                <a:cubicBezTo>
                  <a:pt x="46" y="9"/>
                  <a:pt x="46" y="9"/>
                  <a:pt x="46" y="9"/>
                </a:cubicBezTo>
                <a:cubicBezTo>
                  <a:pt x="45" y="8"/>
                  <a:pt x="45" y="8"/>
                  <a:pt x="45" y="8"/>
                </a:cubicBezTo>
                <a:cubicBezTo>
                  <a:pt x="45" y="7"/>
                  <a:pt x="45" y="7"/>
                  <a:pt x="45" y="7"/>
                </a:cubicBezTo>
                <a:cubicBezTo>
                  <a:pt x="46" y="6"/>
                  <a:pt x="46" y="6"/>
                  <a:pt x="46" y="6"/>
                </a:cubicBezTo>
                <a:cubicBezTo>
                  <a:pt x="46" y="5"/>
                  <a:pt x="46" y="5"/>
                  <a:pt x="46" y="5"/>
                </a:cubicBezTo>
                <a:cubicBezTo>
                  <a:pt x="45" y="3"/>
                  <a:pt x="45" y="3"/>
                  <a:pt x="45" y="3"/>
                </a:cubicBezTo>
                <a:cubicBezTo>
                  <a:pt x="44" y="0"/>
                  <a:pt x="44" y="0"/>
                  <a:pt x="44" y="0"/>
                </a:cubicBezTo>
                <a:close/>
                <a:moveTo>
                  <a:pt x="457" y="125"/>
                </a:moveTo>
                <a:cubicBezTo>
                  <a:pt x="457" y="126"/>
                  <a:pt x="457" y="126"/>
                  <a:pt x="457" y="126"/>
                </a:cubicBezTo>
                <a:cubicBezTo>
                  <a:pt x="458" y="126"/>
                  <a:pt x="458" y="126"/>
                  <a:pt x="458" y="126"/>
                </a:cubicBezTo>
                <a:cubicBezTo>
                  <a:pt x="459" y="125"/>
                  <a:pt x="459" y="125"/>
                  <a:pt x="459" y="125"/>
                </a:cubicBezTo>
                <a:cubicBezTo>
                  <a:pt x="460" y="125"/>
                  <a:pt x="460" y="125"/>
                  <a:pt x="460" y="125"/>
                </a:cubicBezTo>
                <a:cubicBezTo>
                  <a:pt x="459" y="124"/>
                  <a:pt x="459" y="124"/>
                  <a:pt x="459" y="124"/>
                </a:cubicBezTo>
                <a:cubicBezTo>
                  <a:pt x="458" y="124"/>
                  <a:pt x="458" y="124"/>
                  <a:pt x="458" y="124"/>
                </a:cubicBezTo>
                <a:cubicBezTo>
                  <a:pt x="458" y="125"/>
                  <a:pt x="458" y="125"/>
                  <a:pt x="458" y="125"/>
                </a:cubicBezTo>
                <a:cubicBezTo>
                  <a:pt x="457" y="125"/>
                  <a:pt x="457" y="125"/>
                  <a:pt x="457" y="125"/>
                </a:cubicBezTo>
                <a:close/>
                <a:moveTo>
                  <a:pt x="430" y="132"/>
                </a:moveTo>
                <a:cubicBezTo>
                  <a:pt x="430" y="133"/>
                  <a:pt x="430" y="133"/>
                  <a:pt x="430" y="133"/>
                </a:cubicBezTo>
                <a:cubicBezTo>
                  <a:pt x="431" y="133"/>
                  <a:pt x="431" y="133"/>
                  <a:pt x="431" y="133"/>
                </a:cubicBezTo>
                <a:cubicBezTo>
                  <a:pt x="431" y="132"/>
                  <a:pt x="431" y="132"/>
                  <a:pt x="431" y="132"/>
                </a:cubicBezTo>
                <a:cubicBezTo>
                  <a:pt x="433" y="132"/>
                  <a:pt x="433" y="132"/>
                  <a:pt x="433" y="132"/>
                </a:cubicBezTo>
                <a:cubicBezTo>
                  <a:pt x="435" y="131"/>
                  <a:pt x="435" y="131"/>
                  <a:pt x="435" y="131"/>
                </a:cubicBezTo>
                <a:cubicBezTo>
                  <a:pt x="438" y="131"/>
                  <a:pt x="438" y="131"/>
                  <a:pt x="438" y="131"/>
                </a:cubicBezTo>
                <a:cubicBezTo>
                  <a:pt x="439" y="131"/>
                  <a:pt x="439" y="131"/>
                  <a:pt x="439" y="131"/>
                </a:cubicBezTo>
                <a:cubicBezTo>
                  <a:pt x="442" y="131"/>
                  <a:pt x="442" y="131"/>
                  <a:pt x="442" y="131"/>
                </a:cubicBezTo>
                <a:cubicBezTo>
                  <a:pt x="442" y="130"/>
                  <a:pt x="442" y="130"/>
                  <a:pt x="442" y="130"/>
                </a:cubicBezTo>
                <a:cubicBezTo>
                  <a:pt x="443" y="130"/>
                  <a:pt x="443" y="130"/>
                  <a:pt x="443" y="130"/>
                </a:cubicBezTo>
                <a:cubicBezTo>
                  <a:pt x="446" y="129"/>
                  <a:pt x="446" y="129"/>
                  <a:pt x="446" y="129"/>
                </a:cubicBezTo>
                <a:cubicBezTo>
                  <a:pt x="447" y="129"/>
                  <a:pt x="447" y="129"/>
                  <a:pt x="447" y="129"/>
                </a:cubicBezTo>
                <a:cubicBezTo>
                  <a:pt x="445" y="129"/>
                  <a:pt x="445" y="129"/>
                  <a:pt x="445" y="129"/>
                </a:cubicBezTo>
                <a:cubicBezTo>
                  <a:pt x="444" y="129"/>
                  <a:pt x="444" y="129"/>
                  <a:pt x="444" y="129"/>
                </a:cubicBezTo>
                <a:cubicBezTo>
                  <a:pt x="442" y="129"/>
                  <a:pt x="442" y="129"/>
                  <a:pt x="442" y="129"/>
                </a:cubicBezTo>
                <a:cubicBezTo>
                  <a:pt x="443" y="128"/>
                  <a:pt x="443" y="128"/>
                  <a:pt x="443" y="128"/>
                </a:cubicBezTo>
                <a:cubicBezTo>
                  <a:pt x="444" y="128"/>
                  <a:pt x="444" y="128"/>
                  <a:pt x="444" y="128"/>
                </a:cubicBezTo>
                <a:cubicBezTo>
                  <a:pt x="444" y="127"/>
                  <a:pt x="444" y="127"/>
                  <a:pt x="444" y="127"/>
                </a:cubicBezTo>
                <a:cubicBezTo>
                  <a:pt x="441" y="129"/>
                  <a:pt x="441" y="129"/>
                  <a:pt x="441" y="129"/>
                </a:cubicBezTo>
                <a:cubicBezTo>
                  <a:pt x="438" y="129"/>
                  <a:pt x="438" y="129"/>
                  <a:pt x="438" y="129"/>
                </a:cubicBezTo>
                <a:cubicBezTo>
                  <a:pt x="436" y="129"/>
                  <a:pt x="436" y="129"/>
                  <a:pt x="436" y="129"/>
                </a:cubicBezTo>
                <a:cubicBezTo>
                  <a:pt x="434" y="129"/>
                  <a:pt x="434" y="129"/>
                  <a:pt x="434" y="129"/>
                </a:cubicBezTo>
                <a:cubicBezTo>
                  <a:pt x="432" y="130"/>
                  <a:pt x="432" y="130"/>
                  <a:pt x="432" y="130"/>
                </a:cubicBezTo>
                <a:cubicBezTo>
                  <a:pt x="430" y="130"/>
                  <a:pt x="430" y="130"/>
                  <a:pt x="430" y="130"/>
                </a:cubicBezTo>
                <a:cubicBezTo>
                  <a:pt x="429" y="131"/>
                  <a:pt x="429" y="131"/>
                  <a:pt x="429" y="131"/>
                </a:cubicBezTo>
                <a:cubicBezTo>
                  <a:pt x="429" y="132"/>
                  <a:pt x="429" y="132"/>
                  <a:pt x="429" y="132"/>
                </a:cubicBezTo>
                <a:cubicBezTo>
                  <a:pt x="430" y="132"/>
                  <a:pt x="430" y="132"/>
                  <a:pt x="430" y="132"/>
                </a:cubicBezTo>
                <a:close/>
                <a:moveTo>
                  <a:pt x="44" y="9"/>
                </a:moveTo>
                <a:cubicBezTo>
                  <a:pt x="42" y="10"/>
                  <a:pt x="42" y="10"/>
                  <a:pt x="42" y="10"/>
                </a:cubicBezTo>
                <a:cubicBezTo>
                  <a:pt x="42" y="13"/>
                  <a:pt x="42" y="13"/>
                  <a:pt x="42" y="13"/>
                </a:cubicBezTo>
                <a:cubicBezTo>
                  <a:pt x="43" y="15"/>
                  <a:pt x="43" y="15"/>
                  <a:pt x="43" y="15"/>
                </a:cubicBezTo>
                <a:cubicBezTo>
                  <a:pt x="44" y="15"/>
                  <a:pt x="44" y="15"/>
                  <a:pt x="44" y="15"/>
                </a:cubicBezTo>
                <a:cubicBezTo>
                  <a:pt x="43" y="12"/>
                  <a:pt x="43" y="12"/>
                  <a:pt x="43" y="12"/>
                </a:cubicBezTo>
                <a:cubicBezTo>
                  <a:pt x="43" y="10"/>
                  <a:pt x="43" y="10"/>
                  <a:pt x="43" y="10"/>
                </a:cubicBezTo>
                <a:cubicBezTo>
                  <a:pt x="44" y="10"/>
                  <a:pt x="44" y="10"/>
                  <a:pt x="44" y="10"/>
                </a:cubicBezTo>
                <a:cubicBezTo>
                  <a:pt x="44" y="9"/>
                  <a:pt x="44" y="9"/>
                  <a:pt x="44" y="9"/>
                </a:cubicBezTo>
                <a:close/>
                <a:moveTo>
                  <a:pt x="211" y="265"/>
                </a:moveTo>
                <a:cubicBezTo>
                  <a:pt x="211" y="265"/>
                  <a:pt x="211" y="265"/>
                  <a:pt x="211" y="265"/>
                </a:cubicBezTo>
                <a:cubicBezTo>
                  <a:pt x="213" y="263"/>
                  <a:pt x="213" y="263"/>
                  <a:pt x="213" y="263"/>
                </a:cubicBezTo>
                <a:cubicBezTo>
                  <a:pt x="214" y="261"/>
                  <a:pt x="214" y="261"/>
                  <a:pt x="214" y="261"/>
                </a:cubicBezTo>
                <a:cubicBezTo>
                  <a:pt x="213" y="262"/>
                  <a:pt x="213" y="262"/>
                  <a:pt x="213" y="262"/>
                </a:cubicBezTo>
                <a:cubicBezTo>
                  <a:pt x="211" y="265"/>
                  <a:pt x="211" y="265"/>
                  <a:pt x="211" y="265"/>
                </a:cubicBezTo>
                <a:close/>
                <a:moveTo>
                  <a:pt x="209" y="270"/>
                </a:moveTo>
                <a:cubicBezTo>
                  <a:pt x="209" y="269"/>
                  <a:pt x="209" y="269"/>
                  <a:pt x="209" y="269"/>
                </a:cubicBezTo>
                <a:cubicBezTo>
                  <a:pt x="210" y="267"/>
                  <a:pt x="210" y="267"/>
                  <a:pt x="210" y="267"/>
                </a:cubicBezTo>
                <a:cubicBezTo>
                  <a:pt x="210" y="266"/>
                  <a:pt x="210" y="266"/>
                  <a:pt x="210" y="266"/>
                </a:cubicBezTo>
                <a:cubicBezTo>
                  <a:pt x="209" y="270"/>
                  <a:pt x="209" y="270"/>
                  <a:pt x="209" y="270"/>
                </a:cubicBezTo>
                <a:close/>
                <a:moveTo>
                  <a:pt x="208" y="282"/>
                </a:moveTo>
                <a:cubicBezTo>
                  <a:pt x="207" y="279"/>
                  <a:pt x="207" y="279"/>
                  <a:pt x="207" y="279"/>
                </a:cubicBezTo>
                <a:cubicBezTo>
                  <a:pt x="207" y="275"/>
                  <a:pt x="207" y="275"/>
                  <a:pt x="207" y="275"/>
                </a:cubicBezTo>
                <a:cubicBezTo>
                  <a:pt x="208" y="271"/>
                  <a:pt x="208" y="271"/>
                  <a:pt x="208" y="271"/>
                </a:cubicBezTo>
                <a:cubicBezTo>
                  <a:pt x="207" y="275"/>
                  <a:pt x="207" y="275"/>
                  <a:pt x="207" y="275"/>
                </a:cubicBezTo>
                <a:cubicBezTo>
                  <a:pt x="207" y="279"/>
                  <a:pt x="207" y="279"/>
                  <a:pt x="207" y="279"/>
                </a:cubicBezTo>
                <a:cubicBezTo>
                  <a:pt x="207" y="279"/>
                  <a:pt x="208" y="282"/>
                  <a:pt x="208" y="282"/>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2"/>
          <a:stretch>
            <a:fillRect/>
          </a:stretch>
        </p:blipFill>
        <p:spPr>
          <a:xfrm>
            <a:off x="5994403" y="4047621"/>
            <a:ext cx="1095282" cy="1207164"/>
          </a:xfrm>
          <a:prstGeom prst="rect">
            <a:avLst/>
          </a:prstGeom>
        </p:spPr>
      </p:pic>
      <p:grpSp>
        <p:nvGrpSpPr>
          <p:cNvPr id="14" name="Group 13"/>
          <p:cNvGrpSpPr/>
          <p:nvPr/>
        </p:nvGrpSpPr>
        <p:grpSpPr>
          <a:xfrm>
            <a:off x="5452795" y="2716056"/>
            <a:ext cx="380738" cy="900795"/>
            <a:chOff x="5503596" y="3006663"/>
            <a:chExt cx="346870" cy="902731"/>
          </a:xfrm>
        </p:grpSpPr>
        <p:pic>
          <p:nvPicPr>
            <p:cNvPr id="15" name="Picture 14"/>
            <p:cNvPicPr>
              <a:picLocks noChangeAspect="1"/>
            </p:cNvPicPr>
            <p:nvPr/>
          </p:nvPicPr>
          <p:blipFill>
            <a:blip r:embed="rId3"/>
            <a:stretch>
              <a:fillRect/>
            </a:stretch>
          </p:blipFill>
          <p:spPr>
            <a:xfrm>
              <a:off x="5503596" y="3006663"/>
              <a:ext cx="346870" cy="346870"/>
            </a:xfrm>
            <a:prstGeom prst="rect">
              <a:avLst/>
            </a:prstGeom>
          </p:spPr>
        </p:pic>
        <p:sp>
          <p:nvSpPr>
            <p:cNvPr id="16" name="Freeform 29"/>
            <p:cNvSpPr>
              <a:spLocks/>
            </p:cNvSpPr>
            <p:nvPr/>
          </p:nvSpPr>
          <p:spPr bwMode="auto">
            <a:xfrm rot="5400000">
              <a:off x="5439477" y="3574605"/>
              <a:ext cx="462183" cy="207395"/>
            </a:xfrm>
            <a:custGeom>
              <a:avLst/>
              <a:gdLst>
                <a:gd name="T0" fmla="*/ 357 w 357"/>
                <a:gd name="T1" fmla="*/ 145 h 288"/>
                <a:gd name="T2" fmla="*/ 210 w 357"/>
                <a:gd name="T3" fmla="*/ 0 h 288"/>
                <a:gd name="T4" fmla="*/ 210 w 357"/>
                <a:gd name="T5" fmla="*/ 80 h 288"/>
                <a:gd name="T6" fmla="*/ 0 w 357"/>
                <a:gd name="T7" fmla="*/ 80 h 288"/>
                <a:gd name="T8" fmla="*/ 0 w 357"/>
                <a:gd name="T9" fmla="*/ 208 h 288"/>
                <a:gd name="T10" fmla="*/ 210 w 357"/>
                <a:gd name="T11" fmla="*/ 208 h 288"/>
                <a:gd name="T12" fmla="*/ 210 w 357"/>
                <a:gd name="T13" fmla="*/ 288 h 288"/>
                <a:gd name="T14" fmla="*/ 357 w 357"/>
                <a:gd name="T15" fmla="*/ 145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88">
                  <a:moveTo>
                    <a:pt x="357" y="145"/>
                  </a:moveTo>
                  <a:lnTo>
                    <a:pt x="210" y="0"/>
                  </a:lnTo>
                  <a:lnTo>
                    <a:pt x="210" y="80"/>
                  </a:lnTo>
                  <a:lnTo>
                    <a:pt x="0" y="80"/>
                  </a:lnTo>
                  <a:lnTo>
                    <a:pt x="0" y="208"/>
                  </a:lnTo>
                  <a:lnTo>
                    <a:pt x="210" y="208"/>
                  </a:lnTo>
                  <a:lnTo>
                    <a:pt x="210" y="288"/>
                  </a:lnTo>
                  <a:lnTo>
                    <a:pt x="357" y="145"/>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p:nvGrpSpPr>
        <p:grpSpPr>
          <a:xfrm>
            <a:off x="6269356" y="2716056"/>
            <a:ext cx="380738" cy="900795"/>
            <a:chOff x="6200685" y="3006663"/>
            <a:chExt cx="346870" cy="902731"/>
          </a:xfrm>
        </p:grpSpPr>
        <p:pic>
          <p:nvPicPr>
            <p:cNvPr id="18" name="Picture 17"/>
            <p:cNvPicPr>
              <a:picLocks noChangeAspect="1"/>
            </p:cNvPicPr>
            <p:nvPr/>
          </p:nvPicPr>
          <p:blipFill>
            <a:blip r:embed="rId3"/>
            <a:stretch>
              <a:fillRect/>
            </a:stretch>
          </p:blipFill>
          <p:spPr>
            <a:xfrm>
              <a:off x="6200685" y="3006663"/>
              <a:ext cx="346870" cy="346870"/>
            </a:xfrm>
            <a:prstGeom prst="rect">
              <a:avLst/>
            </a:prstGeom>
          </p:spPr>
        </p:pic>
        <p:sp>
          <p:nvSpPr>
            <p:cNvPr id="19" name="Freeform 29"/>
            <p:cNvSpPr>
              <a:spLocks/>
            </p:cNvSpPr>
            <p:nvPr/>
          </p:nvSpPr>
          <p:spPr bwMode="auto">
            <a:xfrm rot="5400000">
              <a:off x="6133744" y="3574605"/>
              <a:ext cx="462183" cy="207395"/>
            </a:xfrm>
            <a:custGeom>
              <a:avLst/>
              <a:gdLst>
                <a:gd name="T0" fmla="*/ 357 w 357"/>
                <a:gd name="T1" fmla="*/ 145 h 288"/>
                <a:gd name="T2" fmla="*/ 210 w 357"/>
                <a:gd name="T3" fmla="*/ 0 h 288"/>
                <a:gd name="T4" fmla="*/ 210 w 357"/>
                <a:gd name="T5" fmla="*/ 80 h 288"/>
                <a:gd name="T6" fmla="*/ 0 w 357"/>
                <a:gd name="T7" fmla="*/ 80 h 288"/>
                <a:gd name="T8" fmla="*/ 0 w 357"/>
                <a:gd name="T9" fmla="*/ 208 h 288"/>
                <a:gd name="T10" fmla="*/ 210 w 357"/>
                <a:gd name="T11" fmla="*/ 208 h 288"/>
                <a:gd name="T12" fmla="*/ 210 w 357"/>
                <a:gd name="T13" fmla="*/ 288 h 288"/>
                <a:gd name="T14" fmla="*/ 357 w 357"/>
                <a:gd name="T15" fmla="*/ 145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88">
                  <a:moveTo>
                    <a:pt x="357" y="145"/>
                  </a:moveTo>
                  <a:lnTo>
                    <a:pt x="210" y="0"/>
                  </a:lnTo>
                  <a:lnTo>
                    <a:pt x="210" y="80"/>
                  </a:lnTo>
                  <a:lnTo>
                    <a:pt x="0" y="80"/>
                  </a:lnTo>
                  <a:lnTo>
                    <a:pt x="0" y="208"/>
                  </a:lnTo>
                  <a:lnTo>
                    <a:pt x="210" y="208"/>
                  </a:lnTo>
                  <a:lnTo>
                    <a:pt x="210" y="288"/>
                  </a:lnTo>
                  <a:lnTo>
                    <a:pt x="357" y="145"/>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p:nvPr/>
        </p:nvGrpSpPr>
        <p:grpSpPr>
          <a:xfrm>
            <a:off x="7085917" y="2716054"/>
            <a:ext cx="380738" cy="900797"/>
            <a:chOff x="6897768" y="3006661"/>
            <a:chExt cx="346870" cy="902733"/>
          </a:xfrm>
        </p:grpSpPr>
        <p:pic>
          <p:nvPicPr>
            <p:cNvPr id="21" name="Picture 20"/>
            <p:cNvPicPr>
              <a:picLocks noChangeAspect="1"/>
            </p:cNvPicPr>
            <p:nvPr/>
          </p:nvPicPr>
          <p:blipFill>
            <a:blip r:embed="rId3"/>
            <a:stretch>
              <a:fillRect/>
            </a:stretch>
          </p:blipFill>
          <p:spPr>
            <a:xfrm>
              <a:off x="6897768" y="3006661"/>
              <a:ext cx="346870" cy="346870"/>
            </a:xfrm>
            <a:prstGeom prst="rect">
              <a:avLst/>
            </a:prstGeom>
          </p:spPr>
        </p:pic>
        <p:sp>
          <p:nvSpPr>
            <p:cNvPr id="22" name="Freeform 29"/>
            <p:cNvSpPr>
              <a:spLocks/>
            </p:cNvSpPr>
            <p:nvPr/>
          </p:nvSpPr>
          <p:spPr bwMode="auto">
            <a:xfrm rot="5400000">
              <a:off x="6836478" y="3574605"/>
              <a:ext cx="462183" cy="207395"/>
            </a:xfrm>
            <a:custGeom>
              <a:avLst/>
              <a:gdLst>
                <a:gd name="T0" fmla="*/ 357 w 357"/>
                <a:gd name="T1" fmla="*/ 145 h 288"/>
                <a:gd name="T2" fmla="*/ 210 w 357"/>
                <a:gd name="T3" fmla="*/ 0 h 288"/>
                <a:gd name="T4" fmla="*/ 210 w 357"/>
                <a:gd name="T5" fmla="*/ 80 h 288"/>
                <a:gd name="T6" fmla="*/ 0 w 357"/>
                <a:gd name="T7" fmla="*/ 80 h 288"/>
                <a:gd name="T8" fmla="*/ 0 w 357"/>
                <a:gd name="T9" fmla="*/ 208 h 288"/>
                <a:gd name="T10" fmla="*/ 210 w 357"/>
                <a:gd name="T11" fmla="*/ 208 h 288"/>
                <a:gd name="T12" fmla="*/ 210 w 357"/>
                <a:gd name="T13" fmla="*/ 288 h 288"/>
                <a:gd name="T14" fmla="*/ 357 w 357"/>
                <a:gd name="T15" fmla="*/ 145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88">
                  <a:moveTo>
                    <a:pt x="357" y="145"/>
                  </a:moveTo>
                  <a:lnTo>
                    <a:pt x="210" y="0"/>
                  </a:lnTo>
                  <a:lnTo>
                    <a:pt x="210" y="80"/>
                  </a:lnTo>
                  <a:lnTo>
                    <a:pt x="0" y="80"/>
                  </a:lnTo>
                  <a:lnTo>
                    <a:pt x="0" y="208"/>
                  </a:lnTo>
                  <a:lnTo>
                    <a:pt x="210" y="208"/>
                  </a:lnTo>
                  <a:lnTo>
                    <a:pt x="210" y="288"/>
                  </a:lnTo>
                  <a:lnTo>
                    <a:pt x="357" y="145"/>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p:cNvGrpSpPr/>
          <p:nvPr/>
        </p:nvGrpSpPr>
        <p:grpSpPr>
          <a:xfrm>
            <a:off x="7902479" y="2716054"/>
            <a:ext cx="380738" cy="900797"/>
            <a:chOff x="6897768" y="3006661"/>
            <a:chExt cx="346870" cy="902733"/>
          </a:xfrm>
        </p:grpSpPr>
        <p:pic>
          <p:nvPicPr>
            <p:cNvPr id="24" name="Picture 23"/>
            <p:cNvPicPr>
              <a:picLocks noChangeAspect="1"/>
            </p:cNvPicPr>
            <p:nvPr/>
          </p:nvPicPr>
          <p:blipFill>
            <a:blip r:embed="rId3"/>
            <a:stretch>
              <a:fillRect/>
            </a:stretch>
          </p:blipFill>
          <p:spPr>
            <a:xfrm>
              <a:off x="6897768" y="3006661"/>
              <a:ext cx="346870" cy="346870"/>
            </a:xfrm>
            <a:prstGeom prst="rect">
              <a:avLst/>
            </a:prstGeom>
          </p:spPr>
        </p:pic>
        <p:sp>
          <p:nvSpPr>
            <p:cNvPr id="25" name="Freeform 29"/>
            <p:cNvSpPr>
              <a:spLocks/>
            </p:cNvSpPr>
            <p:nvPr/>
          </p:nvSpPr>
          <p:spPr bwMode="auto">
            <a:xfrm rot="5400000">
              <a:off x="6836478" y="3574605"/>
              <a:ext cx="462183" cy="207395"/>
            </a:xfrm>
            <a:custGeom>
              <a:avLst/>
              <a:gdLst>
                <a:gd name="T0" fmla="*/ 357 w 357"/>
                <a:gd name="T1" fmla="*/ 145 h 288"/>
                <a:gd name="T2" fmla="*/ 210 w 357"/>
                <a:gd name="T3" fmla="*/ 0 h 288"/>
                <a:gd name="T4" fmla="*/ 210 w 357"/>
                <a:gd name="T5" fmla="*/ 80 h 288"/>
                <a:gd name="T6" fmla="*/ 0 w 357"/>
                <a:gd name="T7" fmla="*/ 80 h 288"/>
                <a:gd name="T8" fmla="*/ 0 w 357"/>
                <a:gd name="T9" fmla="*/ 208 h 288"/>
                <a:gd name="T10" fmla="*/ 210 w 357"/>
                <a:gd name="T11" fmla="*/ 208 h 288"/>
                <a:gd name="T12" fmla="*/ 210 w 357"/>
                <a:gd name="T13" fmla="*/ 288 h 288"/>
                <a:gd name="T14" fmla="*/ 357 w 357"/>
                <a:gd name="T15" fmla="*/ 145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288">
                  <a:moveTo>
                    <a:pt x="357" y="145"/>
                  </a:moveTo>
                  <a:lnTo>
                    <a:pt x="210" y="0"/>
                  </a:lnTo>
                  <a:lnTo>
                    <a:pt x="210" y="80"/>
                  </a:lnTo>
                  <a:lnTo>
                    <a:pt x="0" y="80"/>
                  </a:lnTo>
                  <a:lnTo>
                    <a:pt x="0" y="208"/>
                  </a:lnTo>
                  <a:lnTo>
                    <a:pt x="210" y="208"/>
                  </a:lnTo>
                  <a:lnTo>
                    <a:pt x="210" y="288"/>
                  </a:lnTo>
                  <a:lnTo>
                    <a:pt x="357" y="145"/>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State Built RAN vs. </a:t>
            </a:r>
          </a:p>
          <a:p>
            <a:r>
              <a:rPr lang="en-US" sz="3600" dirty="0" smtClean="0"/>
              <a:t>Reinvestment of Funds</a:t>
            </a:r>
            <a:endParaRPr lang="en-US" sz="3600" dirty="0"/>
          </a:p>
        </p:txBody>
      </p:sp>
    </p:spTree>
    <p:extLst>
      <p:ext uri="{BB962C8B-B14F-4D97-AF65-F5344CB8AC3E}">
        <p14:creationId xmlns:p14="http://schemas.microsoft.com/office/powerpoint/2010/main" val="2167716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439" y="1295400"/>
            <a:ext cx="7203121" cy="4647096"/>
          </a:xfrm>
          <a:prstGeom prst="rect">
            <a:avLst/>
          </a:prstGeom>
        </p:spPr>
      </p:pic>
      <p:sp>
        <p:nvSpPr>
          <p:cNvPr id="3"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FirstNet Funding</a:t>
            </a:r>
            <a:endParaRPr lang="en-US" dirty="0"/>
          </a:p>
        </p:txBody>
      </p:sp>
      <p:pic>
        <p:nvPicPr>
          <p:cNvPr id="4" name="Picture 3"/>
          <p:cNvPicPr>
            <a:picLocks noChangeAspect="1"/>
          </p:cNvPicPr>
          <p:nvPr/>
        </p:nvPicPr>
        <p:blipFill>
          <a:blip r:embed="rId3"/>
          <a:stretch>
            <a:fillRect/>
          </a:stretch>
        </p:blipFill>
        <p:spPr>
          <a:xfrm>
            <a:off x="3037128" y="4876800"/>
            <a:ext cx="4049471" cy="2024736"/>
          </a:xfrm>
          <a:prstGeom prst="rect">
            <a:avLst/>
          </a:prstGeom>
        </p:spPr>
      </p:pic>
    </p:spTree>
    <p:extLst>
      <p:ext uri="{BB962C8B-B14F-4D97-AF65-F5344CB8AC3E}">
        <p14:creationId xmlns:p14="http://schemas.microsoft.com/office/powerpoint/2010/main" val="3544708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3000" contrast="30000"/>
                    </a14:imgEffect>
                  </a14:imgLayer>
                </a14:imgProps>
              </a:ext>
              <a:ext uri="{28A0092B-C50C-407E-A947-70E740481C1C}">
                <a14:useLocalDpi xmlns:a14="http://schemas.microsoft.com/office/drawing/2010/main" val="0"/>
              </a:ext>
            </a:extLst>
          </a:blip>
          <a:srcRect/>
          <a:stretch>
            <a:fillRect/>
          </a:stretch>
        </p:blipFill>
        <p:spPr bwMode="auto">
          <a:xfrm>
            <a:off x="457200" y="1371600"/>
            <a:ext cx="837437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be 2"/>
          <p:cNvSpPr/>
          <p:nvPr/>
        </p:nvSpPr>
        <p:spPr>
          <a:xfrm>
            <a:off x="1213215" y="2266947"/>
            <a:ext cx="182880" cy="1233489"/>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b="1" dirty="0">
              <a:solidFill>
                <a:prstClr val="white"/>
              </a:solidFill>
              <a:effectLst>
                <a:outerShdw blurRad="38100" dist="38100" dir="2700000" algn="tl">
                  <a:srgbClr val="000000">
                    <a:alpha val="43137"/>
                  </a:srgbClr>
                </a:outerShdw>
              </a:effectLst>
            </a:endParaRPr>
          </a:p>
        </p:txBody>
      </p:sp>
      <p:sp>
        <p:nvSpPr>
          <p:cNvPr id="4" name="Cube 3"/>
          <p:cNvSpPr/>
          <p:nvPr/>
        </p:nvSpPr>
        <p:spPr>
          <a:xfrm>
            <a:off x="1443991" y="2493323"/>
            <a:ext cx="182880" cy="1007113"/>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b="1" dirty="0">
              <a:solidFill>
                <a:prstClr val="white"/>
              </a:solidFill>
              <a:effectLst>
                <a:outerShdw blurRad="38100" dist="38100" dir="2700000" algn="tl">
                  <a:srgbClr val="000000">
                    <a:alpha val="43137"/>
                  </a:srgbClr>
                </a:outerShdw>
              </a:effectLst>
            </a:endParaRPr>
          </a:p>
        </p:txBody>
      </p:sp>
      <p:sp>
        <p:nvSpPr>
          <p:cNvPr id="5" name="Cube 4"/>
          <p:cNvSpPr/>
          <p:nvPr/>
        </p:nvSpPr>
        <p:spPr>
          <a:xfrm>
            <a:off x="1674767" y="2805113"/>
            <a:ext cx="182880" cy="695322"/>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6" name="Cube 5"/>
          <p:cNvSpPr/>
          <p:nvPr/>
        </p:nvSpPr>
        <p:spPr>
          <a:xfrm>
            <a:off x="1905543" y="3057526"/>
            <a:ext cx="182880" cy="442910"/>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7" name="Cube 6"/>
          <p:cNvSpPr/>
          <p:nvPr/>
        </p:nvSpPr>
        <p:spPr>
          <a:xfrm>
            <a:off x="2136319" y="3191964"/>
            <a:ext cx="182880" cy="308471"/>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8" name="Cube 7"/>
          <p:cNvSpPr/>
          <p:nvPr/>
        </p:nvSpPr>
        <p:spPr>
          <a:xfrm>
            <a:off x="2999519" y="3500437"/>
            <a:ext cx="182880" cy="157161"/>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9" name="Cube 8"/>
          <p:cNvSpPr/>
          <p:nvPr/>
        </p:nvSpPr>
        <p:spPr>
          <a:xfrm>
            <a:off x="3225486" y="3500436"/>
            <a:ext cx="182880" cy="191689"/>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10" name="Cube 9"/>
          <p:cNvSpPr/>
          <p:nvPr/>
        </p:nvSpPr>
        <p:spPr>
          <a:xfrm>
            <a:off x="3451453" y="3500437"/>
            <a:ext cx="182880" cy="210144"/>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11" name="Cube 10"/>
          <p:cNvSpPr/>
          <p:nvPr/>
        </p:nvSpPr>
        <p:spPr>
          <a:xfrm>
            <a:off x="3677420" y="3500436"/>
            <a:ext cx="182880" cy="236140"/>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12" name="Cube 11"/>
          <p:cNvSpPr/>
          <p:nvPr/>
        </p:nvSpPr>
        <p:spPr>
          <a:xfrm>
            <a:off x="3903387" y="3500436"/>
            <a:ext cx="182880" cy="258366"/>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13" name="Cube 12"/>
          <p:cNvSpPr/>
          <p:nvPr/>
        </p:nvSpPr>
        <p:spPr>
          <a:xfrm>
            <a:off x="4129354" y="3500436"/>
            <a:ext cx="182880" cy="278319"/>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14" name="Cube 13"/>
          <p:cNvSpPr/>
          <p:nvPr/>
        </p:nvSpPr>
        <p:spPr>
          <a:xfrm>
            <a:off x="4355321" y="3500436"/>
            <a:ext cx="182880" cy="314324"/>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cxnSp>
        <p:nvCxnSpPr>
          <p:cNvPr id="15" name="Straight Connector 14"/>
          <p:cNvCxnSpPr/>
          <p:nvPr/>
        </p:nvCxnSpPr>
        <p:spPr>
          <a:xfrm flipH="1" flipV="1">
            <a:off x="1124716" y="2266948"/>
            <a:ext cx="10648" cy="2486025"/>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688211" y="2266947"/>
            <a:ext cx="10648" cy="2486025"/>
          </a:xfrm>
          <a:prstGeom prst="line">
            <a:avLst/>
          </a:prstGeom>
          <a:ln w="19050">
            <a:solidFill>
              <a:schemeClr val="tx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7699" y="3323984"/>
            <a:ext cx="418704" cy="369332"/>
          </a:xfrm>
          <a:prstGeom prst="rect">
            <a:avLst/>
          </a:prstGeom>
          <a:noFill/>
        </p:spPr>
        <p:txBody>
          <a:bodyPr wrap="none" rtlCol="0">
            <a:spAutoFit/>
          </a:bodyPr>
          <a:lstStyle/>
          <a:p>
            <a:pPr algn="r"/>
            <a:r>
              <a:rPr lang="en-US" dirty="0" smtClean="0">
                <a:solidFill>
                  <a:prstClr val="black"/>
                </a:solidFill>
              </a:rPr>
              <a:t>$0</a:t>
            </a:r>
            <a:endParaRPr lang="en-US" dirty="0">
              <a:solidFill>
                <a:prstClr val="black"/>
              </a:solidFill>
            </a:endParaRPr>
          </a:p>
        </p:txBody>
      </p:sp>
      <p:sp>
        <p:nvSpPr>
          <p:cNvPr id="18" name="TextBox 17"/>
          <p:cNvSpPr txBox="1"/>
          <p:nvPr/>
        </p:nvSpPr>
        <p:spPr>
          <a:xfrm>
            <a:off x="165906" y="2493323"/>
            <a:ext cx="920894" cy="675441"/>
          </a:xfrm>
          <a:prstGeom prst="rect">
            <a:avLst/>
          </a:prstGeom>
          <a:noFill/>
        </p:spPr>
        <p:txBody>
          <a:bodyPr wrap="none" rtlCol="0">
            <a:spAutoFit/>
          </a:bodyPr>
          <a:lstStyle/>
          <a:p>
            <a:pPr algn="r">
              <a:lnSpc>
                <a:spcPts val="1500"/>
              </a:lnSpc>
            </a:pPr>
            <a:r>
              <a:rPr lang="en-US" sz="1600" b="1" dirty="0" smtClean="0">
                <a:solidFill>
                  <a:prstClr val="black"/>
                </a:solidFill>
              </a:rPr>
              <a:t>Revenue</a:t>
            </a:r>
          </a:p>
          <a:p>
            <a:pPr algn="r">
              <a:lnSpc>
                <a:spcPts val="1500"/>
              </a:lnSpc>
            </a:pPr>
            <a:r>
              <a:rPr lang="en-US" sz="1600" b="1" dirty="0" smtClean="0">
                <a:solidFill>
                  <a:prstClr val="black"/>
                </a:solidFill>
              </a:rPr>
              <a:t>Exceeds</a:t>
            </a:r>
          </a:p>
          <a:p>
            <a:pPr algn="r">
              <a:lnSpc>
                <a:spcPts val="1500"/>
              </a:lnSpc>
            </a:pPr>
            <a:r>
              <a:rPr lang="en-US" sz="1600" b="1" dirty="0" smtClean="0">
                <a:solidFill>
                  <a:prstClr val="black"/>
                </a:solidFill>
              </a:rPr>
              <a:t>Costs</a:t>
            </a:r>
            <a:endParaRPr lang="en-US" sz="1600" b="1" dirty="0">
              <a:solidFill>
                <a:prstClr val="black"/>
              </a:solidFill>
            </a:endParaRPr>
          </a:p>
        </p:txBody>
      </p:sp>
      <p:sp>
        <p:nvSpPr>
          <p:cNvPr id="19" name="TextBox 18"/>
          <p:cNvSpPr txBox="1"/>
          <p:nvPr/>
        </p:nvSpPr>
        <p:spPr>
          <a:xfrm>
            <a:off x="165906" y="3836346"/>
            <a:ext cx="920894" cy="675441"/>
          </a:xfrm>
          <a:prstGeom prst="rect">
            <a:avLst/>
          </a:prstGeom>
          <a:noFill/>
        </p:spPr>
        <p:txBody>
          <a:bodyPr wrap="none" rtlCol="0">
            <a:spAutoFit/>
          </a:bodyPr>
          <a:lstStyle/>
          <a:p>
            <a:pPr algn="r">
              <a:lnSpc>
                <a:spcPts val="1500"/>
              </a:lnSpc>
            </a:pPr>
            <a:r>
              <a:rPr lang="en-US" sz="1600" b="1" dirty="0" smtClean="0">
                <a:solidFill>
                  <a:prstClr val="black"/>
                </a:solidFill>
              </a:rPr>
              <a:t>Costs</a:t>
            </a:r>
          </a:p>
          <a:p>
            <a:pPr algn="r">
              <a:lnSpc>
                <a:spcPts val="1500"/>
              </a:lnSpc>
            </a:pPr>
            <a:r>
              <a:rPr lang="en-US" sz="1600" b="1" dirty="0" smtClean="0">
                <a:solidFill>
                  <a:prstClr val="black"/>
                </a:solidFill>
              </a:rPr>
              <a:t>Exceed</a:t>
            </a:r>
          </a:p>
          <a:p>
            <a:pPr algn="r">
              <a:lnSpc>
                <a:spcPts val="1500"/>
              </a:lnSpc>
            </a:pPr>
            <a:r>
              <a:rPr lang="en-US" sz="1600" b="1" dirty="0" smtClean="0">
                <a:solidFill>
                  <a:prstClr val="black"/>
                </a:solidFill>
              </a:rPr>
              <a:t>Revenue</a:t>
            </a:r>
            <a:endParaRPr lang="en-US" sz="1600" b="1" dirty="0">
              <a:solidFill>
                <a:prstClr val="black"/>
              </a:solidFill>
            </a:endParaRPr>
          </a:p>
        </p:txBody>
      </p:sp>
      <p:sp>
        <p:nvSpPr>
          <p:cNvPr id="20" name="TextBox 19"/>
          <p:cNvSpPr txBox="1"/>
          <p:nvPr/>
        </p:nvSpPr>
        <p:spPr>
          <a:xfrm>
            <a:off x="990584" y="4341019"/>
            <a:ext cx="1873871" cy="1323439"/>
          </a:xfrm>
          <a:prstGeom prst="rect">
            <a:avLst/>
          </a:prstGeom>
          <a:noFill/>
        </p:spPr>
        <p:txBody>
          <a:bodyPr wrap="square" rtlCol="0">
            <a:spAutoFit/>
          </a:bodyPr>
          <a:lstStyle/>
          <a:p>
            <a:pPr algn="ctr"/>
            <a:r>
              <a:rPr lang="en-US" sz="2000" dirty="0" smtClean="0">
                <a:solidFill>
                  <a:prstClr val="black"/>
                </a:solidFill>
              </a:rPr>
              <a:t>States Contributing More Than Their Costs</a:t>
            </a:r>
            <a:endParaRPr lang="en-US" sz="2000" dirty="0">
              <a:solidFill>
                <a:prstClr val="black"/>
              </a:solidFill>
            </a:endParaRPr>
          </a:p>
        </p:txBody>
      </p:sp>
      <p:sp>
        <p:nvSpPr>
          <p:cNvPr id="21" name="TextBox 20"/>
          <p:cNvSpPr txBox="1"/>
          <p:nvPr/>
        </p:nvSpPr>
        <p:spPr>
          <a:xfrm>
            <a:off x="5291411" y="4648795"/>
            <a:ext cx="2705174" cy="707886"/>
          </a:xfrm>
          <a:prstGeom prst="rect">
            <a:avLst/>
          </a:prstGeom>
          <a:noFill/>
        </p:spPr>
        <p:txBody>
          <a:bodyPr wrap="square" rtlCol="0">
            <a:spAutoFit/>
          </a:bodyPr>
          <a:lstStyle/>
          <a:p>
            <a:pPr algn="ctr"/>
            <a:r>
              <a:rPr lang="en-US" sz="2000" dirty="0" smtClean="0">
                <a:solidFill>
                  <a:prstClr val="black"/>
                </a:solidFill>
              </a:rPr>
              <a:t>States Costing More Than Their Revenues</a:t>
            </a:r>
            <a:endParaRPr lang="en-US" sz="2000" dirty="0">
              <a:solidFill>
                <a:prstClr val="black"/>
              </a:solidFill>
            </a:endParaRPr>
          </a:p>
        </p:txBody>
      </p:sp>
      <p:sp>
        <p:nvSpPr>
          <p:cNvPr id="22" name="Cube 21"/>
          <p:cNvSpPr/>
          <p:nvPr/>
        </p:nvSpPr>
        <p:spPr>
          <a:xfrm>
            <a:off x="4581288" y="3500435"/>
            <a:ext cx="182880" cy="348855"/>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3" name="Cube 22"/>
          <p:cNvSpPr/>
          <p:nvPr/>
        </p:nvSpPr>
        <p:spPr>
          <a:xfrm>
            <a:off x="4807255" y="3500435"/>
            <a:ext cx="182880" cy="383381"/>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4" name="Cube 23"/>
          <p:cNvSpPr/>
          <p:nvPr/>
        </p:nvSpPr>
        <p:spPr>
          <a:xfrm>
            <a:off x="5033222" y="3500435"/>
            <a:ext cx="182880" cy="420292"/>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5" name="Cube 24"/>
          <p:cNvSpPr/>
          <p:nvPr/>
        </p:nvSpPr>
        <p:spPr>
          <a:xfrm>
            <a:off x="5259189" y="3500436"/>
            <a:ext cx="182880" cy="450058"/>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6" name="Cube 25"/>
          <p:cNvSpPr/>
          <p:nvPr/>
        </p:nvSpPr>
        <p:spPr>
          <a:xfrm>
            <a:off x="5485156" y="3500435"/>
            <a:ext cx="182880" cy="472282"/>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7" name="Cube 26"/>
          <p:cNvSpPr/>
          <p:nvPr/>
        </p:nvSpPr>
        <p:spPr>
          <a:xfrm>
            <a:off x="5711123" y="3500435"/>
            <a:ext cx="182880" cy="516734"/>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8" name="Cube 27"/>
          <p:cNvSpPr/>
          <p:nvPr/>
        </p:nvSpPr>
        <p:spPr>
          <a:xfrm>
            <a:off x="5937090" y="3500436"/>
            <a:ext cx="182880" cy="556636"/>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29" name="Cube 28"/>
          <p:cNvSpPr/>
          <p:nvPr/>
        </p:nvSpPr>
        <p:spPr>
          <a:xfrm>
            <a:off x="6163057" y="3500435"/>
            <a:ext cx="182880" cy="578646"/>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0" name="Cube 29"/>
          <p:cNvSpPr/>
          <p:nvPr/>
        </p:nvSpPr>
        <p:spPr>
          <a:xfrm>
            <a:off x="6389024" y="3500435"/>
            <a:ext cx="182880" cy="609602"/>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1" name="Cube 30"/>
          <p:cNvSpPr/>
          <p:nvPr/>
        </p:nvSpPr>
        <p:spPr>
          <a:xfrm>
            <a:off x="6614991" y="3500434"/>
            <a:ext cx="182880" cy="628653"/>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2" name="Cube 31"/>
          <p:cNvSpPr/>
          <p:nvPr/>
        </p:nvSpPr>
        <p:spPr>
          <a:xfrm>
            <a:off x="6840958" y="3500434"/>
            <a:ext cx="182880" cy="673632"/>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3" name="Cube 32"/>
          <p:cNvSpPr/>
          <p:nvPr/>
        </p:nvSpPr>
        <p:spPr>
          <a:xfrm>
            <a:off x="7066925" y="3500435"/>
            <a:ext cx="182880" cy="723903"/>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4" name="Cube 33"/>
          <p:cNvSpPr/>
          <p:nvPr/>
        </p:nvSpPr>
        <p:spPr>
          <a:xfrm>
            <a:off x="7292892" y="3500434"/>
            <a:ext cx="182880" cy="759621"/>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5" name="Cube 34"/>
          <p:cNvSpPr/>
          <p:nvPr/>
        </p:nvSpPr>
        <p:spPr>
          <a:xfrm>
            <a:off x="7518859" y="3500435"/>
            <a:ext cx="182880" cy="790578"/>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6" name="Cube 35"/>
          <p:cNvSpPr/>
          <p:nvPr/>
        </p:nvSpPr>
        <p:spPr>
          <a:xfrm>
            <a:off x="7744826" y="3500434"/>
            <a:ext cx="182880" cy="840585"/>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7" name="Cube 36"/>
          <p:cNvSpPr/>
          <p:nvPr/>
        </p:nvSpPr>
        <p:spPr>
          <a:xfrm>
            <a:off x="7970793" y="3500434"/>
            <a:ext cx="182880" cy="888209"/>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8" name="Cube 37"/>
          <p:cNvSpPr/>
          <p:nvPr/>
        </p:nvSpPr>
        <p:spPr>
          <a:xfrm>
            <a:off x="8196760" y="3500435"/>
            <a:ext cx="182880" cy="928690"/>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39" name="Cube 38"/>
          <p:cNvSpPr/>
          <p:nvPr/>
        </p:nvSpPr>
        <p:spPr>
          <a:xfrm>
            <a:off x="8422727" y="3500434"/>
            <a:ext cx="182880" cy="992985"/>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40" name="Cube 39"/>
          <p:cNvSpPr/>
          <p:nvPr/>
        </p:nvSpPr>
        <p:spPr>
          <a:xfrm>
            <a:off x="8648700" y="3500435"/>
            <a:ext cx="182880" cy="1058865"/>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41" name="Cube 40"/>
          <p:cNvSpPr/>
          <p:nvPr/>
        </p:nvSpPr>
        <p:spPr>
          <a:xfrm>
            <a:off x="2367095" y="3419473"/>
            <a:ext cx="182880" cy="80962"/>
          </a:xfrm>
          <a:prstGeom prst="cube">
            <a:avLst>
              <a:gd name="adj" fmla="val 7685"/>
            </a:avLst>
          </a:prstGeom>
          <a:gradFill>
            <a:gsLst>
              <a:gs pos="0">
                <a:schemeClr val="accent6">
                  <a:lumMod val="50000"/>
                </a:schemeClr>
              </a:gs>
              <a:gs pos="100000">
                <a:schemeClr val="accent6">
                  <a:lumMod val="60000"/>
                  <a:lumOff val="40000"/>
                </a:schemeClr>
              </a:gs>
            </a:gsLst>
            <a:lin ang="5400000" scaled="0"/>
          </a:gradFill>
          <a:ln>
            <a:noFill/>
          </a:ln>
          <a:effectLst>
            <a:outerShdw blurRad="50800" dist="38100" dir="16200000"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sp>
        <p:nvSpPr>
          <p:cNvPr id="42" name="Cube 41"/>
          <p:cNvSpPr/>
          <p:nvPr/>
        </p:nvSpPr>
        <p:spPr>
          <a:xfrm>
            <a:off x="2773552" y="3500435"/>
            <a:ext cx="182880" cy="95845"/>
          </a:xfrm>
          <a:prstGeom prst="cube">
            <a:avLst>
              <a:gd name="adj" fmla="val 7685"/>
            </a:avLst>
          </a:prstGeom>
          <a:gradFill>
            <a:gsLst>
              <a:gs pos="0">
                <a:srgbClr val="C00000"/>
              </a:gs>
              <a:gs pos="100000">
                <a:srgbClr val="FF0000"/>
              </a:gs>
            </a:gsLst>
            <a:lin ang="5400000" scaled="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dirty="0">
              <a:solidFill>
                <a:prstClr val="white"/>
              </a:solidFill>
              <a:effectLst>
                <a:outerShdw blurRad="38100" dist="38100" dir="2700000" algn="tl">
                  <a:srgbClr val="000000">
                    <a:alpha val="43137"/>
                  </a:srgbClr>
                </a:outerShdw>
              </a:effectLst>
            </a:endParaRPr>
          </a:p>
        </p:txBody>
      </p:sp>
      <p:cxnSp>
        <p:nvCxnSpPr>
          <p:cNvPr id="43" name="Straight Arrow Connector 42"/>
          <p:cNvCxnSpPr/>
          <p:nvPr/>
        </p:nvCxnSpPr>
        <p:spPr>
          <a:xfrm>
            <a:off x="7936353" y="3323984"/>
            <a:ext cx="70369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24716" y="3500436"/>
            <a:ext cx="767715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Revenue Challenge</a:t>
            </a:r>
          </a:p>
          <a:p>
            <a:r>
              <a:rPr lang="en-US" sz="3200" dirty="0" smtClean="0"/>
              <a:t>Cost to Serve vs. Density of Population</a:t>
            </a:r>
            <a:endParaRPr lang="en-US" sz="3200" dirty="0"/>
          </a:p>
        </p:txBody>
      </p:sp>
    </p:spTree>
    <p:extLst>
      <p:ext uri="{BB962C8B-B14F-4D97-AF65-F5344CB8AC3E}">
        <p14:creationId xmlns:p14="http://schemas.microsoft.com/office/powerpoint/2010/main" val="805778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a:t>FirstNet (LTE) and LMR</a:t>
            </a:r>
          </a:p>
        </p:txBody>
      </p:sp>
      <p:sp>
        <p:nvSpPr>
          <p:cNvPr id="3" name="Content Placeholder 2"/>
          <p:cNvSpPr>
            <a:spLocks noGrp="1"/>
          </p:cNvSpPr>
          <p:nvPr>
            <p:ph idx="1"/>
          </p:nvPr>
        </p:nvSpPr>
        <p:spPr>
          <a:xfrm>
            <a:off x="457200" y="1371600"/>
            <a:ext cx="8229600" cy="4724400"/>
          </a:xfrm>
        </p:spPr>
        <p:txBody>
          <a:bodyPr>
            <a:normAutofit fontScale="70000" lnSpcReduction="20000"/>
          </a:bodyPr>
          <a:lstStyle/>
          <a:p>
            <a:pPr lvl="0"/>
            <a:r>
              <a:rPr lang="en-US" dirty="0"/>
              <a:t>When the FirstNet network launches, it will provide mission‐critical, </a:t>
            </a:r>
            <a:r>
              <a:rPr lang="en-US" u="sng" dirty="0"/>
              <a:t>high‐speed data services </a:t>
            </a:r>
            <a:r>
              <a:rPr lang="en-US" dirty="0"/>
              <a:t>to supplement the voice capabilities of today’s Land Mobile Radio (LMR) networks. </a:t>
            </a:r>
          </a:p>
          <a:p>
            <a:pPr lvl="0"/>
            <a:r>
              <a:rPr lang="en-US" dirty="0" smtClean="0"/>
              <a:t>Today’s </a:t>
            </a:r>
            <a:r>
              <a:rPr lang="en-US" dirty="0"/>
              <a:t>LMR networks support push‐to‐talk, direct mode, and emergency call functionality. Public safety users typically communicate one‐to‐many instead of one‐to‐one</a:t>
            </a:r>
            <a:r>
              <a:rPr lang="en-US" dirty="0" smtClean="0"/>
              <a:t>.</a:t>
            </a:r>
          </a:p>
          <a:p>
            <a:pPr lvl="0"/>
            <a:r>
              <a:rPr lang="en-US" dirty="0"/>
              <a:t>If the network fails, they also must be able to communicate with other responders in close proximity, so direct mode is critical. There are also performance requirements for mission‐critical voice that address call set‐up speed, quality, and reliability</a:t>
            </a:r>
            <a:r>
              <a:rPr lang="en-US" dirty="0" smtClean="0"/>
              <a:t>.</a:t>
            </a:r>
          </a:p>
          <a:p>
            <a:r>
              <a:rPr lang="en-US" dirty="0"/>
              <a:t>These attributes need to be defined through the standards‐setting process. FirstNet can’t predict the arrival of mission‐critical voice in part because the standards are still under development.  </a:t>
            </a:r>
            <a:endParaRPr lang="en-US" sz="2900" dirty="0">
              <a:solidFill>
                <a:prstClr val="black"/>
              </a:solidFill>
            </a:endParaRPr>
          </a:p>
          <a:p>
            <a:pPr lvl="0"/>
            <a:endParaRPr lang="en-US" dirty="0"/>
          </a:p>
        </p:txBody>
      </p:sp>
    </p:spTree>
    <p:extLst>
      <p:ext uri="{BB962C8B-B14F-4D97-AF65-F5344CB8AC3E}">
        <p14:creationId xmlns:p14="http://schemas.microsoft.com/office/powerpoint/2010/main" val="9710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FirstNet (LTE) and LMR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0170"/>
            <a:ext cx="8229600" cy="4659630"/>
          </a:xfrm>
          <a:prstGeom prst="rect">
            <a:avLst/>
          </a:prstGeom>
        </p:spPr>
      </p:pic>
      <p:sp>
        <p:nvSpPr>
          <p:cNvPr id="5" name="Title 2"/>
          <p:cNvSpPr txBox="1">
            <a:spLocks/>
          </p:cNvSpPr>
          <p:nvPr/>
        </p:nvSpPr>
        <p:spPr>
          <a:xfrm>
            <a:off x="457200" y="5985351"/>
            <a:ext cx="8229600" cy="350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smtClean="0">
                <a:ln>
                  <a:noFill/>
                </a:ln>
                <a:solidFill>
                  <a:srgbClr val="2E3191"/>
                </a:solidFill>
                <a:effectLst/>
                <a:uLnTx/>
                <a:uFillTx/>
                <a:latin typeface="Arial Rounded MT Bold" pitchFamily="34" charset="0"/>
                <a:ea typeface="+mj-ea"/>
                <a:cs typeface="+mj-cs"/>
              </a:rPr>
              <a:t>Graphic</a:t>
            </a:r>
            <a:r>
              <a:rPr kumimoji="0" lang="en-US" sz="800" b="0" i="0" u="none" strike="noStrike" kern="1200" cap="none" spc="0" normalizeH="0" noProof="0" dirty="0" smtClean="0">
                <a:ln>
                  <a:noFill/>
                </a:ln>
                <a:solidFill>
                  <a:srgbClr val="2E3191"/>
                </a:solidFill>
                <a:effectLst/>
                <a:uLnTx/>
                <a:uFillTx/>
                <a:latin typeface="Arial Rounded MT Bold" pitchFamily="34" charset="0"/>
                <a:ea typeface="+mj-ea"/>
                <a:cs typeface="+mj-cs"/>
              </a:rPr>
              <a:t> Distributed courtesy of DHS OEC</a:t>
            </a:r>
            <a:endParaRPr kumimoji="0" lang="en-US" sz="800" b="0" i="0" u="none" strike="noStrike" kern="1200" cap="none" spc="0" normalizeH="0" baseline="0" noProof="0" dirty="0">
              <a:ln>
                <a:noFill/>
              </a:ln>
              <a:solidFill>
                <a:srgbClr val="2E3191"/>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4171234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4800600"/>
          </a:xfrm>
        </p:spPr>
        <p:txBody>
          <a:bodyPr>
            <a:normAutofit fontScale="90000"/>
          </a:bodyPr>
          <a:lstStyle/>
          <a:p>
            <a:r>
              <a:rPr lang="en-US" dirty="0" smtClean="0"/>
              <a:t>Thank You for your time and service. Please contact me with any questions.</a:t>
            </a:r>
            <a:r>
              <a:rPr lang="en-US" dirty="0"/>
              <a:t/>
            </a:r>
            <a:br>
              <a:rPr lang="en-US" dirty="0"/>
            </a:br>
            <a:r>
              <a:rPr lang="en-US" dirty="0" smtClean="0"/>
              <a:t/>
            </a:r>
            <a:br>
              <a:rPr lang="en-US" dirty="0" smtClean="0"/>
            </a:br>
            <a:r>
              <a:rPr lang="en-US" dirty="0" smtClean="0"/>
              <a:t>Curtis </a:t>
            </a:r>
            <a:r>
              <a:rPr lang="en-US" dirty="0"/>
              <a:t>Nail</a:t>
            </a:r>
            <a:br>
              <a:rPr lang="en-US" dirty="0"/>
            </a:br>
            <a:r>
              <a:rPr lang="en-US" dirty="0"/>
              <a:t>Alabama Law Enforcement Agency</a:t>
            </a:r>
            <a:br>
              <a:rPr lang="en-US" dirty="0"/>
            </a:br>
            <a:r>
              <a:rPr lang="en-US" dirty="0">
                <a:hlinkClick r:id="rId2"/>
              </a:rPr>
              <a:t>curtis.nail@alea.Alabama.gov</a:t>
            </a:r>
            <a:r>
              <a:rPr lang="en-US" dirty="0"/>
              <a:t/>
            </a:r>
            <a:br>
              <a:rPr lang="en-US" dirty="0"/>
            </a:br>
            <a:endParaRPr lang="en-US" dirty="0"/>
          </a:p>
        </p:txBody>
      </p:sp>
    </p:spTree>
    <p:extLst>
      <p:ext uri="{BB962C8B-B14F-4D97-AF65-F5344CB8AC3E}">
        <p14:creationId xmlns:p14="http://schemas.microsoft.com/office/powerpoint/2010/main" val="2347605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50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44" y="3505200"/>
            <a:ext cx="5095711" cy="2667000"/>
          </a:xfrm>
          <a:prstGeom prst="rect">
            <a:avLst/>
          </a:prstGeom>
        </p:spPr>
      </p:pic>
      <p:sp>
        <p:nvSpPr>
          <p:cNvPr id="5"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FirstNet Network</a:t>
            </a:r>
            <a:endParaRPr lang="en-US" dirty="0"/>
          </a:p>
        </p:txBody>
      </p:sp>
      <p:sp>
        <p:nvSpPr>
          <p:cNvPr id="6" name="Content Placeholder 2"/>
          <p:cNvSpPr txBox="1">
            <a:spLocks/>
          </p:cNvSpPr>
          <p:nvPr/>
        </p:nvSpPr>
        <p:spPr>
          <a:xfrm>
            <a:off x="457200" y="1371600"/>
            <a:ext cx="8229600" cy="4876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Long-Term Evolution (LTE) </a:t>
            </a:r>
            <a:r>
              <a:rPr lang="en-US" u="sng" dirty="0" smtClean="0"/>
              <a:t>Cellular Wireless Network</a:t>
            </a:r>
            <a:r>
              <a:rPr lang="en-US" dirty="0" smtClean="0"/>
              <a:t> specifically for First Responders.</a:t>
            </a:r>
          </a:p>
          <a:p>
            <a:r>
              <a:rPr lang="en-US" dirty="0"/>
              <a:t>Initially, the FirstNet network will be used for data </a:t>
            </a:r>
            <a:r>
              <a:rPr lang="en-US" dirty="0" smtClean="0"/>
              <a:t>only, </a:t>
            </a:r>
            <a:r>
              <a:rPr lang="en-US" u="sng" dirty="0" smtClean="0"/>
              <a:t>not voice</a:t>
            </a:r>
            <a:r>
              <a:rPr lang="en-US" dirty="0" smtClean="0"/>
              <a:t>. </a:t>
            </a:r>
          </a:p>
          <a:p>
            <a:endParaRPr lang="en-US" dirty="0"/>
          </a:p>
          <a:p>
            <a:pPr marL="457200" lvl="1" indent="0">
              <a:buNone/>
            </a:pPr>
            <a:endParaRPr lang="en-US" dirty="0"/>
          </a:p>
        </p:txBody>
      </p:sp>
    </p:spTree>
    <p:extLst>
      <p:ext uri="{BB962C8B-B14F-4D97-AF65-F5344CB8AC3E}">
        <p14:creationId xmlns:p14="http://schemas.microsoft.com/office/powerpoint/2010/main" val="1766091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258" y="2794005"/>
            <a:ext cx="1566388"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12</a:t>
            </a:r>
            <a:endParaRPr lang="en-US" sz="14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68912642"/>
              </p:ext>
            </p:extLst>
          </p:nvPr>
        </p:nvGraphicFramePr>
        <p:xfrm>
          <a:off x="132503" y="3099251"/>
          <a:ext cx="8900108" cy="2699037"/>
        </p:xfrm>
        <a:graphic>
          <a:graphicData uri="http://schemas.openxmlformats.org/drawingml/2006/table">
            <a:tbl>
              <a:tblPr firstRow="1" bandRow="1">
                <a:tableStyleId>{5940675A-B579-460E-94D1-54222C63F5DA}</a:tableStyleId>
              </a:tblPr>
              <a:tblGrid>
                <a:gridCol w="523536"/>
                <a:gridCol w="1047072"/>
                <a:gridCol w="1047072"/>
                <a:gridCol w="523536"/>
                <a:gridCol w="1047072"/>
                <a:gridCol w="959815"/>
                <a:gridCol w="872559"/>
                <a:gridCol w="523536"/>
                <a:gridCol w="959815"/>
                <a:gridCol w="872559"/>
                <a:gridCol w="523536"/>
              </a:tblGrid>
              <a:tr h="1537330">
                <a:tc>
                  <a:txBody>
                    <a:bodyPr/>
                    <a:lstStyle/>
                    <a:p>
                      <a:pPr algn="ctr"/>
                      <a:endParaRPr lang="en-US" b="1" dirty="0">
                        <a:effectLst>
                          <a:outerShdw blurRad="38100" dist="38100" dir="2700000" algn="tl">
                            <a:srgbClr val="000000">
                              <a:alpha val="43137"/>
                            </a:srgbClr>
                          </a:outerShdw>
                        </a:effectLst>
                      </a:endParaRPr>
                    </a:p>
                  </a:txBody>
                  <a:tcPr vert="vert"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effectLst>
                            <a:outerShdw blurRad="38100" dist="38100" dir="2700000" algn="tl">
                              <a:srgbClr val="000000">
                                <a:alpha val="43137"/>
                              </a:srgbClr>
                            </a:outerShdw>
                          </a:effectLst>
                        </a:rPr>
                        <a:t>AT&amp;T</a:t>
                      </a:r>
                      <a:endParaRPr lang="en-US" b="1" dirty="0">
                        <a:effectLst>
                          <a:outerShdw blurRad="38100" dist="38100" dir="2700000" algn="tl">
                            <a:srgbClr val="000000">
                              <a:alpha val="43137"/>
                            </a:srgbClr>
                          </a:outerShdw>
                        </a:effectLst>
                      </a:endParaRPr>
                    </a:p>
                  </a:txBody>
                  <a:tcPr vert="vert"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r>
                        <a:rPr lang="en-US" b="1" dirty="0" smtClean="0">
                          <a:effectLst>
                            <a:outerShdw blurRad="38100" dist="38100" dir="2700000" algn="tl">
                              <a:srgbClr val="000000">
                                <a:alpha val="43137"/>
                              </a:srgbClr>
                            </a:outerShdw>
                          </a:effectLst>
                        </a:rPr>
                        <a:t>AT&amp;T</a:t>
                      </a:r>
                    </a:p>
                    <a:p>
                      <a:pPr algn="ctr"/>
                      <a:r>
                        <a:rPr lang="en-US" b="1" dirty="0" smtClean="0">
                          <a:effectLst>
                            <a:outerShdw blurRad="38100" dist="38100" dir="2700000" algn="tl">
                              <a:srgbClr val="000000">
                                <a:alpha val="43137"/>
                              </a:srgbClr>
                            </a:outerShdw>
                          </a:effectLst>
                        </a:rPr>
                        <a:t>Dish</a:t>
                      </a:r>
                      <a:endParaRPr lang="en-US" b="1" dirty="0">
                        <a:effectLst>
                          <a:outerShdw blurRad="38100" dist="38100" dir="2700000" algn="tl">
                            <a:srgbClr val="000000">
                              <a:alpha val="43137"/>
                            </a:srgbClr>
                          </a:outerShdw>
                        </a:effectLst>
                      </a:endParaRPr>
                    </a:p>
                  </a:txBody>
                  <a:tcPr vert="vert"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en-US" b="1" dirty="0">
                        <a:effectLst>
                          <a:outerShdw blurRad="38100" dist="38100" dir="2700000" algn="tl">
                            <a:srgbClr val="000000">
                              <a:alpha val="43137"/>
                            </a:srgbClr>
                          </a:outerShdw>
                        </a:effectLst>
                      </a:endParaRPr>
                    </a:p>
                  </a:txBody>
                  <a:tcPr vert="vert"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AT&amp;T</a:t>
                      </a:r>
                    </a:p>
                  </a:txBody>
                  <a:tcPr vert="vert"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Verizon</a:t>
                      </a:r>
                    </a:p>
                  </a:txBody>
                  <a:tcPr vert="vert" anchor="ctr">
                    <a:lnL w="6350" cap="flat" cmpd="sng" algn="ctr">
                      <a:solidFill>
                        <a:schemeClr val="tx1"/>
                      </a:solidFill>
                      <a:prstDash val="dash"/>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PS </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Broadband</a:t>
                      </a:r>
                    </a:p>
                  </a:txBody>
                  <a:tcPr vert="vert"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PS Narrowband</a:t>
                      </a:r>
                    </a:p>
                  </a:txBody>
                  <a:tcPr vert="vert"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Verizon</a:t>
                      </a:r>
                    </a:p>
                  </a:txBody>
                  <a:tcPr vert="vert"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PS</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 Broadband</a:t>
                      </a:r>
                    </a:p>
                  </a:txBody>
                  <a:tcPr vert="vert"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PS Narrowband</a:t>
                      </a:r>
                    </a:p>
                  </a:txBody>
                  <a:tcPr vert="vert"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6">
                        <a:lumMod val="40000"/>
                        <a:lumOff val="60000"/>
                      </a:schemeClr>
                    </a:solidFill>
                  </a:tcPr>
                </a:tc>
              </a:tr>
              <a:tr h="739752">
                <a:tc>
                  <a:txBody>
                    <a:bodyPr/>
                    <a:lstStyle/>
                    <a:p>
                      <a:endParaRPr lang="en-US" dirty="0"/>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1"/>
                      </a:solidFill>
                      <a:prstDash val="dash"/>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5">
                        <a:lumMod val="40000"/>
                        <a:lumOff val="60000"/>
                      </a:schemeClr>
                    </a:solidFill>
                  </a:tcPr>
                </a:tc>
                <a:tc>
                  <a:txBody>
                    <a:bodyPr/>
                    <a:lstStyle/>
                    <a:p>
                      <a:endParaRPr lang="en-US" dirty="0"/>
                    </a:p>
                  </a:txBody>
                  <a:tcP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lumMod val="40000"/>
                        <a:lumOff val="60000"/>
                      </a:schemeClr>
                    </a:solidFill>
                  </a:tcPr>
                </a:tc>
                <a:tc>
                  <a:txBody>
                    <a:bodyPr/>
                    <a:lstStyle/>
                    <a:p>
                      <a:endParaRPr lang="en-US" dirty="0"/>
                    </a:p>
                  </a:txBody>
                  <a:tcP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endParaRPr lang="en-US" dirty="0"/>
                    </a:p>
                  </a:txBody>
                  <a:tcP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5">
                        <a:lumMod val="40000"/>
                        <a:lumOff val="60000"/>
                      </a:schemeClr>
                    </a:solidFill>
                  </a:tcPr>
                </a:tc>
                <a:tc>
                  <a:txBody>
                    <a:bodyPr/>
                    <a:lstStyle/>
                    <a:p>
                      <a:endParaRPr lang="en-US" dirty="0"/>
                    </a:p>
                  </a:txBody>
                  <a:tcP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lumMod val="40000"/>
                        <a:lumOff val="60000"/>
                      </a:schemeClr>
                    </a:solidFill>
                  </a:tcPr>
                </a:tc>
              </a:tr>
              <a:tr h="421955">
                <a:tc>
                  <a:txBody>
                    <a:bodyPr/>
                    <a:lstStyle/>
                    <a:p>
                      <a:pPr algn="ctr"/>
                      <a:r>
                        <a:rPr lang="en-US" sz="1400" b="1" dirty="0" smtClean="0">
                          <a:effectLst>
                            <a:outerShdw blurRad="38100" dist="38100" dir="2700000" algn="tl">
                              <a:srgbClr val="000000">
                                <a:alpha val="43137"/>
                              </a:srgbClr>
                            </a:outerShdw>
                          </a:effectLst>
                        </a:rPr>
                        <a:t>6</a:t>
                      </a:r>
                      <a:r>
                        <a:rPr lang="en-US" sz="1400" b="1" baseline="0" dirty="0" smtClean="0">
                          <a:effectLst>
                            <a:outerShdw blurRad="38100" dist="38100" dir="2700000" algn="tl">
                              <a:srgbClr val="000000">
                                <a:alpha val="43137"/>
                              </a:srgbClr>
                            </a:outerShdw>
                          </a:effectLst>
                        </a:rPr>
                        <a:t> MHz</a:t>
                      </a:r>
                      <a:endParaRPr lang="en-US" sz="1400" b="1" dirty="0">
                        <a:effectLst>
                          <a:outerShdw blurRad="38100" dist="38100" dir="2700000" algn="tl">
                            <a:srgbClr val="000000">
                              <a:alpha val="43137"/>
                            </a:srgbClr>
                          </a:outerShdw>
                        </a:effectLst>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12 MHz</a:t>
                      </a:r>
                      <a:endParaRPr lang="en-US" sz="1400" b="1" dirty="0">
                        <a:effectLst>
                          <a:outerShdw blurRad="38100" dist="38100" dir="2700000" algn="tl">
                            <a:srgbClr val="000000">
                              <a:alpha val="43137"/>
                            </a:srgbClr>
                          </a:outerShdw>
                        </a:effectLst>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algn="ctr"/>
                      <a:r>
                        <a:rPr kumimoji="0" lang="en-US" sz="1400" b="1" i="0" u="none" strike="noStrike" kern="1200" cap="none" spc="0" normalizeH="0" baseline="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12 MHz</a:t>
                      </a:r>
                      <a:endParaRPr kumimoji="0" lang="en-US" sz="14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algn="ctr"/>
                      <a:r>
                        <a:rPr kumimoji="0" lang="en-US" sz="1400" b="1" i="0" u="none" strike="noStrike" kern="1200" cap="none" spc="0" normalizeH="0" baseline="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6 MHz</a:t>
                      </a:r>
                      <a:endParaRPr kumimoji="0" lang="en-US" sz="14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algn="ctr"/>
                      <a:r>
                        <a:rPr kumimoji="0" lang="en-US" sz="1400" b="1" i="0" u="none" strike="noStrike" kern="1200" cap="none" spc="0" normalizeH="0" baseline="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12 MHz</a:t>
                      </a:r>
                      <a:endParaRPr kumimoji="0" lang="en-US" sz="14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11 MHz</a:t>
                      </a:r>
                    </a:p>
                  </a:txBody>
                  <a:tcPr marL="0" marR="0" marT="0" marB="0" anchor="ctr">
                    <a:lnL w="6350" cap="flat" cmpd="sng" algn="ctr">
                      <a:solidFill>
                        <a:schemeClr val="tx1"/>
                      </a:solidFill>
                      <a:prstDash val="dash"/>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algn="ctr"/>
                      <a:r>
                        <a:rPr lang="en-US" sz="1400" b="1" dirty="0" smtClean="0">
                          <a:effectLst>
                            <a:outerShdw blurRad="38100" dist="38100" dir="2700000" algn="tl">
                              <a:srgbClr val="000000">
                                <a:alpha val="43137"/>
                              </a:srgbClr>
                            </a:outerShdw>
                          </a:effectLst>
                        </a:rPr>
                        <a:t>10 MHz</a:t>
                      </a:r>
                      <a:endParaRPr lang="en-US" sz="1400" b="1" dirty="0">
                        <a:effectLst>
                          <a:outerShdw blurRad="38100" dist="38100" dir="2700000" algn="tl">
                            <a:srgbClr val="000000">
                              <a:alpha val="43137"/>
                            </a:srgbClr>
                          </a:outerShdw>
                        </a:effectLst>
                      </a:endParaRPr>
                    </a:p>
                  </a:txBody>
                  <a:tcPr marL="0" marR="0" marT="0" marB="0"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accent5">
                            <a:lumMod val="40000"/>
                            <a:lumOff val="60000"/>
                            <a:shade val="30000"/>
                            <a:satMod val="115000"/>
                          </a:schemeClr>
                        </a:gs>
                        <a:gs pos="20000">
                          <a:schemeClr val="accent5">
                            <a:lumMod val="40000"/>
                            <a:lumOff val="60000"/>
                            <a:shade val="67500"/>
                            <a:satMod val="115000"/>
                          </a:schemeClr>
                        </a:gs>
                        <a:gs pos="100000">
                          <a:schemeClr val="bg1"/>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6 MHz</a:t>
                      </a:r>
                    </a:p>
                  </a:txBody>
                  <a:tcPr marL="0" marR="0" marT="0" marB="0"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accent6">
                            <a:lumMod val="40000"/>
                            <a:lumOff val="60000"/>
                            <a:shade val="30000"/>
                            <a:satMod val="115000"/>
                          </a:schemeClr>
                        </a:gs>
                        <a:gs pos="20000">
                          <a:schemeClr val="accent6">
                            <a:lumMod val="40000"/>
                            <a:lumOff val="60000"/>
                            <a:shade val="67500"/>
                            <a:satMod val="115000"/>
                          </a:schemeClr>
                        </a:gs>
                        <a:gs pos="100000">
                          <a:schemeClr val="bg1"/>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11 MHz</a:t>
                      </a:r>
                    </a:p>
                  </a:txBody>
                  <a:tcPr marL="0" marR="0" marT="0" marB="0"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tcPr>
                </a:tc>
                <a:tc>
                  <a:txBody>
                    <a:bodyPr/>
                    <a:lstStyle/>
                    <a:p>
                      <a:pPr algn="ct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10 MHz</a:t>
                      </a:r>
                      <a:endParaRPr lang="en-US" sz="1400" b="1"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accent5">
                            <a:lumMod val="40000"/>
                            <a:lumOff val="60000"/>
                            <a:shade val="30000"/>
                            <a:satMod val="115000"/>
                          </a:schemeClr>
                        </a:gs>
                        <a:gs pos="20000">
                          <a:schemeClr val="accent5">
                            <a:lumMod val="40000"/>
                            <a:lumOff val="60000"/>
                            <a:shade val="67500"/>
                            <a:satMod val="115000"/>
                          </a:schemeClr>
                        </a:gs>
                        <a:gs pos="100000">
                          <a:schemeClr val="bg1"/>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6 MHz</a:t>
                      </a:r>
                    </a:p>
                  </a:txBody>
                  <a:tcPr marL="0" marR="0" marT="0" marB="0"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gradFill flip="none" rotWithShape="1">
                      <a:gsLst>
                        <a:gs pos="0">
                          <a:schemeClr val="accent6">
                            <a:lumMod val="40000"/>
                            <a:lumOff val="60000"/>
                            <a:shade val="30000"/>
                            <a:satMod val="115000"/>
                          </a:schemeClr>
                        </a:gs>
                        <a:gs pos="20000">
                          <a:schemeClr val="accent6">
                            <a:lumMod val="40000"/>
                            <a:lumOff val="60000"/>
                            <a:shade val="67500"/>
                            <a:satMod val="115000"/>
                          </a:schemeClr>
                        </a:gs>
                        <a:gs pos="100000">
                          <a:schemeClr val="bg1"/>
                        </a:gs>
                      </a:gsLst>
                      <a:lin ang="5400000" scaled="1"/>
                      <a:tileRect/>
                    </a:gradFill>
                  </a:tcPr>
                </a:tc>
              </a:tr>
            </a:tbl>
          </a:graphicData>
        </a:graphic>
      </p:graphicFrame>
      <p:pic>
        <p:nvPicPr>
          <p:cNvPr id="4" name="Picture 6" descr="https://pbs.twimg.com/profile_images/423932148219789312/2G41s5UY_400x400.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9775" y="437961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http://vector.me/files/images/3/1/313887/walkie_talkie_previe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170" t="3350" r="26263"/>
          <a:stretch/>
        </p:blipFill>
        <p:spPr bwMode="auto">
          <a:xfrm>
            <a:off x="6167300" y="4511142"/>
            <a:ext cx="548640" cy="875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http://vector.me/files/images/3/1/313887/walkie_talkie_previe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170" t="3350" r="26263"/>
          <a:stretch/>
        </p:blipFill>
        <p:spPr bwMode="auto">
          <a:xfrm>
            <a:off x="8487832" y="4511143"/>
            <a:ext cx="548640" cy="8755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04275" y="2794005"/>
            <a:ext cx="909637"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13</a:t>
            </a:r>
            <a:endParaRPr lang="en-US" sz="1400" b="1" dirty="0">
              <a:effectLst>
                <a:outerShdw blurRad="38100" dist="38100" dir="2700000" algn="tl">
                  <a:srgbClr val="000000">
                    <a:alpha val="43137"/>
                  </a:srgbClr>
                </a:outerShdw>
              </a:effectLst>
            </a:endParaRPr>
          </a:p>
        </p:txBody>
      </p:sp>
      <p:sp>
        <p:nvSpPr>
          <p:cNvPr id="8" name="Rectangle 7"/>
          <p:cNvSpPr/>
          <p:nvPr/>
        </p:nvSpPr>
        <p:spPr>
          <a:xfrm>
            <a:off x="7656777" y="2794005"/>
            <a:ext cx="831055" cy="274320"/>
          </a:xfrm>
          <a:prstGeom prst="rect">
            <a:avLst/>
          </a:prstGeom>
          <a:ln w="3175">
            <a:solidFill>
              <a:schemeClr val="bg1"/>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14</a:t>
            </a:r>
            <a:endParaRPr lang="en-US" sz="1400" b="1" dirty="0">
              <a:effectLst>
                <a:outerShdw blurRad="38100" dist="38100" dir="2700000" algn="tl">
                  <a:srgbClr val="000000">
                    <a:alpha val="43137"/>
                  </a:srgbClr>
                </a:outerShdw>
              </a:effectLst>
            </a:endParaRPr>
          </a:p>
        </p:txBody>
      </p:sp>
      <p:sp>
        <p:nvSpPr>
          <p:cNvPr id="9" name="Rectangle 8"/>
          <p:cNvSpPr/>
          <p:nvPr/>
        </p:nvSpPr>
        <p:spPr>
          <a:xfrm>
            <a:off x="4320645" y="2794005"/>
            <a:ext cx="938211"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13</a:t>
            </a:r>
            <a:endParaRPr lang="en-US" sz="1400" b="1" dirty="0">
              <a:effectLst>
                <a:outerShdw blurRad="38100" dist="38100" dir="2700000" algn="tl">
                  <a:srgbClr val="000000">
                    <a:alpha val="43137"/>
                  </a:srgbClr>
                </a:outerShdw>
              </a:effectLst>
            </a:endParaRPr>
          </a:p>
        </p:txBody>
      </p:sp>
      <p:sp>
        <p:nvSpPr>
          <p:cNvPr id="10" name="Rectangle 9"/>
          <p:cNvSpPr/>
          <p:nvPr/>
        </p:nvSpPr>
        <p:spPr>
          <a:xfrm>
            <a:off x="5301721" y="2794005"/>
            <a:ext cx="831055" cy="274320"/>
          </a:xfrm>
          <a:prstGeom prst="rect">
            <a:avLst/>
          </a:prstGeom>
          <a:ln w="3175">
            <a:solidFill>
              <a:schemeClr val="bg1"/>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14</a:t>
            </a:r>
            <a:endParaRPr lang="en-US" sz="1400" b="1" dirty="0">
              <a:effectLst>
                <a:outerShdw blurRad="38100" dist="38100" dir="2700000" algn="tl">
                  <a:srgbClr val="000000">
                    <a:alpha val="43137"/>
                  </a:srgbClr>
                </a:outerShdw>
              </a:effectLst>
            </a:endParaRPr>
          </a:p>
        </p:txBody>
      </p:sp>
      <p:sp>
        <p:nvSpPr>
          <p:cNvPr id="11" name="Rectangle 10"/>
          <p:cNvSpPr/>
          <p:nvPr/>
        </p:nvSpPr>
        <p:spPr>
          <a:xfrm>
            <a:off x="3276600" y="2519685"/>
            <a:ext cx="1044045"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17</a:t>
            </a:r>
            <a:endParaRPr lang="en-US" sz="1400" b="1" dirty="0">
              <a:effectLst>
                <a:outerShdw blurRad="38100" dist="38100" dir="2700000" algn="tl">
                  <a:srgbClr val="000000">
                    <a:alpha val="43137"/>
                  </a:srgbClr>
                </a:outerShdw>
              </a:effectLst>
            </a:endParaRPr>
          </a:p>
        </p:txBody>
      </p:sp>
      <p:pic>
        <p:nvPicPr>
          <p:cNvPr id="12" name="Picture 6" descr="https://pbs.twimg.com/profile_images/423932148219789312/2G41s5UY_400x400.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168" y="437961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10212" y="2794005"/>
            <a:ext cx="1044045"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29</a:t>
            </a:r>
            <a:endParaRPr lang="en-US" sz="1400" b="1" dirty="0">
              <a:effectLst>
                <a:outerShdw blurRad="38100" dist="38100" dir="2700000" algn="tl">
                  <a:srgbClr val="000000">
                    <a:alpha val="43137"/>
                  </a:srgbClr>
                </a:outerShdw>
              </a:effectLst>
            </a:endParaRPr>
          </a:p>
        </p:txBody>
      </p:sp>
      <p:sp>
        <p:nvSpPr>
          <p:cNvPr id="14" name="Rectangle 13"/>
          <p:cNvSpPr/>
          <p:nvPr/>
        </p:nvSpPr>
        <p:spPr>
          <a:xfrm>
            <a:off x="143825" y="2794005"/>
            <a:ext cx="1566387"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12</a:t>
            </a:r>
            <a:endParaRPr lang="en-US" sz="1400" b="1" dirty="0">
              <a:effectLst>
                <a:outerShdw blurRad="38100" dist="38100" dir="2700000" algn="tl">
                  <a:srgbClr val="000000">
                    <a:alpha val="43137"/>
                  </a:srgbClr>
                </a:outerShdw>
              </a:effectLst>
            </a:endParaRPr>
          </a:p>
        </p:txBody>
      </p:sp>
      <p:sp>
        <p:nvSpPr>
          <p:cNvPr id="15" name="Rectangle 14"/>
          <p:cNvSpPr/>
          <p:nvPr/>
        </p:nvSpPr>
        <p:spPr>
          <a:xfrm>
            <a:off x="666168" y="2519685"/>
            <a:ext cx="1044044" cy="274320"/>
          </a:xfrm>
          <a:prstGeom prst="rect">
            <a:avLst/>
          </a:prstGeom>
          <a:ln w="3175">
            <a:solidFill>
              <a:schemeClr val="bg1"/>
            </a:soli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b="1" dirty="0" smtClean="0">
                <a:effectLst>
                  <a:outerShdw blurRad="38100" dist="38100" dir="2700000" algn="tl">
                    <a:srgbClr val="000000">
                      <a:alpha val="43137"/>
                    </a:srgbClr>
                  </a:outerShdw>
                </a:effectLst>
              </a:rPr>
              <a:t>BC 17</a:t>
            </a:r>
            <a:endParaRPr lang="en-US" sz="1400" b="1" dirty="0">
              <a:effectLst>
                <a:outerShdw blurRad="38100" dist="38100" dir="2700000" algn="tl">
                  <a:srgbClr val="000000">
                    <a:alpha val="43137"/>
                  </a:srgbClr>
                </a:outerShdw>
              </a:effectLst>
            </a:endParaRPr>
          </a:p>
        </p:txBody>
      </p:sp>
      <p:sp>
        <p:nvSpPr>
          <p:cNvPr id="16" name="TextBox 15"/>
          <p:cNvSpPr txBox="1"/>
          <p:nvPr/>
        </p:nvSpPr>
        <p:spPr>
          <a:xfrm>
            <a:off x="6275677" y="5938112"/>
            <a:ext cx="1921933" cy="307777"/>
          </a:xfrm>
          <a:prstGeom prst="rect">
            <a:avLst/>
          </a:prstGeom>
          <a:noFill/>
        </p:spPr>
        <p:txBody>
          <a:bodyPr wrap="square" rtlCol="0">
            <a:spAutoFit/>
          </a:bodyPr>
          <a:lstStyle/>
          <a:p>
            <a:pPr algn="ctr"/>
            <a:r>
              <a:rPr lang="en-US" sz="1400" b="1" dirty="0" smtClean="0">
                <a:solidFill>
                  <a:schemeClr val="tx1">
                    <a:lumMod val="65000"/>
                    <a:lumOff val="35000"/>
                  </a:schemeClr>
                </a:solidFill>
              </a:rPr>
              <a:t>1 MHz Guard Bands</a:t>
            </a:r>
            <a:endParaRPr lang="en-US" sz="1400" b="1" dirty="0">
              <a:solidFill>
                <a:schemeClr val="tx1">
                  <a:lumMod val="65000"/>
                  <a:lumOff val="35000"/>
                </a:schemeClr>
              </a:solidFill>
            </a:endParaRPr>
          </a:p>
        </p:txBody>
      </p:sp>
      <p:cxnSp>
        <p:nvCxnSpPr>
          <p:cNvPr id="17" name="Straight Arrow Connector 16"/>
          <p:cNvCxnSpPr/>
          <p:nvPr/>
        </p:nvCxnSpPr>
        <p:spPr>
          <a:xfrm>
            <a:off x="6167300" y="5828041"/>
            <a:ext cx="0" cy="289360"/>
          </a:xfrm>
          <a:prstGeom prst="straightConnector1">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681650" y="5828041"/>
            <a:ext cx="0" cy="182880"/>
          </a:xfrm>
          <a:prstGeom prst="straightConnector1">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8504978" y="5828041"/>
            <a:ext cx="0" cy="289360"/>
          </a:xfrm>
          <a:prstGeom prst="straightConnector1">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a:off x="5289021" y="5828041"/>
            <a:ext cx="1152599" cy="289360"/>
          </a:xfrm>
          <a:prstGeom prst="bentConnector3">
            <a:avLst>
              <a:gd name="adj1" fmla="val -134"/>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21" name="Elbow Connector 20"/>
          <p:cNvCxnSpPr/>
          <p:nvPr/>
        </p:nvCxnSpPr>
        <p:spPr>
          <a:xfrm rot="10800000" flipV="1">
            <a:off x="7993326" y="5828040"/>
            <a:ext cx="1036004" cy="289361"/>
          </a:xfrm>
          <a:prstGeom prst="bentConnector3">
            <a:avLst>
              <a:gd name="adj1" fmla="val -260"/>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7635736" y="5828041"/>
            <a:ext cx="0" cy="182880"/>
          </a:xfrm>
          <a:prstGeom prst="straightConnector1">
            <a:avLst/>
          </a:prstGeom>
          <a:ln w="19050">
            <a:solidFill>
              <a:schemeClr val="tx1">
                <a:lumMod val="50000"/>
                <a:lumOff val="50000"/>
              </a:schemeClr>
            </a:solidFill>
            <a:headEnd type="triangle"/>
            <a:tailEnd type="non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167300" y="2794005"/>
            <a:ext cx="514350" cy="338554"/>
          </a:xfrm>
          <a:prstGeom prst="rect">
            <a:avLst/>
          </a:prstGeom>
          <a:noFill/>
        </p:spPr>
        <p:txBody>
          <a:bodyPr wrap="square" lIns="0" rIns="0" rtlCol="0">
            <a:spAutoFit/>
          </a:bodyPr>
          <a:lstStyle/>
          <a:p>
            <a:pPr algn="ctr"/>
            <a:r>
              <a:rPr lang="en-US" sz="1600" b="1" i="1" dirty="0" smtClean="0">
                <a:effectLst>
                  <a:outerShdw blurRad="38100" dist="38100" dir="2700000" algn="tl">
                    <a:srgbClr val="000000">
                      <a:alpha val="43137"/>
                    </a:srgbClr>
                  </a:outerShdw>
                </a:effectLst>
              </a:rPr>
              <a:t>LMR</a:t>
            </a:r>
            <a:endParaRPr lang="en-US" sz="1600" b="1" i="1" dirty="0">
              <a:effectLst>
                <a:outerShdw blurRad="38100" dist="38100" dir="2700000" algn="tl">
                  <a:srgbClr val="000000">
                    <a:alpha val="43137"/>
                  </a:srgbClr>
                </a:outerShdw>
              </a:effectLst>
            </a:endParaRPr>
          </a:p>
        </p:txBody>
      </p:sp>
      <p:sp>
        <p:nvSpPr>
          <p:cNvPr id="24" name="TextBox 23"/>
          <p:cNvSpPr txBox="1"/>
          <p:nvPr/>
        </p:nvSpPr>
        <p:spPr>
          <a:xfrm>
            <a:off x="8522122" y="2794005"/>
            <a:ext cx="514350" cy="338554"/>
          </a:xfrm>
          <a:prstGeom prst="rect">
            <a:avLst/>
          </a:prstGeom>
          <a:noFill/>
        </p:spPr>
        <p:txBody>
          <a:bodyPr wrap="square" lIns="0" rIns="0" rtlCol="0">
            <a:spAutoFit/>
          </a:bodyPr>
          <a:lstStyle/>
          <a:p>
            <a:pPr algn="ctr"/>
            <a:r>
              <a:rPr lang="en-US" sz="1600" b="1" i="1" dirty="0" smtClean="0">
                <a:effectLst>
                  <a:outerShdw blurRad="38100" dist="38100" dir="2700000" algn="tl">
                    <a:srgbClr val="000000">
                      <a:alpha val="43137"/>
                    </a:srgbClr>
                  </a:outerShdw>
                </a:effectLst>
              </a:rPr>
              <a:t>LMR</a:t>
            </a:r>
            <a:endParaRPr lang="en-US" sz="1600" b="1" i="1" dirty="0">
              <a:effectLst>
                <a:outerShdw blurRad="38100" dist="38100" dir="2700000" algn="tl">
                  <a:srgbClr val="000000">
                    <a:alpha val="43137"/>
                  </a:srgbClr>
                </a:outerShdw>
              </a:effectLst>
            </a:endParaRPr>
          </a:p>
        </p:txBody>
      </p:sp>
      <p:sp>
        <p:nvSpPr>
          <p:cNvPr id="25" name="TextBox 24"/>
          <p:cNvSpPr txBox="1"/>
          <p:nvPr/>
        </p:nvSpPr>
        <p:spPr>
          <a:xfrm>
            <a:off x="1808901"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DOWNLINK</a:t>
            </a:r>
            <a:endParaRPr lang="en-US" sz="1000" b="1" dirty="0">
              <a:solidFill>
                <a:srgbClr val="C00000"/>
              </a:solidFill>
              <a:effectLst>
                <a:outerShdw blurRad="38100" dist="38100" dir="2700000" algn="tl">
                  <a:srgbClr val="000000">
                    <a:alpha val="43137"/>
                  </a:srgbClr>
                </a:outerShdw>
              </a:effectLst>
            </a:endParaRPr>
          </a:p>
        </p:txBody>
      </p:sp>
      <p:sp>
        <p:nvSpPr>
          <p:cNvPr id="26" name="TextBox 25"/>
          <p:cNvSpPr txBox="1"/>
          <p:nvPr/>
        </p:nvSpPr>
        <p:spPr>
          <a:xfrm>
            <a:off x="5294578"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DOWNLINK</a:t>
            </a:r>
            <a:endParaRPr lang="en-US" sz="1000" b="1" dirty="0">
              <a:solidFill>
                <a:srgbClr val="C00000"/>
              </a:solidFill>
              <a:effectLst>
                <a:outerShdw blurRad="38100" dist="38100" dir="2700000" algn="tl">
                  <a:srgbClr val="000000">
                    <a:alpha val="43137"/>
                  </a:srgbClr>
                </a:outerShdw>
              </a:effectLst>
            </a:endParaRPr>
          </a:p>
        </p:txBody>
      </p:sp>
      <p:pic>
        <p:nvPicPr>
          <p:cNvPr id="27" name="Picture 10" descr="http://att.jobs/img/social-profi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0022" y="4388756"/>
            <a:ext cx="457200" cy="4480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att.jobs/img/social-profi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6700" y="4614343"/>
            <a:ext cx="457200" cy="448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att.jobs/img/social-profil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7019" y="4388756"/>
            <a:ext cx="457200" cy="4480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366417"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DOWNLINK</a:t>
            </a:r>
            <a:endParaRPr lang="en-US" sz="1000" b="1" dirty="0">
              <a:solidFill>
                <a:srgbClr val="C00000"/>
              </a:solidFill>
              <a:effectLst>
                <a:outerShdw blurRad="38100" dist="38100" dir="2700000" algn="tl">
                  <a:srgbClr val="000000">
                    <a:alpha val="43137"/>
                  </a:srgbClr>
                </a:outerShdw>
              </a:effectLst>
            </a:endParaRPr>
          </a:p>
        </p:txBody>
      </p:sp>
      <p:sp>
        <p:nvSpPr>
          <p:cNvPr id="31" name="TextBox 30"/>
          <p:cNvSpPr txBox="1"/>
          <p:nvPr/>
        </p:nvSpPr>
        <p:spPr>
          <a:xfrm>
            <a:off x="3375289"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DOWNLINK</a:t>
            </a:r>
            <a:endParaRPr lang="en-US" sz="1000" b="1" dirty="0">
              <a:solidFill>
                <a:srgbClr val="C00000"/>
              </a:solidFill>
              <a:effectLst>
                <a:outerShdw blurRad="38100" dist="38100" dir="2700000" algn="tl">
                  <a:srgbClr val="000000">
                    <a:alpha val="43137"/>
                  </a:srgbClr>
                </a:outerShdw>
              </a:effectLst>
            </a:endParaRPr>
          </a:p>
        </p:txBody>
      </p:sp>
      <p:sp>
        <p:nvSpPr>
          <p:cNvPr id="32" name="TextBox 31"/>
          <p:cNvSpPr txBox="1"/>
          <p:nvPr/>
        </p:nvSpPr>
        <p:spPr>
          <a:xfrm>
            <a:off x="6735760"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UPLINK</a:t>
            </a:r>
            <a:endParaRPr lang="en-US" sz="1000" b="1" dirty="0">
              <a:solidFill>
                <a:srgbClr val="C00000"/>
              </a:solidFill>
              <a:effectLst>
                <a:outerShdw blurRad="38100" dist="38100" dir="2700000" algn="tl">
                  <a:srgbClr val="000000">
                    <a:alpha val="43137"/>
                  </a:srgbClr>
                </a:outerShdw>
              </a:effectLst>
            </a:endParaRPr>
          </a:p>
        </p:txBody>
      </p:sp>
      <p:sp>
        <p:nvSpPr>
          <p:cNvPr id="33" name="TextBox 32"/>
          <p:cNvSpPr txBox="1"/>
          <p:nvPr/>
        </p:nvSpPr>
        <p:spPr>
          <a:xfrm>
            <a:off x="7648971"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UPLINK</a:t>
            </a:r>
            <a:endParaRPr lang="en-US" sz="1000" b="1" dirty="0">
              <a:solidFill>
                <a:srgbClr val="C00000"/>
              </a:solidFill>
              <a:effectLst>
                <a:outerShdw blurRad="38100" dist="38100" dir="2700000" algn="tl">
                  <a:srgbClr val="000000">
                    <a:alpha val="43137"/>
                  </a:srgbClr>
                </a:outerShdw>
              </a:effectLst>
            </a:endParaRPr>
          </a:p>
        </p:txBody>
      </p:sp>
      <p:sp>
        <p:nvSpPr>
          <p:cNvPr id="34" name="TextBox 33"/>
          <p:cNvSpPr txBox="1"/>
          <p:nvPr/>
        </p:nvSpPr>
        <p:spPr>
          <a:xfrm>
            <a:off x="764856" y="5139516"/>
            <a:ext cx="846666"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UPLINK</a:t>
            </a:r>
            <a:endParaRPr lang="en-US" sz="1000" b="1" dirty="0">
              <a:solidFill>
                <a:srgbClr val="C00000"/>
              </a:solidFill>
              <a:effectLst>
                <a:outerShdw blurRad="38100" dist="38100" dir="2700000" algn="tl">
                  <a:srgbClr val="000000">
                    <a:alpha val="43137"/>
                  </a:srgbClr>
                </a:outerShdw>
              </a:effectLst>
            </a:endParaRPr>
          </a:p>
        </p:txBody>
      </p:sp>
      <p:pic>
        <p:nvPicPr>
          <p:cNvPr id="35" name="Picture 12" descr="http://about.dish.com/sites/dishnetwork.newshq.businesswire.com/files/image/image/DISH_Logo_4C_R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32414" y="4228710"/>
            <a:ext cx="599637" cy="25894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754257" y="5139516"/>
            <a:ext cx="522343" cy="246221"/>
          </a:xfrm>
          <a:prstGeom prst="rect">
            <a:avLst/>
          </a:prstGeom>
          <a:noFill/>
        </p:spPr>
        <p:txBody>
          <a:bodyPr wrap="square" lIns="0" rIns="0" rtlCol="0">
            <a:spAutoFit/>
          </a:bodyPr>
          <a:lstStyle/>
          <a:p>
            <a:pPr algn="ctr"/>
            <a:r>
              <a:rPr lang="en-US" sz="1000" b="1" dirty="0" smtClean="0">
                <a:solidFill>
                  <a:srgbClr val="C00000"/>
                </a:solidFill>
                <a:effectLst>
                  <a:outerShdw blurRad="38100" dist="38100" dir="2700000" algn="tl">
                    <a:srgbClr val="000000">
                      <a:alpha val="43137"/>
                    </a:srgbClr>
                  </a:outerShdw>
                </a:effectLst>
              </a:rPr>
              <a:t>DL</a:t>
            </a:r>
            <a:endParaRPr lang="en-US" sz="1000" b="1" dirty="0">
              <a:solidFill>
                <a:srgbClr val="C00000"/>
              </a:solidFill>
              <a:effectLst>
                <a:outerShdw blurRad="38100" dist="38100" dir="2700000" algn="tl">
                  <a:srgbClr val="000000">
                    <a:alpha val="43137"/>
                  </a:srgbClr>
                </a:outerShdw>
              </a:effectLst>
            </a:endParaRPr>
          </a:p>
        </p:txBody>
      </p:sp>
      <p:sp>
        <p:nvSpPr>
          <p:cNvPr id="37" name="TextBox 36"/>
          <p:cNvSpPr txBox="1"/>
          <p:nvPr/>
        </p:nvSpPr>
        <p:spPr>
          <a:xfrm>
            <a:off x="143824" y="5139516"/>
            <a:ext cx="522343" cy="246221"/>
          </a:xfrm>
          <a:prstGeom prst="rect">
            <a:avLst/>
          </a:prstGeom>
          <a:noFill/>
        </p:spPr>
        <p:txBody>
          <a:bodyPr wrap="square" lIns="0" rIns="0" rtlCol="0">
            <a:spAutoFit/>
          </a:bodyPr>
          <a:lstStyle/>
          <a:p>
            <a:pPr algn="ctr"/>
            <a:r>
              <a:rPr lang="en-US" sz="1000" b="1" dirty="0">
                <a:solidFill>
                  <a:srgbClr val="C00000"/>
                </a:solidFill>
                <a:effectLst>
                  <a:outerShdw blurRad="38100" dist="38100" dir="2700000" algn="tl">
                    <a:srgbClr val="000000">
                      <a:alpha val="43137"/>
                    </a:srgbClr>
                  </a:outerShdw>
                </a:effectLst>
              </a:rPr>
              <a:t>U</a:t>
            </a:r>
            <a:r>
              <a:rPr lang="en-US" sz="1000" b="1" dirty="0" smtClean="0">
                <a:solidFill>
                  <a:srgbClr val="C00000"/>
                </a:solidFill>
                <a:effectLst>
                  <a:outerShdw blurRad="38100" dist="38100" dir="2700000" algn="tl">
                    <a:srgbClr val="000000">
                      <a:alpha val="43137"/>
                    </a:srgbClr>
                  </a:outerShdw>
                </a:effectLst>
              </a:rPr>
              <a:t>L</a:t>
            </a:r>
            <a:endParaRPr lang="en-US" sz="1000" b="1" dirty="0">
              <a:solidFill>
                <a:srgbClr val="C00000"/>
              </a:solidFill>
              <a:effectLst>
                <a:outerShdw blurRad="38100" dist="38100" dir="2700000" algn="tl">
                  <a:srgbClr val="000000">
                    <a:alpha val="43137"/>
                  </a:srgbClr>
                </a:outerShdw>
              </a:effectLst>
            </a:endParaRPr>
          </a:p>
        </p:txBody>
      </p:sp>
      <p:pic>
        <p:nvPicPr>
          <p:cNvPr id="38" name="Picture 14" descr="http://www.windowscentral.com/sites/wpcentral.com/files/styles/large/public/topic_images/2014/t-mobile.png?itok=Q3PJAZjk"/>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2882" y="3413265"/>
            <a:ext cx="45777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3.bp.blogspot.com/-ZJGMenq4yjc/Tcq7r6fzVOI/AAAAAAAAE14/FJE4gy3FbNk/s1600/cellular+south.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1580" y="3966803"/>
            <a:ext cx="457200" cy="2442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http://cnet2.cbsistatic.com/hub/i/2014/03/11/17721aad-b0d3-11e3-a24e-d4ae52e62bcc/bb272f56ba548937f5ece23dce8d5406/us_cellular.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1580" y="4304310"/>
            <a:ext cx="457200" cy="2324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http://www.continuumwireless.com/images/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004" y="4615836"/>
            <a:ext cx="457200" cy="28564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http://www.windowscentral.com/sites/wpcentral.com/files/styles/large/public/topic_images/2014/t-mobile.png?itok=Q3PJAZjk"/>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86541" y="3413265"/>
            <a:ext cx="45777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http://3.bp.blogspot.com/-ZJGMenq4yjc/Tcq7r6fzVOI/AAAAAAAAE14/FJE4gy3FbNk/s1600/cellular+south.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75239" y="3966803"/>
            <a:ext cx="457200" cy="2442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http://cnet2.cbsistatic.com/hub/i/2014/03/11/17721aad-b0d3-11e3-a24e-d4ae52e62bcc/bb272f56ba548937f5ece23dce8d5406/us_cellular.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775239" y="4304310"/>
            <a:ext cx="457200" cy="2324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http://www.continuumwireless.com/images/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77663" y="4615836"/>
            <a:ext cx="457200" cy="2856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nthnetapp002g\FIRSTNET$\State_Consultation\States\SD-South_Dakota\Initial Consultation 2015-04-01\Draft Materials\LOGO_FirstNet(registered).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328194" y="4608212"/>
            <a:ext cx="779433" cy="228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nthnetapp002g\FIRSTNET$\State_Consultation\States\SD-South_Dakota\Initial Consultation 2015-04-01\Draft Materials\LOGO_FirstNet(registered).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93344" y="4608212"/>
            <a:ext cx="779433" cy="228600"/>
          </a:xfrm>
          <a:prstGeom prst="rect">
            <a:avLst/>
          </a:prstGeom>
          <a:noFill/>
          <a:extLst>
            <a:ext uri="{909E8E84-426E-40DD-AFC4-6F175D3DCCD1}">
              <a14:hiddenFill xmlns:a14="http://schemas.microsoft.com/office/drawing/2010/main">
                <a:solidFill>
                  <a:srgbClr val="FFFFFF"/>
                </a:solidFill>
              </a14:hiddenFill>
            </a:ext>
          </a:extLst>
        </p:spPr>
      </p:pic>
      <p:sp>
        <p:nvSpPr>
          <p:cNvPr id="48" name="Content Placeholder 2"/>
          <p:cNvSpPr txBox="1">
            <a:spLocks/>
          </p:cNvSpPr>
          <p:nvPr/>
        </p:nvSpPr>
        <p:spPr>
          <a:xfrm>
            <a:off x="457200" y="1388802"/>
            <a:ext cx="8229600" cy="113088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000" dirty="0" smtClean="0"/>
              <a:t>FirstNet is the license holder for Public Safety’s Broadband allocation – </a:t>
            </a:r>
            <a:r>
              <a:rPr lang="en-US" sz="2000" b="1" dirty="0" smtClean="0">
                <a:solidFill>
                  <a:schemeClr val="accent5"/>
                </a:solidFill>
                <a:effectLst>
                  <a:outerShdw blurRad="38100" dist="38100" dir="2700000" algn="tl">
                    <a:srgbClr val="000000">
                      <a:alpha val="43137"/>
                    </a:srgbClr>
                  </a:outerShdw>
                </a:effectLst>
              </a:rPr>
              <a:t>Band Class (BC) 14</a:t>
            </a:r>
          </a:p>
          <a:p>
            <a:pPr>
              <a:lnSpc>
                <a:spcPct val="110000"/>
              </a:lnSpc>
            </a:pPr>
            <a:r>
              <a:rPr lang="en-US" sz="2000" dirty="0" smtClean="0"/>
              <a:t>FirstNet is an additional Wireless Carrier.</a:t>
            </a:r>
          </a:p>
          <a:p>
            <a:pPr>
              <a:lnSpc>
                <a:spcPct val="110000"/>
              </a:lnSpc>
            </a:pPr>
            <a:endParaRPr lang="en-US" sz="2000" dirty="0"/>
          </a:p>
        </p:txBody>
      </p:sp>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FirstNet Network Spectrum</a:t>
            </a:r>
            <a:endParaRPr lang="en-US" dirty="0"/>
          </a:p>
        </p:txBody>
      </p:sp>
    </p:spTree>
    <p:extLst>
      <p:ext uri="{BB962C8B-B14F-4D97-AF65-F5344CB8AC3E}">
        <p14:creationId xmlns:p14="http://schemas.microsoft.com/office/powerpoint/2010/main" val="300636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4757"/>
            <a:ext cx="4572000" cy="1466700"/>
          </a:xfrm>
          <a:prstGeom prst="rect">
            <a:avLst/>
          </a:prstGeom>
          <a:gradFill flip="none" rotWithShape="1">
            <a:gsLst>
              <a:gs pos="0">
                <a:schemeClr val="bg1"/>
              </a:gs>
              <a:gs pos="95000">
                <a:schemeClr val="accent5">
                  <a:lumMod val="40000"/>
                  <a:lumOff val="60000"/>
                </a:schemeClr>
              </a:gs>
            </a:gsLst>
            <a:lin ang="13500000" scaled="0"/>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 name="Rectangle 2"/>
          <p:cNvSpPr/>
          <p:nvPr/>
        </p:nvSpPr>
        <p:spPr>
          <a:xfrm>
            <a:off x="4572000" y="1337460"/>
            <a:ext cx="4572000" cy="1466700"/>
          </a:xfrm>
          <a:prstGeom prst="rect">
            <a:avLst/>
          </a:prstGeom>
          <a:gradFill>
            <a:gsLst>
              <a:gs pos="0">
                <a:schemeClr val="bg1"/>
              </a:gs>
              <a:gs pos="95000">
                <a:srgbClr val="FF9F9F"/>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2983380"/>
            <a:ext cx="4572000" cy="1466700"/>
          </a:xfrm>
          <a:prstGeom prst="rect">
            <a:avLst/>
          </a:prstGeom>
          <a:gradFill>
            <a:gsLst>
              <a:gs pos="0">
                <a:schemeClr val="bg1"/>
              </a:gs>
              <a:gs pos="90000">
                <a:schemeClr val="bg1">
                  <a:lumMod val="75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0" y="2983380"/>
            <a:ext cx="4572000" cy="1466700"/>
          </a:xfrm>
          <a:prstGeom prst="rect">
            <a:avLst/>
          </a:prstGeom>
          <a:gradFill flip="none" rotWithShape="1">
            <a:gsLst>
              <a:gs pos="0">
                <a:schemeClr val="bg1"/>
              </a:gs>
              <a:gs pos="95000">
                <a:schemeClr val="accent5">
                  <a:lumMod val="40000"/>
                  <a:lumOff val="60000"/>
                </a:schemeClr>
              </a:gs>
            </a:gsLst>
            <a:lin ang="18900000" scaled="0"/>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dk1"/>
              </a:solidFill>
            </a:endParaRPr>
          </a:p>
        </p:txBody>
      </p:sp>
      <p:sp>
        <p:nvSpPr>
          <p:cNvPr id="6" name="Rectangle 5"/>
          <p:cNvSpPr/>
          <p:nvPr/>
        </p:nvSpPr>
        <p:spPr>
          <a:xfrm>
            <a:off x="0" y="4629300"/>
            <a:ext cx="4572000" cy="1466700"/>
          </a:xfrm>
          <a:prstGeom prst="rect">
            <a:avLst/>
          </a:prstGeom>
          <a:gradFill>
            <a:gsLst>
              <a:gs pos="0">
                <a:schemeClr val="bg1"/>
              </a:gs>
              <a:gs pos="95000">
                <a:srgbClr val="FF9F9F"/>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0" y="4629300"/>
            <a:ext cx="4572000" cy="1466700"/>
          </a:xfrm>
          <a:prstGeom prst="rect">
            <a:avLst/>
          </a:prstGeom>
          <a:gradFill>
            <a:gsLst>
              <a:gs pos="0">
                <a:schemeClr val="bg1"/>
              </a:gs>
              <a:gs pos="89000">
                <a:schemeClr val="bg1">
                  <a:lumMod val="75000"/>
                </a:schemeClr>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923267" y="1668352"/>
            <a:ext cx="2618873" cy="880241"/>
          </a:xfrm>
          <a:prstGeom prst="rect">
            <a:avLst/>
          </a:prstGeom>
          <a:noFill/>
        </p:spPr>
        <p:txBody>
          <a:bodyPr wrap="square" rtlCol="0">
            <a:spAutoFit/>
          </a:bodyPr>
          <a:lstStyle>
            <a:defPPr>
              <a:defRPr lang="en-US"/>
            </a:defPPr>
            <a:lvl1pPr algn="ctr">
              <a:lnSpc>
                <a:spcPct val="80000"/>
              </a:lnSpc>
              <a:defRPr sz="3600" b="1">
                <a:solidFill>
                  <a:schemeClr val="accent5">
                    <a:lumMod val="50000"/>
                  </a:schemeClr>
                </a:solidFill>
                <a:effectLst>
                  <a:outerShdw blurRad="38100" dist="38100" dir="2700000" algn="tl">
                    <a:srgbClr val="000000">
                      <a:alpha val="43137"/>
                    </a:srgbClr>
                  </a:outerShdw>
                </a:effectLst>
              </a:defRPr>
            </a:lvl1pPr>
          </a:lstStyle>
          <a:p>
            <a:r>
              <a:rPr lang="en-US" sz="3200" dirty="0"/>
              <a:t>Dedicated to Public Safety</a:t>
            </a:r>
          </a:p>
        </p:txBody>
      </p:sp>
      <p:sp>
        <p:nvSpPr>
          <p:cNvPr id="9" name="TextBox 8"/>
          <p:cNvSpPr txBox="1"/>
          <p:nvPr/>
        </p:nvSpPr>
        <p:spPr>
          <a:xfrm>
            <a:off x="1" y="3176735"/>
            <a:ext cx="2562682" cy="1274195"/>
          </a:xfrm>
          <a:prstGeom prst="rect">
            <a:avLst/>
          </a:prstGeom>
          <a:noFill/>
        </p:spPr>
        <p:txBody>
          <a:bodyPr wrap="square" rtlCol="0">
            <a:spAutoFit/>
          </a:bodyPr>
          <a:lstStyle>
            <a:defPPr>
              <a:defRPr lang="en-US"/>
            </a:defPPr>
            <a:lvl1pPr algn="ctr">
              <a:lnSpc>
                <a:spcPct val="80000"/>
              </a:lnSpc>
              <a:defRPr sz="3600" b="1">
                <a:solidFill>
                  <a:schemeClr val="tx1">
                    <a:lumMod val="75000"/>
                    <a:lumOff val="25000"/>
                  </a:schemeClr>
                </a:solidFill>
                <a:effectLst>
                  <a:outerShdw blurRad="38100" dist="38100" dir="2700000" algn="tl">
                    <a:srgbClr val="000000">
                      <a:alpha val="43137"/>
                    </a:srgbClr>
                  </a:outerShdw>
                </a:effectLst>
              </a:defRPr>
            </a:lvl1pPr>
          </a:lstStyle>
          <a:p>
            <a:r>
              <a:rPr lang="en-US" sz="3200" dirty="0"/>
              <a:t>QoS, Priority </a:t>
            </a:r>
            <a:r>
              <a:rPr lang="en-US" sz="3200" dirty="0" smtClean="0"/>
              <a:t>&amp; Preemption </a:t>
            </a:r>
            <a:r>
              <a:rPr lang="en-US" sz="3200" dirty="0"/>
              <a:t>(QPP)</a:t>
            </a:r>
          </a:p>
        </p:txBody>
      </p:sp>
      <p:sp>
        <p:nvSpPr>
          <p:cNvPr id="10" name="TextBox 9"/>
          <p:cNvSpPr txBox="1"/>
          <p:nvPr/>
        </p:nvSpPr>
        <p:spPr>
          <a:xfrm>
            <a:off x="2112255" y="5012139"/>
            <a:ext cx="2240896" cy="880241"/>
          </a:xfrm>
          <a:prstGeom prst="rect">
            <a:avLst/>
          </a:prstGeom>
          <a:noFill/>
        </p:spPr>
        <p:txBody>
          <a:bodyPr wrap="square" rtlCol="0">
            <a:spAutoFit/>
          </a:bodyPr>
          <a:lstStyle/>
          <a:p>
            <a:pPr algn="ctr">
              <a:lnSpc>
                <a:spcPct val="80000"/>
              </a:lnSpc>
            </a:pPr>
            <a:r>
              <a:rPr lang="en-US" sz="3200" b="1" dirty="0" smtClean="0">
                <a:solidFill>
                  <a:srgbClr val="860000"/>
                </a:solidFill>
                <a:effectLst>
                  <a:outerShdw blurRad="38100" dist="38100" dir="2700000" algn="tl">
                    <a:srgbClr val="000000">
                      <a:alpha val="43137"/>
                    </a:srgbClr>
                  </a:outerShdw>
                </a:effectLst>
              </a:rPr>
              <a:t>Local Control</a:t>
            </a:r>
            <a:endParaRPr lang="en-US" sz="3200" b="1" dirty="0">
              <a:solidFill>
                <a:srgbClr val="860000"/>
              </a:solidFill>
              <a:effectLst>
                <a:outerShdw blurRad="38100" dist="38100" dir="2700000" algn="tl">
                  <a:srgbClr val="000000">
                    <a:alpha val="43137"/>
                  </a:srgbClr>
                </a:outerShdw>
              </a:effectLst>
            </a:endParaRPr>
          </a:p>
        </p:txBody>
      </p:sp>
      <p:sp>
        <p:nvSpPr>
          <p:cNvPr id="11" name="TextBox 10"/>
          <p:cNvSpPr txBox="1"/>
          <p:nvPr/>
        </p:nvSpPr>
        <p:spPr>
          <a:xfrm>
            <a:off x="6487264" y="1449456"/>
            <a:ext cx="2634433" cy="1274195"/>
          </a:xfrm>
          <a:prstGeom prst="rect">
            <a:avLst/>
          </a:prstGeom>
          <a:noFill/>
        </p:spPr>
        <p:txBody>
          <a:bodyPr wrap="square" rtlCol="0">
            <a:spAutoFit/>
          </a:bodyPr>
          <a:lstStyle>
            <a:defPPr>
              <a:defRPr lang="en-US"/>
            </a:defPPr>
            <a:lvl1pPr algn="ctr">
              <a:lnSpc>
                <a:spcPct val="80000"/>
              </a:lnSpc>
              <a:defRPr sz="3600" b="1">
                <a:solidFill>
                  <a:srgbClr val="860000"/>
                </a:solidFill>
                <a:effectLst>
                  <a:outerShdw blurRad="38100" dist="38100" dir="2700000" algn="tl">
                    <a:srgbClr val="000000">
                      <a:alpha val="43137"/>
                    </a:srgbClr>
                  </a:outerShdw>
                </a:effectLst>
              </a:defRPr>
            </a:lvl1pPr>
          </a:lstStyle>
          <a:p>
            <a:r>
              <a:rPr lang="en-US" sz="3200" dirty="0"/>
              <a:t>Public Safety </a:t>
            </a:r>
            <a:r>
              <a:rPr lang="en-US" sz="3200" dirty="0" smtClean="0"/>
              <a:t>Apps / Services</a:t>
            </a:r>
            <a:endParaRPr lang="en-US" sz="3200" dirty="0"/>
          </a:p>
        </p:txBody>
      </p:sp>
      <p:sp>
        <p:nvSpPr>
          <p:cNvPr id="12" name="TextBox 11"/>
          <p:cNvSpPr txBox="1"/>
          <p:nvPr/>
        </p:nvSpPr>
        <p:spPr>
          <a:xfrm>
            <a:off x="4704375" y="3318922"/>
            <a:ext cx="2297932" cy="989823"/>
          </a:xfrm>
          <a:prstGeom prst="rect">
            <a:avLst/>
          </a:prstGeom>
          <a:noFill/>
        </p:spPr>
        <p:txBody>
          <a:bodyPr wrap="square" rtlCol="0">
            <a:spAutoFit/>
          </a:bodyPr>
          <a:lstStyle/>
          <a:p>
            <a:pPr algn="ctr">
              <a:lnSpc>
                <a:spcPct val="80000"/>
              </a:lnSpc>
            </a:pPr>
            <a:r>
              <a:rPr lang="en-US" sz="3600" b="1" dirty="0" smtClean="0">
                <a:solidFill>
                  <a:schemeClr val="accent5">
                    <a:lumMod val="50000"/>
                  </a:schemeClr>
                </a:solidFill>
                <a:effectLst>
                  <a:outerShdw blurRad="38100" dist="38100" dir="2700000" algn="tl">
                    <a:srgbClr val="000000">
                      <a:alpha val="43137"/>
                    </a:srgbClr>
                  </a:outerShdw>
                </a:effectLst>
              </a:rPr>
              <a:t>Situational Awareness</a:t>
            </a:r>
            <a:endParaRPr lang="en-US" sz="3600" b="1" dirty="0">
              <a:solidFill>
                <a:schemeClr val="accent5">
                  <a:lumMod val="50000"/>
                </a:schemeClr>
              </a:solidFill>
              <a:effectLst>
                <a:outerShdw blurRad="38100" dist="38100" dir="2700000" algn="tl">
                  <a:srgbClr val="000000">
                    <a:alpha val="43137"/>
                  </a:srgbClr>
                </a:outerShdw>
              </a:effectLst>
            </a:endParaRPr>
          </a:p>
        </p:txBody>
      </p:sp>
      <p:sp>
        <p:nvSpPr>
          <p:cNvPr id="13" name="TextBox 12"/>
          <p:cNvSpPr txBox="1"/>
          <p:nvPr/>
        </p:nvSpPr>
        <p:spPr>
          <a:xfrm>
            <a:off x="6502400" y="5080719"/>
            <a:ext cx="2641600" cy="890115"/>
          </a:xfrm>
          <a:prstGeom prst="rect">
            <a:avLst/>
          </a:prstGeom>
          <a:noFill/>
        </p:spPr>
        <p:txBody>
          <a:bodyPr wrap="square" rtlCol="0">
            <a:spAutoFit/>
          </a:bodyPr>
          <a:lstStyle>
            <a:defPPr>
              <a:defRPr lang="en-US"/>
            </a:defPPr>
            <a:lvl1pPr algn="ctr">
              <a:lnSpc>
                <a:spcPct val="80000"/>
              </a:lnSpc>
              <a:defRPr sz="3600" b="1">
                <a:effectLst>
                  <a:outerShdw blurRad="38100" dist="38100" dir="2700000" algn="tl">
                    <a:srgbClr val="000000">
                      <a:alpha val="43137"/>
                    </a:srgbClr>
                  </a:outerShdw>
                </a:effectLst>
              </a:defRPr>
            </a:lvl1pPr>
          </a:lstStyle>
          <a:p>
            <a:r>
              <a:rPr lang="en-US" sz="3200" dirty="0">
                <a:solidFill>
                  <a:schemeClr val="tx1">
                    <a:lumMod val="75000"/>
                    <a:lumOff val="25000"/>
                  </a:schemeClr>
                </a:solidFill>
              </a:rPr>
              <a:t>Public Safety Grade</a:t>
            </a:r>
          </a:p>
        </p:txBody>
      </p:sp>
      <p:sp>
        <p:nvSpPr>
          <p:cNvPr id="14" name="Oval 13"/>
          <p:cNvSpPr/>
          <p:nvPr/>
        </p:nvSpPr>
        <p:spPr>
          <a:xfrm>
            <a:off x="2562682" y="3121755"/>
            <a:ext cx="1828800" cy="1222250"/>
          </a:xfrm>
          <a:prstGeom prst="ellipse">
            <a:avLst/>
          </a:prstGeom>
          <a:blipFill>
            <a:blip r:embed="rId2" cstate="screen">
              <a:extLst>
                <a:ext uri="{28A0092B-C50C-407E-A947-70E740481C1C}">
                  <a14:useLocalDpi xmlns:a14="http://schemas.microsoft.com/office/drawing/2010/main"/>
                </a:ext>
              </a:extLst>
            </a:blip>
            <a:stretch>
              <a:fillRect/>
            </a:stretch>
          </a:blipFill>
          <a:ln w="3175">
            <a:noFill/>
          </a:ln>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5" name="Oval 14"/>
          <p:cNvSpPr/>
          <p:nvPr/>
        </p:nvSpPr>
        <p:spPr>
          <a:xfrm>
            <a:off x="125688" y="1464255"/>
            <a:ext cx="1828800" cy="1222250"/>
          </a:xfrm>
          <a:prstGeom prst="ellipse">
            <a:avLst/>
          </a:prstGeom>
          <a:blipFill>
            <a:blip r:embed="rId3">
              <a:extLst>
                <a:ext uri="{28A0092B-C50C-407E-A947-70E740481C1C}">
                  <a14:useLocalDpi xmlns:a14="http://schemas.microsoft.com/office/drawing/2010/main"/>
                </a:ext>
              </a:extLst>
            </a:blip>
            <a:stretch>
              <a:fillRect/>
            </a:stretch>
          </a:blipFill>
          <a:ln w="3175">
            <a:no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Oval 15"/>
          <p:cNvSpPr/>
          <p:nvPr/>
        </p:nvSpPr>
        <p:spPr>
          <a:xfrm>
            <a:off x="125688" y="4755639"/>
            <a:ext cx="1828800" cy="1222250"/>
          </a:xfrm>
          <a:prstGeom prst="ellipse">
            <a:avLst/>
          </a:prstGeom>
          <a:blipFill>
            <a:blip r:embed="rId4">
              <a:extLst>
                <a:ext uri="{28A0092B-C50C-407E-A947-70E740481C1C}">
                  <a14:useLocalDpi xmlns:a14="http://schemas.microsoft.com/office/drawing/2010/main"/>
                </a:ext>
              </a:extLst>
            </a:blip>
            <a:stretch>
              <a:fillRect/>
            </a:stretch>
          </a:blipFill>
          <a:ln w="3175">
            <a:no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16"/>
          <p:cNvSpPr/>
          <p:nvPr/>
        </p:nvSpPr>
        <p:spPr>
          <a:xfrm>
            <a:off x="4711039" y="4755639"/>
            <a:ext cx="1828800" cy="1222250"/>
          </a:xfrm>
          <a:prstGeom prst="ellipse">
            <a:avLst/>
          </a:prstGeom>
          <a:blipFill>
            <a:blip r:embed="rId5" cstate="screen">
              <a:extLst>
                <a:ext uri="{28A0092B-C50C-407E-A947-70E740481C1C}">
                  <a14:useLocalDpi xmlns:a14="http://schemas.microsoft.com/office/drawing/2010/main"/>
                </a:ext>
              </a:extLst>
            </a:blip>
            <a:stretch>
              <a:fillRect/>
            </a:stretch>
          </a:blipFill>
          <a:ln w="3175">
            <a:no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8" name="Oval 17"/>
          <p:cNvSpPr/>
          <p:nvPr/>
        </p:nvSpPr>
        <p:spPr>
          <a:xfrm>
            <a:off x="4711039" y="1474620"/>
            <a:ext cx="1828800" cy="122225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175">
            <a:no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Oval 18"/>
          <p:cNvSpPr/>
          <p:nvPr/>
        </p:nvSpPr>
        <p:spPr>
          <a:xfrm>
            <a:off x="7134682" y="3116416"/>
            <a:ext cx="1828800" cy="1222250"/>
          </a:xfrm>
          <a:prstGeom prst="ellipse">
            <a:avLst/>
          </a:prstGeom>
          <a:blipFill>
            <a:blip r:embed="rId7">
              <a:extLst>
                <a:ext uri="{28A0092B-C50C-407E-A947-70E740481C1C}">
                  <a14:useLocalDpi xmlns:a14="http://schemas.microsoft.com/office/drawing/2010/main"/>
                </a:ext>
              </a:extLst>
            </a:blip>
            <a:stretch>
              <a:fillRect/>
            </a:stretch>
          </a:blipFill>
          <a:ln w="3175">
            <a:noFill/>
          </a:ln>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FirstNet Network Benefits</a:t>
            </a:r>
            <a:endParaRPr lang="en-US" dirty="0"/>
          </a:p>
        </p:txBody>
      </p:sp>
    </p:spTree>
    <p:extLst>
      <p:ext uri="{BB962C8B-B14F-4D97-AF65-F5344CB8AC3E}">
        <p14:creationId xmlns:p14="http://schemas.microsoft.com/office/powerpoint/2010/main" val="124005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Network</a:t>
            </a:r>
          </a:p>
          <a:p>
            <a:r>
              <a:rPr lang="en-US" sz="3200" dirty="0" smtClean="0"/>
              <a:t>Quality Priority &amp; Preemption</a:t>
            </a:r>
            <a:endParaRPr lang="en-US" sz="3200"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5967"/>
            <a:ext cx="9144000" cy="3906066"/>
          </a:xfrm>
          <a:prstGeom prst="rect">
            <a:avLst/>
          </a:prstGeom>
        </p:spPr>
      </p:pic>
    </p:spTree>
    <p:extLst>
      <p:ext uri="{BB962C8B-B14F-4D97-AF65-F5344CB8AC3E}">
        <p14:creationId xmlns:p14="http://schemas.microsoft.com/office/powerpoint/2010/main" val="126554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Network</a:t>
            </a:r>
          </a:p>
          <a:p>
            <a:r>
              <a:rPr lang="en-US" sz="3200" dirty="0" smtClean="0"/>
              <a:t>Quality Priority &amp; Preemption</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371"/>
            <a:ext cx="9144000" cy="3925257"/>
          </a:xfrm>
          <a:prstGeom prst="rect">
            <a:avLst/>
          </a:prstGeom>
        </p:spPr>
      </p:pic>
    </p:spTree>
    <p:extLst>
      <p:ext uri="{BB962C8B-B14F-4D97-AF65-F5344CB8AC3E}">
        <p14:creationId xmlns:p14="http://schemas.microsoft.com/office/powerpoint/2010/main" val="29955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457200" y="152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FirstNet Network</a:t>
            </a:r>
          </a:p>
          <a:p>
            <a:r>
              <a:rPr lang="en-US" sz="3200" dirty="0" smtClean="0"/>
              <a:t>Quality Priority &amp; Preemption</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771"/>
            <a:ext cx="9144000" cy="3908458"/>
          </a:xfrm>
          <a:prstGeom prst="rect">
            <a:avLst/>
          </a:prstGeom>
        </p:spPr>
      </p:pic>
    </p:spTree>
    <p:extLst>
      <p:ext uri="{BB962C8B-B14F-4D97-AF65-F5344CB8AC3E}">
        <p14:creationId xmlns:p14="http://schemas.microsoft.com/office/powerpoint/2010/main" val="424492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TE Communications update  LJS 4-14 v2">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5115</TotalTime>
  <Words>1137</Words>
  <Application>Microsoft Macintosh PowerPoint</Application>
  <PresentationFormat>On-screen Show (4:3)</PresentationFormat>
  <Paragraphs>229</Paragraphs>
  <Slides>25</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Arial Rounded MT Bold</vt:lpstr>
      <vt:lpstr>Calibri</vt:lpstr>
      <vt:lpstr>Franklin Gothic Medium Cond</vt:lpstr>
      <vt:lpstr>MS PGothic</vt:lpstr>
      <vt:lpstr>ＭＳ Ｐゴシック</vt:lpstr>
      <vt:lpstr>Wingdings</vt:lpstr>
      <vt:lpstr>Office Theme</vt:lpstr>
      <vt:lpstr>2_Office Theme</vt:lpstr>
      <vt:lpstr>3_Office Theme</vt:lpstr>
      <vt:lpstr>LTE Communications update  LJS 4-14 v2</vt:lpstr>
      <vt:lpstr>FirstNet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FirstNet (LTE) and LMR</vt:lpstr>
      <vt:lpstr>FirstNet (LTE) and LMR</vt:lpstr>
      <vt:lpstr>Thank You for your time and service. Please contact me with any questions.  Curtis Nail Alabama Law Enforcement Agency curtis.nail@alea.Alabama.gov </vt:lpstr>
    </vt:vector>
  </TitlesOfParts>
  <Company>Microsoft</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 Chuck</dc:creator>
  <cp:lastModifiedBy>Donna Key</cp:lastModifiedBy>
  <cp:revision>201</cp:revision>
  <cp:lastPrinted>2013-04-23T13:29:26Z</cp:lastPrinted>
  <dcterms:created xsi:type="dcterms:W3CDTF">2012-10-16T23:44:05Z</dcterms:created>
  <dcterms:modified xsi:type="dcterms:W3CDTF">2016-08-17T01:44:03Z</dcterms:modified>
</cp:coreProperties>
</file>