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1"/>
  </p:notesMasterIdLst>
  <p:handoutMasterIdLst>
    <p:handoutMasterId r:id="rId22"/>
  </p:handoutMasterIdLst>
  <p:sldIdLst>
    <p:sldId id="256" r:id="rId2"/>
    <p:sldId id="275" r:id="rId3"/>
    <p:sldId id="258" r:id="rId4"/>
    <p:sldId id="259" r:id="rId5"/>
    <p:sldId id="260" r:id="rId6"/>
    <p:sldId id="292" r:id="rId7"/>
    <p:sldId id="290" r:id="rId8"/>
    <p:sldId id="261" r:id="rId9"/>
    <p:sldId id="293" r:id="rId10"/>
    <p:sldId id="301" r:id="rId11"/>
    <p:sldId id="288" r:id="rId12"/>
    <p:sldId id="294" r:id="rId13"/>
    <p:sldId id="295" r:id="rId14"/>
    <p:sldId id="296" r:id="rId15"/>
    <p:sldId id="289" r:id="rId16"/>
    <p:sldId id="297" r:id="rId17"/>
    <p:sldId id="298" r:id="rId18"/>
    <p:sldId id="300" r:id="rId19"/>
    <p:sldId id="281"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23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416"/>
    </p:cViewPr>
  </p:sorterViewPr>
  <p:notesViewPr>
    <p:cSldViewPr>
      <p:cViewPr varScale="1">
        <p:scale>
          <a:sx n="56" d="100"/>
          <a:sy n="56" d="100"/>
        </p:scale>
        <p:origin x="-181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2B35610-C274-40C8-8AB4-4DDF3806433D}" type="datetimeFigureOut">
              <a:rPr lang="en-US" smtClean="0"/>
              <a:pPr/>
              <a:t>5/10/2017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510DE2A-BDB0-42A0-8DC8-DBBEEAE37FFA}" type="slidenum">
              <a:rPr lang="en-US" smtClean="0"/>
              <a:pPr/>
              <a:t>‹#›</a:t>
            </a:fld>
            <a:endParaRPr lang="en-US" dirty="0"/>
          </a:p>
        </p:txBody>
      </p:sp>
    </p:spTree>
    <p:extLst>
      <p:ext uri="{BB962C8B-B14F-4D97-AF65-F5344CB8AC3E}">
        <p14:creationId xmlns:p14="http://schemas.microsoft.com/office/powerpoint/2010/main" val="2982973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E1EF7D7-4306-43A4-8B8A-A9DD43002F00}" type="datetimeFigureOut">
              <a:rPr lang="en-US" smtClean="0"/>
              <a:pPr/>
              <a:t>5/10/2017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96EC537-F63B-4CC6-91CA-D55ED4FF2267}" type="slidenum">
              <a:rPr lang="en-US" smtClean="0"/>
              <a:pPr/>
              <a:t>‹#›</a:t>
            </a:fld>
            <a:endParaRPr lang="en-US" dirty="0"/>
          </a:p>
        </p:txBody>
      </p:sp>
    </p:spTree>
    <p:extLst>
      <p:ext uri="{BB962C8B-B14F-4D97-AF65-F5344CB8AC3E}">
        <p14:creationId xmlns:p14="http://schemas.microsoft.com/office/powerpoint/2010/main" val="2863995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6EC537-F63B-4CC6-91CA-D55ED4FF2267}" type="slidenum">
              <a:rPr lang="en-US" smtClean="0"/>
              <a:pPr/>
              <a:t>1</a:t>
            </a:fld>
            <a:endParaRPr lang="en-US" dirty="0"/>
          </a:p>
        </p:txBody>
      </p:sp>
    </p:spTree>
    <p:extLst>
      <p:ext uri="{BB962C8B-B14F-4D97-AF65-F5344CB8AC3E}">
        <p14:creationId xmlns:p14="http://schemas.microsoft.com/office/powerpoint/2010/main" val="76783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Date Placeholder 14"/>
          <p:cNvSpPr>
            <a:spLocks noGrp="1"/>
          </p:cNvSpPr>
          <p:nvPr>
            <p:ph type="dt" sz="half" idx="10"/>
          </p:nvPr>
        </p:nvSpPr>
        <p:spPr/>
        <p:txBody>
          <a:bodyPr/>
          <a:lstStyle/>
          <a:p>
            <a:fld id="{D6E8944C-B6CE-43A6-8360-36763E578312}" type="datetimeFigureOut">
              <a:rPr lang="en-US" smtClean="0"/>
              <a:pPr/>
              <a:t>5/10/2017</a:t>
            </a:fld>
            <a:endParaRPr lang="en-US" dirty="0"/>
          </a:p>
        </p:txBody>
      </p:sp>
      <p:sp>
        <p:nvSpPr>
          <p:cNvPr id="16" name="Slide Number Placeholder 15"/>
          <p:cNvSpPr>
            <a:spLocks noGrp="1"/>
          </p:cNvSpPr>
          <p:nvPr>
            <p:ph type="sldNum" sz="quarter" idx="11"/>
          </p:nvPr>
        </p:nvSpPr>
        <p:spPr/>
        <p:txBody>
          <a:bodyPr/>
          <a:lstStyle/>
          <a:p>
            <a:fld id="{F077AC57-CC63-40BE-A559-E19E74C7DCCA}"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6E8944C-B6CE-43A6-8360-36763E578312}" type="datetimeFigureOut">
              <a:rPr lang="en-US" smtClean="0"/>
              <a:pPr/>
              <a:t>5/10/2017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77AC57-CC63-40BE-A559-E19E74C7DCC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6E8944C-B6CE-43A6-8360-36763E578312}" type="datetimeFigureOut">
              <a:rPr lang="en-US" smtClean="0"/>
              <a:pPr/>
              <a:t>5/10/2017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77AC57-CC63-40BE-A559-E19E74C7DCC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fld id="{D6E8944C-B6CE-43A6-8360-36763E578312}" type="datetimeFigureOut">
              <a:rPr lang="en-US" smtClean="0"/>
              <a:pPr/>
              <a:t>5/10/2017</a:t>
            </a:fld>
            <a:endParaRPr lang="en-US" dirty="0"/>
          </a:p>
        </p:txBody>
      </p:sp>
      <p:sp>
        <p:nvSpPr>
          <p:cNvPr id="15" name="Slide Number Placeholder 14"/>
          <p:cNvSpPr>
            <a:spLocks noGrp="1"/>
          </p:cNvSpPr>
          <p:nvPr>
            <p:ph type="sldNum" sz="quarter" idx="15"/>
          </p:nvPr>
        </p:nvSpPr>
        <p:spPr/>
        <p:txBody>
          <a:bodyPr/>
          <a:lstStyle>
            <a:lvl1pPr algn="ctr">
              <a:defRPr/>
            </a:lvl1pPr>
          </a:lstStyle>
          <a:p>
            <a:fld id="{F077AC57-CC63-40BE-A559-E19E74C7DCCA}" type="slidenum">
              <a:rPr lang="en-US" smtClean="0"/>
              <a:pPr/>
              <a:t>‹#›</a:t>
            </a:fld>
            <a:endParaRPr lang="en-US" dirty="0"/>
          </a:p>
        </p:txBody>
      </p:sp>
      <p:sp>
        <p:nvSpPr>
          <p:cNvPr id="16" name="Footer Placeholder 15"/>
          <p:cNvSpPr>
            <a:spLocks noGrp="1"/>
          </p:cNvSpPr>
          <p:nvPr>
            <p:ph type="ftr" sz="quarter" idx="16"/>
          </p:nvPr>
        </p:nvSpPr>
        <p:spPr/>
        <p:txBody>
          <a:bodyPr/>
          <a:lstStyle/>
          <a:p>
            <a:endParaRPr lang="en-US" dirty="0"/>
          </a:p>
        </p:txBody>
      </p:sp>
      <p:sp>
        <p:nvSpPr>
          <p:cNvPr id="17" name="Title 16"/>
          <p:cNvSpPr>
            <a:spLocks noGrp="1"/>
          </p:cNvSpPr>
          <p:nvPr>
            <p:ph type="title"/>
          </p:nvPr>
        </p:nvSpPr>
        <p:spPr/>
        <p:txBody>
          <a:bodyPr rtlCol="0" anchor="b" anchorCtr="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6E8944C-B6CE-43A6-8360-36763E578312}" type="datetimeFigureOut">
              <a:rPr lang="en-US" smtClean="0"/>
              <a:pPr/>
              <a:t>5/10/2017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77AC57-CC63-40BE-A559-E19E74C7DCCA}" type="slidenum">
              <a:rPr lang="en-US" smtClean="0"/>
              <a:pPr/>
              <a:t>‹#›</a:t>
            </a:fld>
            <a:endParaRPr lang="en-US" dirty="0"/>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6E8944C-B6CE-43A6-8360-36763E578312}" type="datetimeFigureOut">
              <a:rPr lang="en-US" smtClean="0"/>
              <a:pPr/>
              <a:t>5/10/2017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77AC57-CC63-40BE-A559-E19E74C7DCCA}" type="slidenum">
              <a:rPr lang="en-US" smtClean="0"/>
              <a:pPr/>
              <a:t>‹#›</a:t>
            </a:fld>
            <a:endParaRPr lang="en-US" dirty="0"/>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F077AC57-CC63-40BE-A559-E19E74C7DCCA}" type="slidenum">
              <a:rPr lang="en-US" smtClean="0"/>
              <a:pPr/>
              <a:t>‹#›</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fld id="{D6E8944C-B6CE-43A6-8360-36763E578312}" type="datetimeFigureOut">
              <a:rPr lang="en-US" smtClean="0"/>
              <a:pPr/>
              <a:t>5/10/2017</a:t>
            </a:fld>
            <a:endParaRPr lang="en-US" dirty="0"/>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6E8944C-B6CE-43A6-8360-36763E578312}" type="datetimeFigureOut">
              <a:rPr lang="en-US" smtClean="0"/>
              <a:pPr/>
              <a:t>5/10/2017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077AC57-CC63-40BE-A559-E19E74C7DCCA}" type="slidenum">
              <a:rPr lang="en-US" smtClean="0"/>
              <a:pPr/>
              <a:t>‹#›</a:t>
            </a:fld>
            <a:endParaRPr lang="en-US" dirty="0"/>
          </a:p>
        </p:txBody>
      </p:sp>
      <p:sp>
        <p:nvSpPr>
          <p:cNvPr id="2" name="Title 1"/>
          <p:cNvSpPr>
            <a:spLocks noGrp="1"/>
          </p:cNvSpPr>
          <p:nvPr>
            <p:ph type="title"/>
          </p:nvPr>
        </p:nvSpPr>
        <p:spPr/>
        <p:txBody>
          <a:bodyPr/>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E8944C-B6CE-43A6-8360-36763E578312}" type="datetimeFigureOut">
              <a:rPr lang="en-US" smtClean="0"/>
              <a:pPr/>
              <a:t>5/10/2017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077AC57-CC63-40BE-A559-E19E74C7DCC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fld id="{D6E8944C-B6CE-43A6-8360-36763E578312}" type="datetimeFigureOut">
              <a:rPr lang="en-US" smtClean="0"/>
              <a:pPr/>
              <a:t>5/10/2017</a:t>
            </a:fld>
            <a:endParaRPr lang="en-US" dirty="0"/>
          </a:p>
        </p:txBody>
      </p:sp>
      <p:sp>
        <p:nvSpPr>
          <p:cNvPr id="9" name="Slide Number Placeholder 8"/>
          <p:cNvSpPr>
            <a:spLocks noGrp="1"/>
          </p:cNvSpPr>
          <p:nvPr>
            <p:ph type="sldNum" sz="quarter" idx="15"/>
          </p:nvPr>
        </p:nvSpPr>
        <p:spPr/>
        <p:txBody>
          <a:bodyPr/>
          <a:lstStyle/>
          <a:p>
            <a:fld id="{F077AC57-CC63-40BE-A559-E19E74C7DCCA}" type="slidenum">
              <a:rPr lang="en-US" smtClean="0"/>
              <a:pPr/>
              <a:t>‹#›</a:t>
            </a:fld>
            <a:endParaRPr lang="en-US" dirty="0"/>
          </a:p>
        </p:txBody>
      </p:sp>
      <p:sp>
        <p:nvSpPr>
          <p:cNvPr id="10" name="Footer Placeholder 9"/>
          <p:cNvSpPr>
            <a:spLocks noGrp="1"/>
          </p:cNvSpPr>
          <p:nvPr>
            <p:ph type="ftr" sz="quarter" idx="16"/>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dirty="0"/>
              <a:t>Click icon to add picture</a:t>
            </a:r>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fld id="{D6E8944C-B6CE-43A6-8360-36763E578312}" type="datetimeFigureOut">
              <a:rPr lang="en-US" smtClean="0"/>
              <a:pPr/>
              <a:t>5/10/2017</a:t>
            </a:fld>
            <a:endParaRPr lang="en-US" dirty="0"/>
          </a:p>
        </p:txBody>
      </p:sp>
      <p:sp>
        <p:nvSpPr>
          <p:cNvPr id="9" name="Slide Number Placeholder 8"/>
          <p:cNvSpPr>
            <a:spLocks noGrp="1"/>
          </p:cNvSpPr>
          <p:nvPr>
            <p:ph type="sldNum" sz="quarter" idx="11"/>
          </p:nvPr>
        </p:nvSpPr>
        <p:spPr/>
        <p:txBody>
          <a:bodyPr/>
          <a:lstStyle/>
          <a:p>
            <a:fld id="{F077AC57-CC63-40BE-A559-E19E74C7DCCA}"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D6E8944C-B6CE-43A6-8360-36763E578312}" type="datetimeFigureOut">
              <a:rPr lang="en-US" smtClean="0"/>
              <a:pPr/>
              <a:t>5/10/2017</a:t>
            </a:fld>
            <a:endParaRPr lang="en-US" dirty="0"/>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dirty="0"/>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F077AC57-CC63-40BE-A559-E19E74C7DCCA}" type="slidenum">
              <a:rPr lang="en-US" smtClean="0"/>
              <a:pPr/>
              <a:t>‹#›</a:t>
            </a:fld>
            <a:endParaRPr lang="en-US" dirty="0"/>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a:t>Click to edit Master title style</a:t>
            </a:r>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699804"/>
            <a:ext cx="8305800" cy="2472396"/>
          </a:xfrm>
        </p:spPr>
        <p:txBody>
          <a:bodyPr>
            <a:normAutofit fontScale="92500"/>
          </a:bodyPr>
          <a:lstStyle/>
          <a:p>
            <a:r>
              <a:rPr lang="en-US" dirty="0"/>
              <a:t>May 9-10, 2017</a:t>
            </a:r>
          </a:p>
          <a:p>
            <a:r>
              <a:rPr lang="en-US" dirty="0"/>
              <a:t>Orange Beach, AL</a:t>
            </a:r>
          </a:p>
          <a:p>
            <a:endParaRPr lang="en-US" dirty="0"/>
          </a:p>
          <a:p>
            <a:endParaRPr lang="en-US" dirty="0"/>
          </a:p>
          <a:p>
            <a:r>
              <a:rPr lang="en-US" dirty="0"/>
              <a:t>James F Boyer, P.E.</a:t>
            </a:r>
          </a:p>
          <a:p>
            <a:r>
              <a:rPr lang="en-US" dirty="0"/>
              <a:t>Assistant State County Transportation Engineer - Maintenance</a:t>
            </a:r>
          </a:p>
        </p:txBody>
      </p:sp>
      <p:sp>
        <p:nvSpPr>
          <p:cNvPr id="2" name="Title 1"/>
          <p:cNvSpPr>
            <a:spLocks noGrp="1"/>
          </p:cNvSpPr>
          <p:nvPr>
            <p:ph type="ctrTitle"/>
          </p:nvPr>
        </p:nvSpPr>
        <p:spPr/>
        <p:txBody>
          <a:bodyPr/>
          <a:lstStyle/>
          <a:p>
            <a:r>
              <a:rPr lang="en-US" dirty="0"/>
              <a:t>2017 ACEA Annual Conference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ridge Preservation Flyer.pdf - Adobe Acrobat Reader DC"/>
          <p:cNvPicPr>
            <a:picLocks noChangeAspect="1"/>
          </p:cNvPicPr>
          <p:nvPr/>
        </p:nvPicPr>
        <p:blipFill rotWithShape="1">
          <a:blip r:embed="rId2">
            <a:extLst>
              <a:ext uri="{28A0092B-C50C-407E-A947-70E740481C1C}">
                <a14:useLocalDpi xmlns:a14="http://schemas.microsoft.com/office/drawing/2010/main" val="0"/>
              </a:ext>
            </a:extLst>
          </a:blip>
          <a:srcRect l="32500" t="17493" r="33333" b="-1082"/>
          <a:stretch/>
        </p:blipFill>
        <p:spPr>
          <a:xfrm>
            <a:off x="1981200" y="33453"/>
            <a:ext cx="5181600" cy="6824547"/>
          </a:xfrm>
          <a:prstGeom prst="rect">
            <a:avLst/>
          </a:prstGeom>
        </p:spPr>
      </p:pic>
      <p:sp>
        <p:nvSpPr>
          <p:cNvPr id="7" name="TextBox 6"/>
          <p:cNvSpPr txBox="1"/>
          <p:nvPr/>
        </p:nvSpPr>
        <p:spPr>
          <a:xfrm rot="20783853">
            <a:off x="189515" y="2299673"/>
            <a:ext cx="1600200" cy="523220"/>
          </a:xfrm>
          <a:prstGeom prst="rect">
            <a:avLst/>
          </a:prstGeom>
          <a:noFill/>
        </p:spPr>
        <p:txBody>
          <a:bodyPr wrap="square" rtlCol="0">
            <a:spAutoFit/>
          </a:bodyPr>
          <a:lstStyle/>
          <a:p>
            <a:r>
              <a:rPr lang="en-US" sz="2800" dirty="0" smtClean="0"/>
              <a:t>Interest?</a:t>
            </a:r>
            <a:endParaRPr lang="en-US" sz="2800" dirty="0"/>
          </a:p>
        </p:txBody>
      </p:sp>
      <p:sp>
        <p:nvSpPr>
          <p:cNvPr id="8" name="TextBox 7"/>
          <p:cNvSpPr txBox="1"/>
          <p:nvPr/>
        </p:nvSpPr>
        <p:spPr>
          <a:xfrm rot="1397412">
            <a:off x="7356696" y="2299672"/>
            <a:ext cx="1520282" cy="523220"/>
          </a:xfrm>
          <a:prstGeom prst="rect">
            <a:avLst/>
          </a:prstGeom>
          <a:noFill/>
        </p:spPr>
        <p:txBody>
          <a:bodyPr wrap="square" rtlCol="0">
            <a:spAutoFit/>
          </a:bodyPr>
          <a:lstStyle/>
          <a:p>
            <a:r>
              <a:rPr lang="en-US" sz="2800" dirty="0" smtClean="0"/>
              <a:t>Topics?</a:t>
            </a:r>
            <a:endParaRPr lang="en-US" sz="2800" dirty="0"/>
          </a:p>
        </p:txBody>
      </p:sp>
    </p:spTree>
    <p:extLst>
      <p:ext uri="{BB962C8B-B14F-4D97-AF65-F5344CB8AC3E}">
        <p14:creationId xmlns:p14="http://schemas.microsoft.com/office/powerpoint/2010/main" val="4114279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534400" cy="4876800"/>
          </a:xfrm>
        </p:spPr>
        <p:txBody>
          <a:bodyPr>
            <a:normAutofit/>
          </a:bodyPr>
          <a:lstStyle/>
          <a:p>
            <a:pPr marL="0" indent="0">
              <a:buNone/>
            </a:pPr>
            <a:r>
              <a:rPr lang="en-US" dirty="0">
                <a:solidFill>
                  <a:schemeClr val="tx2"/>
                </a:solidFill>
              </a:rPr>
              <a:t>Top 3 Issues…..</a:t>
            </a:r>
          </a:p>
          <a:p>
            <a:pPr marL="514350" indent="-514350">
              <a:buFont typeface="+mj-lt"/>
              <a:buAutoNum type="arabicPeriod"/>
            </a:pPr>
            <a:endParaRPr lang="en-US" dirty="0">
              <a:solidFill>
                <a:schemeClr val="tx2"/>
              </a:solidFill>
            </a:endParaRPr>
          </a:p>
          <a:p>
            <a:pPr marL="514350" indent="-514350">
              <a:buFont typeface="+mj-lt"/>
              <a:buAutoNum type="arabicPeriod"/>
            </a:pPr>
            <a:r>
              <a:rPr lang="en-US" dirty="0">
                <a:solidFill>
                  <a:schemeClr val="tx2"/>
                </a:solidFill>
              </a:rPr>
              <a:t> </a:t>
            </a:r>
            <a:r>
              <a:rPr lang="en-US" dirty="0" smtClean="0">
                <a:solidFill>
                  <a:schemeClr val="tx2"/>
                </a:solidFill>
              </a:rPr>
              <a:t>  </a:t>
            </a:r>
            <a:r>
              <a:rPr lang="en-US" u="sng" dirty="0" smtClean="0">
                <a:solidFill>
                  <a:schemeClr val="tx2"/>
                </a:solidFill>
              </a:rPr>
              <a:t>OVERDUE </a:t>
            </a:r>
            <a:r>
              <a:rPr lang="en-US" u="sng" dirty="0">
                <a:solidFill>
                  <a:schemeClr val="tx2"/>
                </a:solidFill>
              </a:rPr>
              <a:t>INSPECTIONS! </a:t>
            </a:r>
          </a:p>
          <a:p>
            <a:pPr marL="514350" indent="-514350">
              <a:buFont typeface="+mj-lt"/>
              <a:buAutoNum type="arabicPeriod"/>
            </a:pPr>
            <a:endParaRPr lang="en-US" dirty="0">
              <a:solidFill>
                <a:schemeClr val="tx2"/>
              </a:solidFill>
            </a:endParaRPr>
          </a:p>
          <a:p>
            <a:pPr marL="742950" indent="-742950">
              <a:buFont typeface="+mj-lt"/>
              <a:buAutoNum type="arabicPeriod"/>
            </a:pPr>
            <a:r>
              <a:rPr lang="en-US" sz="3600" u="sng" dirty="0">
                <a:solidFill>
                  <a:schemeClr val="tx2"/>
                </a:solidFill>
              </a:rPr>
              <a:t>OVERDUE</a:t>
            </a:r>
            <a:r>
              <a:rPr lang="en-US" sz="4000" u="sng" dirty="0">
                <a:solidFill>
                  <a:schemeClr val="tx2"/>
                </a:solidFill>
              </a:rPr>
              <a:t> INSPECTIONS!</a:t>
            </a:r>
          </a:p>
          <a:p>
            <a:pPr marL="742950" indent="-742950">
              <a:buFont typeface="+mj-lt"/>
              <a:buAutoNum type="arabicPeriod"/>
            </a:pPr>
            <a:endParaRPr lang="en-US" sz="4800" u="sng" dirty="0">
              <a:solidFill>
                <a:schemeClr val="tx2"/>
              </a:solidFill>
            </a:endParaRPr>
          </a:p>
          <a:p>
            <a:pPr marL="742950" indent="-742950">
              <a:buFont typeface="+mj-lt"/>
              <a:buAutoNum type="arabicPeriod"/>
            </a:pPr>
            <a:r>
              <a:rPr lang="en-US" sz="3600" u="sng" dirty="0" smtClean="0">
                <a:solidFill>
                  <a:schemeClr val="tx2"/>
                </a:solidFill>
              </a:rPr>
              <a:t>BRIDGE ACCESS /                      HANDS ON INSPECTIONS!</a:t>
            </a:r>
            <a:endParaRPr lang="en-US" sz="3600" u="sng" dirty="0">
              <a:solidFill>
                <a:schemeClr val="tx2"/>
              </a:solidFill>
            </a:endParaRPr>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p:txBody>
      </p:sp>
      <p:sp>
        <p:nvSpPr>
          <p:cNvPr id="3" name="Title 2"/>
          <p:cNvSpPr>
            <a:spLocks noGrp="1"/>
          </p:cNvSpPr>
          <p:nvPr>
            <p:ph type="title"/>
          </p:nvPr>
        </p:nvSpPr>
        <p:spPr>
          <a:xfrm>
            <a:off x="457200" y="152400"/>
            <a:ext cx="8229600" cy="1066800"/>
          </a:xfrm>
        </p:spPr>
        <p:txBody>
          <a:bodyPr>
            <a:normAutofit fontScale="90000"/>
          </a:bodyPr>
          <a:lstStyle/>
          <a:p>
            <a:pPr algn="ctr"/>
            <a:r>
              <a:rPr dirty="0"/>
              <a:t> Bridge Inspection Issues</a:t>
            </a:r>
            <a:br>
              <a:rPr dirty="0"/>
            </a:br>
            <a:endParaRPr lang="en-US" sz="3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2">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 calcmode="lin" valueType="num">
                                      <p:cBhvr>
                                        <p:cTn id="14"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2">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 calcmode="lin" valueType="num">
                                      <p:cBhvr>
                                        <p:cTn id="21"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2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876800"/>
          </a:xfrm>
        </p:spPr>
        <p:txBody>
          <a:bodyPr>
            <a:normAutofit/>
          </a:bodyPr>
          <a:lstStyle/>
          <a:p>
            <a:r>
              <a:rPr lang="en-US" dirty="0"/>
              <a:t>BrM upgraded to version 5.2.3 on May 1, 2017</a:t>
            </a:r>
          </a:p>
          <a:p>
            <a:endParaRPr lang="en-US" dirty="0">
              <a:solidFill>
                <a:srgbClr val="FF0000"/>
              </a:solidFill>
            </a:endParaRPr>
          </a:p>
          <a:p>
            <a:r>
              <a:rPr lang="en-US" dirty="0"/>
              <a:t>New layout but functions the same as 5.2.2</a:t>
            </a:r>
          </a:p>
        </p:txBody>
      </p:sp>
      <p:sp>
        <p:nvSpPr>
          <p:cNvPr id="5" name="Title 2"/>
          <p:cNvSpPr>
            <a:spLocks noGrp="1"/>
          </p:cNvSpPr>
          <p:nvPr>
            <p:ph type="title"/>
          </p:nvPr>
        </p:nvSpPr>
        <p:spPr>
          <a:xfrm>
            <a:off x="457200" y="152400"/>
            <a:ext cx="8229600" cy="1066800"/>
          </a:xfrm>
        </p:spPr>
        <p:txBody>
          <a:bodyPr>
            <a:normAutofit fontScale="90000"/>
          </a:bodyPr>
          <a:lstStyle/>
          <a:p>
            <a:pPr algn="ctr"/>
            <a:r>
              <a:rPr dirty="0"/>
              <a:t> BrM Upgrade 5.2.3</a:t>
            </a:r>
            <a:br>
              <a:rPr dirty="0"/>
            </a:br>
            <a:endParaRPr lang="en-US" sz="3100" dirty="0"/>
          </a:p>
        </p:txBody>
      </p:sp>
    </p:spTree>
    <p:extLst>
      <p:ext uri="{BB962C8B-B14F-4D97-AF65-F5344CB8AC3E}">
        <p14:creationId xmlns:p14="http://schemas.microsoft.com/office/powerpoint/2010/main" val="6000289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457200" y="152400"/>
            <a:ext cx="8229600" cy="1066800"/>
          </a:xfrm>
        </p:spPr>
        <p:txBody>
          <a:bodyPr>
            <a:normAutofit fontScale="90000"/>
          </a:bodyPr>
          <a:lstStyle/>
          <a:p>
            <a:pPr algn="ctr"/>
            <a:r>
              <a:rPr dirty="0"/>
              <a:t> BrM Upgrade 5.2.3</a:t>
            </a:r>
            <a:br>
              <a:rPr dirty="0"/>
            </a:br>
            <a:endParaRPr lang="en-US" sz="3100" dirty="0"/>
          </a:p>
        </p:txBody>
      </p:sp>
      <p:pic>
        <p:nvPicPr>
          <p:cNvPr id="4" name="Picture 3"/>
          <p:cNvPicPr>
            <a:picLocks noChangeAspect="1"/>
          </p:cNvPicPr>
          <p:nvPr/>
        </p:nvPicPr>
        <p:blipFill rotWithShape="1">
          <a:blip r:embed="rId2"/>
          <a:srcRect l="114" t="11308" r="52423" b="14000"/>
          <a:stretch/>
        </p:blipFill>
        <p:spPr>
          <a:xfrm>
            <a:off x="266700" y="1371600"/>
            <a:ext cx="8610600" cy="4619296"/>
          </a:xfrm>
          <a:prstGeom prst="rect">
            <a:avLst/>
          </a:prstGeom>
          <a:ln w="31750">
            <a:solidFill>
              <a:schemeClr val="bg1"/>
            </a:solidFill>
          </a:ln>
        </p:spPr>
      </p:pic>
      <p:pic>
        <p:nvPicPr>
          <p:cNvPr id="6" name="Picture 5"/>
          <p:cNvPicPr>
            <a:picLocks noChangeAspect="1"/>
          </p:cNvPicPr>
          <p:nvPr/>
        </p:nvPicPr>
        <p:blipFill rotWithShape="1">
          <a:blip r:embed="rId2"/>
          <a:srcRect l="114" t="14688" r="94577" b="14000"/>
          <a:stretch/>
        </p:blipFill>
        <p:spPr>
          <a:xfrm>
            <a:off x="3924300" y="685800"/>
            <a:ext cx="1295400" cy="5931005"/>
          </a:xfrm>
          <a:prstGeom prst="rect">
            <a:avLst/>
          </a:prstGeom>
          <a:ln w="31750">
            <a:solidFill>
              <a:schemeClr val="bg1"/>
            </a:solidFill>
          </a:ln>
        </p:spPr>
      </p:pic>
    </p:spTree>
    <p:extLst>
      <p:ext uri="{BB962C8B-B14F-4D97-AF65-F5344CB8AC3E}">
        <p14:creationId xmlns:p14="http://schemas.microsoft.com/office/powerpoint/2010/main" val="268248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457200" y="152400"/>
            <a:ext cx="8229600" cy="1066800"/>
          </a:xfrm>
        </p:spPr>
        <p:txBody>
          <a:bodyPr>
            <a:normAutofit fontScale="90000"/>
          </a:bodyPr>
          <a:lstStyle/>
          <a:p>
            <a:pPr algn="ctr"/>
            <a:r>
              <a:rPr dirty="0"/>
              <a:t> BrM Upgrade 5.2.3</a:t>
            </a:r>
            <a:br>
              <a:rPr dirty="0"/>
            </a:br>
            <a:endParaRPr lang="en-US" sz="3100" dirty="0"/>
          </a:p>
        </p:txBody>
      </p:sp>
      <p:pic>
        <p:nvPicPr>
          <p:cNvPr id="2" name="Picture 1"/>
          <p:cNvPicPr>
            <a:picLocks noChangeAspect="1"/>
          </p:cNvPicPr>
          <p:nvPr/>
        </p:nvPicPr>
        <p:blipFill rotWithShape="1">
          <a:blip r:embed="rId2"/>
          <a:srcRect t="11282" r="67164" b="14666"/>
          <a:stretch/>
        </p:blipFill>
        <p:spPr>
          <a:xfrm>
            <a:off x="609600" y="990600"/>
            <a:ext cx="7543800" cy="5799695"/>
          </a:xfrm>
          <a:prstGeom prst="rect">
            <a:avLst/>
          </a:prstGeom>
          <a:ln w="31750">
            <a:solidFill>
              <a:schemeClr val="bg1"/>
            </a:solidFill>
          </a:ln>
        </p:spPr>
      </p:pic>
      <p:pic>
        <p:nvPicPr>
          <p:cNvPr id="6" name="Picture 5"/>
          <p:cNvPicPr>
            <a:picLocks noChangeAspect="1"/>
          </p:cNvPicPr>
          <p:nvPr/>
        </p:nvPicPr>
        <p:blipFill rotWithShape="1">
          <a:blip r:embed="rId2"/>
          <a:srcRect t="22957" r="94361" b="14666"/>
          <a:stretch/>
        </p:blipFill>
        <p:spPr>
          <a:xfrm>
            <a:off x="3886200" y="609600"/>
            <a:ext cx="1600200" cy="6034776"/>
          </a:xfrm>
          <a:prstGeom prst="rect">
            <a:avLst/>
          </a:prstGeom>
          <a:ln w="31750">
            <a:solidFill>
              <a:schemeClr val="bg1"/>
            </a:solidFill>
          </a:ln>
        </p:spPr>
      </p:pic>
    </p:spTree>
    <p:extLst>
      <p:ext uri="{BB962C8B-B14F-4D97-AF65-F5344CB8AC3E}">
        <p14:creationId xmlns:p14="http://schemas.microsoft.com/office/powerpoint/2010/main" val="3356109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066800"/>
            <a:ext cx="8610600" cy="5638800"/>
          </a:xfrm>
        </p:spPr>
        <p:txBody>
          <a:bodyPr>
            <a:normAutofit/>
          </a:bodyPr>
          <a:lstStyle/>
          <a:p>
            <a:pPr>
              <a:buNone/>
            </a:pPr>
            <a:endParaRPr lang="en-US" dirty="0"/>
          </a:p>
          <a:p>
            <a:endParaRPr lang="en-US" dirty="0">
              <a:solidFill>
                <a:schemeClr val="tx1"/>
              </a:solidFill>
            </a:endParaRPr>
          </a:p>
        </p:txBody>
      </p:sp>
      <p:sp>
        <p:nvSpPr>
          <p:cNvPr id="3" name="Title 2"/>
          <p:cNvSpPr>
            <a:spLocks noGrp="1"/>
          </p:cNvSpPr>
          <p:nvPr>
            <p:ph type="title"/>
          </p:nvPr>
        </p:nvSpPr>
        <p:spPr>
          <a:xfrm>
            <a:off x="228600" y="304800"/>
            <a:ext cx="8686800" cy="762000"/>
          </a:xfrm>
        </p:spPr>
        <p:txBody>
          <a:bodyPr>
            <a:normAutofit/>
          </a:bodyPr>
          <a:lstStyle/>
          <a:p>
            <a:pPr algn="ctr"/>
            <a:r>
              <a:rPr lang="en-US" dirty="0"/>
              <a:t>County Road Maintenance Inspections</a:t>
            </a:r>
          </a:p>
        </p:txBody>
      </p:sp>
      <p:sp>
        <p:nvSpPr>
          <p:cNvPr id="4" name="TextBox 3"/>
          <p:cNvSpPr txBox="1"/>
          <p:nvPr/>
        </p:nvSpPr>
        <p:spPr>
          <a:xfrm>
            <a:off x="244876" y="1670208"/>
            <a:ext cx="8686800" cy="4739759"/>
          </a:xfrm>
          <a:prstGeom prst="rect">
            <a:avLst/>
          </a:prstGeom>
          <a:noFill/>
        </p:spPr>
        <p:txBody>
          <a:bodyPr wrap="square" rtlCol="0">
            <a:spAutoFit/>
          </a:bodyPr>
          <a:lstStyle/>
          <a:p>
            <a:pPr marL="342900" indent="-342900">
              <a:buFont typeface="Arial" panose="020B0604020202020204" pitchFamily="34" charset="0"/>
              <a:buChar char="•"/>
            </a:pPr>
            <a:r>
              <a:rPr lang="en-US" sz="2400" i="1" dirty="0">
                <a:solidFill>
                  <a:schemeClr val="tx2"/>
                </a:solidFill>
              </a:rPr>
              <a:t>County Road Maintenance Certification Policy </a:t>
            </a:r>
            <a:r>
              <a:rPr lang="en-US" sz="2400" dirty="0">
                <a:solidFill>
                  <a:schemeClr val="tx2"/>
                </a:solidFill>
              </a:rPr>
              <a:t>(CRMC)</a:t>
            </a:r>
          </a:p>
          <a:p>
            <a:r>
              <a:rPr lang="en-US" sz="2400" dirty="0"/>
              <a:t>	- </a:t>
            </a:r>
            <a:r>
              <a:rPr lang="en-US" sz="2000" dirty="0"/>
              <a:t>Approved May 2, 2017</a:t>
            </a:r>
          </a:p>
          <a:p>
            <a:r>
              <a:rPr lang="en-US" sz="2000" dirty="0"/>
              <a:t>	- Replaces Annual County Road Maintenance Inspections </a:t>
            </a:r>
          </a:p>
          <a:p>
            <a:endParaRPr lang="en-US" sz="1600" dirty="0"/>
          </a:p>
          <a:p>
            <a:pPr marL="342900" indent="-342900">
              <a:buFont typeface="Arial" panose="020B0604020202020204" pitchFamily="34" charset="0"/>
              <a:buChar char="•"/>
            </a:pPr>
            <a:r>
              <a:rPr lang="en-US" sz="2400" dirty="0">
                <a:solidFill>
                  <a:schemeClr val="tx2"/>
                </a:solidFill>
              </a:rPr>
              <a:t>Biennial Certification Letter (every two years)</a:t>
            </a:r>
          </a:p>
          <a:p>
            <a:r>
              <a:rPr lang="en-US" sz="2400" dirty="0"/>
              <a:t>	- </a:t>
            </a:r>
            <a:r>
              <a:rPr lang="en-US" sz="2000" dirty="0"/>
              <a:t>Computer generated from CRMC database </a:t>
            </a:r>
          </a:p>
          <a:p>
            <a:r>
              <a:rPr lang="en-US" sz="2000" dirty="0"/>
              <a:t>	- Letter will list all active projects</a:t>
            </a:r>
          </a:p>
          <a:p>
            <a:r>
              <a:rPr lang="en-US" sz="2000" dirty="0"/>
              <a:t>	- Counties sign and return it to County Transportation</a:t>
            </a:r>
            <a:endParaRPr lang="en-US" dirty="0"/>
          </a:p>
          <a:p>
            <a:endParaRPr lang="en-US" sz="2400" dirty="0"/>
          </a:p>
          <a:p>
            <a:pPr marL="342900" indent="-342900">
              <a:buFont typeface="Arial" panose="020B0604020202020204" pitchFamily="34" charset="0"/>
              <a:buChar char="•"/>
            </a:pPr>
            <a:r>
              <a:rPr lang="en-US" sz="2400" dirty="0">
                <a:solidFill>
                  <a:schemeClr val="tx2"/>
                </a:solidFill>
              </a:rPr>
              <a:t>County Transportation Bureau adds / removes Projects</a:t>
            </a:r>
          </a:p>
          <a:p>
            <a:pPr marL="1257300" lvl="2" indent="-342900">
              <a:buFontTx/>
              <a:buChar char="-"/>
            </a:pPr>
            <a:r>
              <a:rPr lang="en-US" sz="2000" dirty="0"/>
              <a:t>Based on designated service life for each project type </a:t>
            </a:r>
          </a:p>
          <a:p>
            <a:pPr marL="1257300" lvl="2" indent="-342900">
              <a:buFontTx/>
              <a:buChar char="-"/>
            </a:pPr>
            <a:r>
              <a:rPr lang="en-US" sz="2000" dirty="0"/>
              <a:t>Automatic expiration date based on service life </a:t>
            </a:r>
          </a:p>
          <a:p>
            <a:endParaRPr lang="en-US" dirty="0"/>
          </a:p>
          <a:p>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4">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p:cTn id="1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 calcmode="lin" valueType="num">
                                      <p:cBhvr>
                                        <p:cTn id="24"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26" dur="500"/>
                                        <p:tgtEl>
                                          <p:spTgt spid="4">
                                            <p:txEl>
                                              <p:pRg st="4" end="4"/>
                                            </p:txEl>
                                          </p:spTgt>
                                        </p:tgtEl>
                                      </p:cBhvr>
                                    </p:animEffect>
                                  </p:childTnLst>
                                </p:cTn>
                              </p:par>
                              <p:par>
                                <p:cTn id="27" presetID="53" presetClass="entr" presetSubtype="16" fill="hold"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 calcmode="lin" valueType="num">
                                      <p:cBhvr>
                                        <p:cTn id="29"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0"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1" dur="500"/>
                                        <p:tgtEl>
                                          <p:spTgt spid="4">
                                            <p:txEl>
                                              <p:pRg st="5" end="5"/>
                                            </p:txEl>
                                          </p:spTgt>
                                        </p:tgtEl>
                                      </p:cBhvr>
                                    </p:animEffect>
                                  </p:childTnLst>
                                </p:cTn>
                              </p:par>
                              <p:par>
                                <p:cTn id="32" presetID="53" presetClass="entr" presetSubtype="16" fill="hold" nodeType="withEffect">
                                  <p:stCondLst>
                                    <p:cond delay="0"/>
                                  </p:stCondLst>
                                  <p:childTnLst>
                                    <p:set>
                                      <p:cBhvr>
                                        <p:cTn id="33" dur="1" fill="hold">
                                          <p:stCondLst>
                                            <p:cond delay="0"/>
                                          </p:stCondLst>
                                        </p:cTn>
                                        <p:tgtEl>
                                          <p:spTgt spid="4">
                                            <p:txEl>
                                              <p:pRg st="6" end="6"/>
                                            </p:txEl>
                                          </p:spTgt>
                                        </p:tgtEl>
                                        <p:attrNameLst>
                                          <p:attrName>style.visibility</p:attrName>
                                        </p:attrNameLst>
                                      </p:cBhvr>
                                      <p:to>
                                        <p:strVal val="visible"/>
                                      </p:to>
                                    </p:set>
                                    <p:anim calcmode="lin" valueType="num">
                                      <p:cBhvr>
                                        <p:cTn id="34"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35"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36" dur="500"/>
                                        <p:tgtEl>
                                          <p:spTgt spid="4">
                                            <p:txEl>
                                              <p:pRg st="6" end="6"/>
                                            </p:txEl>
                                          </p:spTgt>
                                        </p:tgtEl>
                                      </p:cBhvr>
                                    </p:animEffect>
                                  </p:childTnLst>
                                </p:cTn>
                              </p:par>
                              <p:par>
                                <p:cTn id="37" presetID="53" presetClass="entr" presetSubtype="16" fill="hold" nodeType="with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 calcmode="lin" valueType="num">
                                      <p:cBhvr>
                                        <p:cTn id="39"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40"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41" dur="500"/>
                                        <p:tgtEl>
                                          <p:spTgt spid="4">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4">
                                            <p:txEl>
                                              <p:pRg st="9" end="9"/>
                                            </p:txEl>
                                          </p:spTgt>
                                        </p:tgtEl>
                                        <p:attrNameLst>
                                          <p:attrName>style.visibility</p:attrName>
                                        </p:attrNameLst>
                                      </p:cBhvr>
                                      <p:to>
                                        <p:strVal val="visible"/>
                                      </p:to>
                                    </p:set>
                                    <p:anim calcmode="lin" valueType="num">
                                      <p:cBhvr>
                                        <p:cTn id="46" dur="500" fill="hold"/>
                                        <p:tgtEl>
                                          <p:spTgt spid="4">
                                            <p:txEl>
                                              <p:pRg st="9" end="9"/>
                                            </p:txEl>
                                          </p:spTgt>
                                        </p:tgtEl>
                                        <p:attrNameLst>
                                          <p:attrName>ppt_w</p:attrName>
                                        </p:attrNameLst>
                                      </p:cBhvr>
                                      <p:tavLst>
                                        <p:tav tm="0">
                                          <p:val>
                                            <p:fltVal val="0"/>
                                          </p:val>
                                        </p:tav>
                                        <p:tav tm="100000">
                                          <p:val>
                                            <p:strVal val="#ppt_w"/>
                                          </p:val>
                                        </p:tav>
                                      </p:tavLst>
                                    </p:anim>
                                    <p:anim calcmode="lin" valueType="num">
                                      <p:cBhvr>
                                        <p:cTn id="47" dur="500" fill="hold"/>
                                        <p:tgtEl>
                                          <p:spTgt spid="4">
                                            <p:txEl>
                                              <p:pRg st="9" end="9"/>
                                            </p:txEl>
                                          </p:spTgt>
                                        </p:tgtEl>
                                        <p:attrNameLst>
                                          <p:attrName>ppt_h</p:attrName>
                                        </p:attrNameLst>
                                      </p:cBhvr>
                                      <p:tavLst>
                                        <p:tav tm="0">
                                          <p:val>
                                            <p:fltVal val="0"/>
                                          </p:val>
                                        </p:tav>
                                        <p:tav tm="100000">
                                          <p:val>
                                            <p:strVal val="#ppt_h"/>
                                          </p:val>
                                        </p:tav>
                                      </p:tavLst>
                                    </p:anim>
                                    <p:animEffect transition="in" filter="fade">
                                      <p:cBhvr>
                                        <p:cTn id="48" dur="500"/>
                                        <p:tgtEl>
                                          <p:spTgt spid="4">
                                            <p:txEl>
                                              <p:pRg st="9" end="9"/>
                                            </p:txEl>
                                          </p:spTgt>
                                        </p:tgtEl>
                                      </p:cBhvr>
                                    </p:animEffect>
                                  </p:childTnLst>
                                </p:cTn>
                              </p:par>
                              <p:par>
                                <p:cTn id="49" presetID="53" presetClass="entr" presetSubtype="16" fill="hold" nodeType="withEffect">
                                  <p:stCondLst>
                                    <p:cond delay="0"/>
                                  </p:stCondLst>
                                  <p:childTnLst>
                                    <p:set>
                                      <p:cBhvr>
                                        <p:cTn id="50" dur="1" fill="hold">
                                          <p:stCondLst>
                                            <p:cond delay="0"/>
                                          </p:stCondLst>
                                        </p:cTn>
                                        <p:tgtEl>
                                          <p:spTgt spid="4">
                                            <p:txEl>
                                              <p:pRg st="10" end="10"/>
                                            </p:txEl>
                                          </p:spTgt>
                                        </p:tgtEl>
                                        <p:attrNameLst>
                                          <p:attrName>style.visibility</p:attrName>
                                        </p:attrNameLst>
                                      </p:cBhvr>
                                      <p:to>
                                        <p:strVal val="visible"/>
                                      </p:to>
                                    </p:set>
                                    <p:anim calcmode="lin" valueType="num">
                                      <p:cBhvr>
                                        <p:cTn id="51" dur="500" fill="hold"/>
                                        <p:tgtEl>
                                          <p:spTgt spid="4">
                                            <p:txEl>
                                              <p:pRg st="10" end="10"/>
                                            </p:txEl>
                                          </p:spTgt>
                                        </p:tgtEl>
                                        <p:attrNameLst>
                                          <p:attrName>ppt_w</p:attrName>
                                        </p:attrNameLst>
                                      </p:cBhvr>
                                      <p:tavLst>
                                        <p:tav tm="0">
                                          <p:val>
                                            <p:fltVal val="0"/>
                                          </p:val>
                                        </p:tav>
                                        <p:tav tm="100000">
                                          <p:val>
                                            <p:strVal val="#ppt_w"/>
                                          </p:val>
                                        </p:tav>
                                      </p:tavLst>
                                    </p:anim>
                                    <p:anim calcmode="lin" valueType="num">
                                      <p:cBhvr>
                                        <p:cTn id="52" dur="500" fill="hold"/>
                                        <p:tgtEl>
                                          <p:spTgt spid="4">
                                            <p:txEl>
                                              <p:pRg st="10" end="10"/>
                                            </p:txEl>
                                          </p:spTgt>
                                        </p:tgtEl>
                                        <p:attrNameLst>
                                          <p:attrName>ppt_h</p:attrName>
                                        </p:attrNameLst>
                                      </p:cBhvr>
                                      <p:tavLst>
                                        <p:tav tm="0">
                                          <p:val>
                                            <p:fltVal val="0"/>
                                          </p:val>
                                        </p:tav>
                                        <p:tav tm="100000">
                                          <p:val>
                                            <p:strVal val="#ppt_h"/>
                                          </p:val>
                                        </p:tav>
                                      </p:tavLst>
                                    </p:anim>
                                    <p:animEffect transition="in" filter="fade">
                                      <p:cBhvr>
                                        <p:cTn id="53" dur="500"/>
                                        <p:tgtEl>
                                          <p:spTgt spid="4">
                                            <p:txEl>
                                              <p:pRg st="10" end="10"/>
                                            </p:txEl>
                                          </p:spTgt>
                                        </p:tgtEl>
                                      </p:cBhvr>
                                    </p:animEffect>
                                  </p:childTnLst>
                                </p:cTn>
                              </p:par>
                              <p:par>
                                <p:cTn id="54" presetID="53" presetClass="entr" presetSubtype="16" fill="hold" nodeType="withEffect">
                                  <p:stCondLst>
                                    <p:cond delay="0"/>
                                  </p:stCondLst>
                                  <p:childTnLst>
                                    <p:set>
                                      <p:cBhvr>
                                        <p:cTn id="55" dur="1" fill="hold">
                                          <p:stCondLst>
                                            <p:cond delay="0"/>
                                          </p:stCondLst>
                                        </p:cTn>
                                        <p:tgtEl>
                                          <p:spTgt spid="4">
                                            <p:txEl>
                                              <p:pRg st="11" end="11"/>
                                            </p:txEl>
                                          </p:spTgt>
                                        </p:tgtEl>
                                        <p:attrNameLst>
                                          <p:attrName>style.visibility</p:attrName>
                                        </p:attrNameLst>
                                      </p:cBhvr>
                                      <p:to>
                                        <p:strVal val="visible"/>
                                      </p:to>
                                    </p:set>
                                    <p:anim calcmode="lin" valueType="num">
                                      <p:cBhvr>
                                        <p:cTn id="56" dur="500" fill="hold"/>
                                        <p:tgtEl>
                                          <p:spTgt spid="4">
                                            <p:txEl>
                                              <p:pRg st="11" end="11"/>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11" end="11"/>
                                            </p:txEl>
                                          </p:spTgt>
                                        </p:tgtEl>
                                        <p:attrNameLst>
                                          <p:attrName>ppt_h</p:attrName>
                                        </p:attrNameLst>
                                      </p:cBhvr>
                                      <p:tavLst>
                                        <p:tav tm="0">
                                          <p:val>
                                            <p:fltVal val="0"/>
                                          </p:val>
                                        </p:tav>
                                        <p:tav tm="100000">
                                          <p:val>
                                            <p:strVal val="#ppt_h"/>
                                          </p:val>
                                        </p:tav>
                                      </p:tavLst>
                                    </p:anim>
                                    <p:animEffect transition="in" filter="fade">
                                      <p:cBhvr>
                                        <p:cTn id="58"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066800"/>
            <a:ext cx="8610600" cy="5638800"/>
          </a:xfrm>
        </p:spPr>
        <p:txBody>
          <a:bodyPr>
            <a:normAutofit/>
          </a:bodyPr>
          <a:lstStyle/>
          <a:p>
            <a:pPr>
              <a:buNone/>
            </a:pPr>
            <a:endParaRPr lang="en-US" dirty="0"/>
          </a:p>
          <a:p>
            <a:endParaRPr lang="en-US" dirty="0">
              <a:solidFill>
                <a:schemeClr val="tx1"/>
              </a:solidFill>
            </a:endParaRPr>
          </a:p>
        </p:txBody>
      </p:sp>
      <p:sp>
        <p:nvSpPr>
          <p:cNvPr id="3" name="Title 2"/>
          <p:cNvSpPr>
            <a:spLocks noGrp="1"/>
          </p:cNvSpPr>
          <p:nvPr>
            <p:ph type="title"/>
          </p:nvPr>
        </p:nvSpPr>
        <p:spPr>
          <a:xfrm>
            <a:off x="228600" y="304800"/>
            <a:ext cx="8686800" cy="762000"/>
          </a:xfrm>
        </p:spPr>
        <p:txBody>
          <a:bodyPr>
            <a:normAutofit/>
          </a:bodyPr>
          <a:lstStyle/>
          <a:p>
            <a:pPr algn="ctr"/>
            <a:r>
              <a:rPr lang="en-US" dirty="0"/>
              <a:t>County Road Maintenance Inspections</a:t>
            </a:r>
          </a:p>
        </p:txBody>
      </p:sp>
      <p:sp>
        <p:nvSpPr>
          <p:cNvPr id="4" name="TextBox 3"/>
          <p:cNvSpPr txBox="1"/>
          <p:nvPr/>
        </p:nvSpPr>
        <p:spPr>
          <a:xfrm>
            <a:off x="152400" y="1219200"/>
            <a:ext cx="8839200" cy="4431983"/>
          </a:xfrm>
          <a:prstGeom prst="rect">
            <a:avLst/>
          </a:prstGeom>
          <a:noFill/>
        </p:spPr>
        <p:txBody>
          <a:bodyPr wrap="square" rtlCol="0">
            <a:spAutoFit/>
          </a:bodyPr>
          <a:lstStyle/>
          <a:p>
            <a:endParaRPr lang="en-US" dirty="0"/>
          </a:p>
          <a:p>
            <a:pPr marL="342900" indent="-342900">
              <a:buFont typeface="Arial" panose="020B0604020202020204" pitchFamily="34" charset="0"/>
              <a:buChar char="•"/>
            </a:pPr>
            <a:r>
              <a:rPr lang="en-US" sz="2400" dirty="0">
                <a:solidFill>
                  <a:schemeClr val="tx2"/>
                </a:solidFill>
              </a:rPr>
              <a:t>Counties are responsible for inspecting their own Projects</a:t>
            </a:r>
          </a:p>
          <a:p>
            <a:r>
              <a:rPr lang="en-US" sz="2400" dirty="0"/>
              <a:t>	- </a:t>
            </a:r>
            <a:r>
              <a:rPr lang="en-US" sz="2000" dirty="0"/>
              <a:t>Grades based on the </a:t>
            </a:r>
            <a:r>
              <a:rPr lang="en-US" sz="2000" i="1" dirty="0"/>
              <a:t>Guidelines for grading County Roads</a:t>
            </a:r>
          </a:p>
          <a:p>
            <a:r>
              <a:rPr lang="en-US" sz="2000" dirty="0"/>
              <a:t>	- Score of 70 or above is passing </a:t>
            </a:r>
          </a:p>
          <a:p>
            <a:r>
              <a:rPr lang="en-US" sz="2000" dirty="0"/>
              <a:t>	- Score of 69 or below is failing</a:t>
            </a:r>
          </a:p>
          <a:p>
            <a:endParaRPr lang="en-US" sz="2000" dirty="0"/>
          </a:p>
          <a:p>
            <a:pPr marL="342900" indent="-342900">
              <a:buFont typeface="Arial" panose="020B0604020202020204" pitchFamily="34" charset="0"/>
              <a:buChar char="•"/>
            </a:pPr>
            <a:r>
              <a:rPr lang="en-US" sz="2000" dirty="0"/>
              <a:t>If a project has not been maintained to a satisfactory condition, then the county will be considered to </a:t>
            </a:r>
            <a:r>
              <a:rPr lang="en-US" sz="2000" dirty="0" smtClean="0"/>
              <a:t>be in </a:t>
            </a:r>
            <a:r>
              <a:rPr lang="en-US" sz="2000" dirty="0"/>
              <a:t>non-compliance and is subject to having their state/federal funds suspended at the discretion of the ALDOT Director </a:t>
            </a:r>
          </a:p>
          <a:p>
            <a:endParaRPr lang="en-US" sz="2400" dirty="0"/>
          </a:p>
          <a:p>
            <a:endParaRPr lang="en-US" sz="2400" dirty="0"/>
          </a:p>
          <a:p>
            <a:endParaRPr lang="en-US" sz="2400" dirty="0"/>
          </a:p>
          <a:p>
            <a:endParaRPr lang="en-US" sz="2400" dirty="0"/>
          </a:p>
        </p:txBody>
      </p:sp>
    </p:spTree>
    <p:extLst>
      <p:ext uri="{BB962C8B-B14F-4D97-AF65-F5344CB8AC3E}">
        <p14:creationId xmlns:p14="http://schemas.microsoft.com/office/powerpoint/2010/main" val="342598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 calcmode="lin" valueType="num">
                                      <p:cBhvr>
                                        <p:cTn id="12"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4">
                                            <p:txEl>
                                              <p:pRg st="2" end="2"/>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p:cTn id="17"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4">
                                            <p:txEl>
                                              <p:pRg st="3" end="3"/>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 calcmode="lin" valueType="num">
                                      <p:cBhvr>
                                        <p:cTn id="22"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24" dur="500"/>
                                        <p:tgtEl>
                                          <p:spTgt spid="4">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 calcmode="lin" valueType="num">
                                      <p:cBhvr>
                                        <p:cTn id="29"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30"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31"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066800"/>
            <a:ext cx="8610600" cy="5638800"/>
          </a:xfrm>
        </p:spPr>
        <p:txBody>
          <a:bodyPr>
            <a:normAutofit/>
          </a:bodyPr>
          <a:lstStyle/>
          <a:p>
            <a:pPr>
              <a:buNone/>
            </a:pPr>
            <a:endParaRPr lang="en-US" dirty="0"/>
          </a:p>
          <a:p>
            <a:endParaRPr lang="en-US" dirty="0">
              <a:solidFill>
                <a:schemeClr val="tx1"/>
              </a:solidFill>
            </a:endParaRPr>
          </a:p>
        </p:txBody>
      </p:sp>
      <p:sp>
        <p:nvSpPr>
          <p:cNvPr id="4" name="TextBox 3"/>
          <p:cNvSpPr txBox="1"/>
          <p:nvPr/>
        </p:nvSpPr>
        <p:spPr>
          <a:xfrm>
            <a:off x="0" y="0"/>
            <a:ext cx="9144000" cy="8125301"/>
          </a:xfrm>
          <a:prstGeom prst="rect">
            <a:avLst/>
          </a:prstGeom>
          <a:solidFill>
            <a:schemeClr val="tx1"/>
          </a:solidFill>
        </p:spPr>
        <p:txBody>
          <a:bodyPr wrap="square" rtlCol="0">
            <a:spAutoFit/>
          </a:bodyPr>
          <a:lstStyle/>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r>
              <a:rPr lang="en-US" dirty="0" smtClean="0">
                <a:solidFill>
                  <a:schemeClr val="bg1"/>
                </a:solidFill>
              </a:rPr>
              <a:t>TO</a:t>
            </a:r>
            <a:r>
              <a:rPr lang="en-US" dirty="0">
                <a:solidFill>
                  <a:schemeClr val="bg1"/>
                </a:solidFill>
              </a:rPr>
              <a:t>:	Mr. John Doe, County </a:t>
            </a:r>
            <a:r>
              <a:rPr lang="en-US" dirty="0" smtClean="0">
                <a:solidFill>
                  <a:schemeClr val="bg1"/>
                </a:solidFill>
              </a:rPr>
              <a:t>Engineer</a:t>
            </a:r>
          </a:p>
          <a:p>
            <a:endParaRPr lang="en-US" dirty="0">
              <a:solidFill>
                <a:schemeClr val="bg1"/>
              </a:solidFill>
            </a:endParaRPr>
          </a:p>
          <a:p>
            <a:r>
              <a:rPr lang="en-US" dirty="0">
                <a:solidFill>
                  <a:schemeClr val="bg1"/>
                </a:solidFill>
              </a:rPr>
              <a:t>CC:	Area County Transportation Engineers</a:t>
            </a:r>
          </a:p>
          <a:p>
            <a:r>
              <a:rPr lang="en-US" dirty="0">
                <a:solidFill>
                  <a:schemeClr val="bg1"/>
                </a:solidFill>
              </a:rPr>
              <a:t>  </a:t>
            </a:r>
          </a:p>
          <a:p>
            <a:r>
              <a:rPr lang="en-US" dirty="0">
                <a:solidFill>
                  <a:schemeClr val="bg1"/>
                </a:solidFill>
              </a:rPr>
              <a:t>FROM:	   _________________________________________________________</a:t>
            </a:r>
          </a:p>
          <a:p>
            <a:r>
              <a:rPr lang="en-US" dirty="0" smtClean="0">
                <a:solidFill>
                  <a:schemeClr val="bg1"/>
                </a:solidFill>
              </a:rPr>
              <a:t>	   D.E</a:t>
            </a:r>
            <a:r>
              <a:rPr lang="en-US" dirty="0">
                <a:solidFill>
                  <a:schemeClr val="bg1"/>
                </a:solidFill>
              </a:rPr>
              <a:t>. (Ed) Phillips, Jr., State County Transportation Engineer</a:t>
            </a:r>
          </a:p>
          <a:p>
            <a:endParaRPr lang="en-US" dirty="0">
              <a:solidFill>
                <a:schemeClr val="bg1"/>
              </a:solidFill>
            </a:endParaRPr>
          </a:p>
          <a:p>
            <a:r>
              <a:rPr lang="en-US" dirty="0">
                <a:solidFill>
                  <a:schemeClr val="bg1"/>
                </a:solidFill>
              </a:rPr>
              <a:t>REFERENCE:   County Road Maintenance Certification (CRMC</a:t>
            </a:r>
            <a:r>
              <a:rPr lang="en-US" dirty="0" smtClean="0">
                <a:solidFill>
                  <a:schemeClr val="bg1"/>
                </a:solidFill>
              </a:rPr>
              <a:t>)</a:t>
            </a:r>
          </a:p>
          <a:p>
            <a:endParaRPr lang="en-US" dirty="0">
              <a:solidFill>
                <a:schemeClr val="bg1"/>
              </a:solidFill>
            </a:endParaRPr>
          </a:p>
          <a:p>
            <a:r>
              <a:rPr lang="en-US" dirty="0">
                <a:solidFill>
                  <a:schemeClr val="bg1"/>
                </a:solidFill>
              </a:rPr>
              <a:t>Dear Mr. Doe:</a:t>
            </a:r>
          </a:p>
          <a:p>
            <a:endParaRPr lang="en-US" dirty="0">
              <a:solidFill>
                <a:schemeClr val="bg1"/>
              </a:solidFill>
            </a:endParaRPr>
          </a:p>
          <a:p>
            <a:r>
              <a:rPr lang="en-US" dirty="0">
                <a:solidFill>
                  <a:schemeClr val="bg1"/>
                </a:solidFill>
              </a:rPr>
              <a:t>All projects that have been constructed by agreement with ALDOT using state or federal funds are to be certified biennially by the county. These projects are required to be maintained to a satisfactory level in accordance with the Guidelines for Grading County Roads for the duration of their designated service life. The purpose of this certification is to ensure that the investment made by the State of Alabama and/or the Federal Government is being protected by the county. If a county project has not been maintained to a satisfactory level, the county may be subject to the suspension of Federal/State funds at the discretion of the ALDOT Director until the project is repaired to a satisfactory level</a:t>
            </a:r>
            <a:r>
              <a:rPr lang="en-US" dirty="0" smtClean="0">
                <a:solidFill>
                  <a:schemeClr val="bg1"/>
                </a:solidFill>
              </a:rPr>
              <a:t>.</a:t>
            </a:r>
          </a:p>
          <a:p>
            <a:endParaRPr lang="en-US" dirty="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6754390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066800"/>
            <a:ext cx="8610600" cy="5638800"/>
          </a:xfrm>
        </p:spPr>
        <p:txBody>
          <a:bodyPr>
            <a:normAutofit/>
          </a:bodyPr>
          <a:lstStyle/>
          <a:p>
            <a:pPr>
              <a:buNone/>
            </a:pPr>
            <a:endParaRPr lang="en-US" dirty="0"/>
          </a:p>
          <a:p>
            <a:endParaRPr lang="en-US" dirty="0">
              <a:solidFill>
                <a:schemeClr val="tx1"/>
              </a:solidFill>
            </a:endParaRPr>
          </a:p>
        </p:txBody>
      </p:sp>
      <p:sp>
        <p:nvSpPr>
          <p:cNvPr id="3" name="TextBox 2"/>
          <p:cNvSpPr txBox="1"/>
          <p:nvPr/>
        </p:nvSpPr>
        <p:spPr>
          <a:xfrm>
            <a:off x="0" y="0"/>
            <a:ext cx="9144000" cy="6908686"/>
          </a:xfrm>
          <a:prstGeom prst="rect">
            <a:avLst/>
          </a:prstGeom>
          <a:solidFill>
            <a:schemeClr val="tx1"/>
          </a:solidFill>
        </p:spPr>
        <p:txBody>
          <a:bodyPr wrap="square" rtlCol="0">
            <a:spAutoFit/>
          </a:bodyPr>
          <a:lstStyle/>
          <a:p>
            <a:pPr>
              <a:lnSpc>
                <a:spcPct val="107000"/>
              </a:lnSpc>
            </a:pPr>
            <a:endParaRPr lang="en-US"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The </a:t>
            </a: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following projects are to be maintained by the county to a satisfactory level in accordance with </a:t>
            </a:r>
            <a:r>
              <a:rPr lang="en-US" i="1"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Guidelines for Grading County Roads</a:t>
            </a: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pPr>
            <a:r>
              <a:rPr lang="en-US"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Project No</a:t>
            </a:r>
            <a:r>
              <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b="1" u="sng"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Project </a:t>
            </a:r>
            <a:r>
              <a:rPr lang="en-US"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Location</a:t>
            </a:r>
            <a:r>
              <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b="1" u="sng"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Project Type</a:t>
            </a:r>
            <a:r>
              <a:rPr lang="en-US"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b="1" u="sng"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Completed</a:t>
            </a:r>
            <a:r>
              <a:rPr lang="en-US"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b="1" u="sng"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Expires</a:t>
            </a:r>
            <a:endPar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endPar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24322-A		AL 14 E to U.S. 31 from </a:t>
            </a:r>
            <a:r>
              <a:rPr lang="en-US"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McQueen	RS</a:t>
            </a: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2010</a:t>
            </a: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2020</a:t>
            </a:r>
            <a:endPar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914400" marR="0" indent="457200">
              <a:lnSpc>
                <a:spcPct val="107000"/>
              </a:lnSpc>
              <a:spcBef>
                <a:spcPts val="0"/>
              </a:spcBef>
              <a:spcAft>
                <a:spcPts val="0"/>
              </a:spcAft>
            </a:pPr>
            <a:r>
              <a:rPr lang="en-US"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Smith </a:t>
            </a: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RD. - CO. RD. 4	</a:t>
            </a:r>
          </a:p>
          <a:p>
            <a:pPr marL="914400" marR="0" indent="457200">
              <a:lnSpc>
                <a:spcPct val="107000"/>
              </a:lnSpc>
              <a:spcBef>
                <a:spcPts val="0"/>
              </a:spcBef>
              <a:spcAft>
                <a:spcPts val="0"/>
              </a:spcAft>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173(1)		</a:t>
            </a:r>
            <a:r>
              <a:rPr lang="en-US"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From </a:t>
            </a: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AL 14 in Autaugaville 		 </a:t>
            </a:r>
            <a:r>
              <a:rPr lang="en-US"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ST</a:t>
            </a: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2014	  </a:t>
            </a:r>
            <a:r>
              <a:rPr lang="en-US"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2019</a:t>
            </a:r>
            <a:endPar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914400" marR="0" indent="457200">
              <a:lnSpc>
                <a:spcPct val="107000"/>
              </a:lnSpc>
              <a:spcBef>
                <a:spcPts val="0"/>
              </a:spcBef>
              <a:spcAft>
                <a:spcPts val="0"/>
              </a:spcAft>
            </a:pPr>
            <a:r>
              <a:rPr lang="en-US"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To </a:t>
            </a: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Independence at JCT. CR 40. 	</a:t>
            </a:r>
          </a:p>
          <a:p>
            <a:pPr marL="914400" marR="0" indent="457200">
              <a:lnSpc>
                <a:spcPct val="107000"/>
              </a:lnSpc>
              <a:spcBef>
                <a:spcPts val="0"/>
              </a:spcBef>
              <a:spcAft>
                <a:spcPts val="0"/>
              </a:spcAft>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4470-A S-1285	</a:t>
            </a:r>
            <a:r>
              <a:rPr lang="en-US"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CR </a:t>
            </a: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57 at Posey Cross Roads	</a:t>
            </a:r>
            <a:r>
              <a:rPr lang="en-US"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GBDP</a:t>
            </a: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2005</a:t>
            </a: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2025			To </a:t>
            </a: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Pine Level U.S. 31 	</a:t>
            </a:r>
          </a:p>
          <a:p>
            <a:pPr marL="914400" marR="0" indent="457200">
              <a:lnSpc>
                <a:spcPct val="107000"/>
              </a:lnSpc>
              <a:spcBef>
                <a:spcPts val="0"/>
              </a:spcBef>
              <a:spcAft>
                <a:spcPts val="0"/>
              </a:spcAft>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S-107(10)		CR 57 from CR 4 to the </a:t>
            </a:r>
            <a:r>
              <a:rPr lang="en-US"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Florida	 </a:t>
            </a: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FDR	     </a:t>
            </a:r>
            <a:r>
              <a:rPr lang="en-US"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2007</a:t>
            </a: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2022</a:t>
            </a:r>
            <a:endPar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914400" marR="0" indent="457200">
              <a:lnSpc>
                <a:spcPct val="107000"/>
              </a:lnSpc>
              <a:spcBef>
                <a:spcPts val="0"/>
              </a:spcBef>
              <a:spcAft>
                <a:spcPts val="0"/>
              </a:spcAft>
            </a:pPr>
            <a:r>
              <a:rPr lang="en-US"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State </a:t>
            </a: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Line				</a:t>
            </a:r>
          </a:p>
          <a:p>
            <a:pPr>
              <a:lnSpc>
                <a:spcPct val="107000"/>
              </a:lnSpc>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I </a:t>
            </a:r>
            <a:r>
              <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rPr>
              <a:t>certify that the above list of county projects are currently maintained to a satisfactory level in accordance with the </a:t>
            </a:r>
            <a:r>
              <a:rPr lang="en-US" b="1" i="1" dirty="0">
                <a:solidFill>
                  <a:schemeClr val="bg1"/>
                </a:solidFill>
                <a:latin typeface="Calibri" panose="020F0502020204030204" pitchFamily="34" charset="0"/>
                <a:ea typeface="Calibri" panose="020F0502020204030204" pitchFamily="34" charset="0"/>
                <a:cs typeface="Times New Roman" panose="02020603050405020304" pitchFamily="18" charset="0"/>
              </a:rPr>
              <a:t>Guidelines for Grading County Roads</a:t>
            </a:r>
            <a:r>
              <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endPar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pPr>
            <a:r>
              <a:rPr lang="en-US"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u="sng"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County Engineer</a:t>
            </a:r>
            <a:endParaRPr lang="en-US" u="sng"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endPar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77294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229600" cy="5715000"/>
          </a:xfrm>
        </p:spPr>
        <p:txBody>
          <a:bodyPr/>
          <a:lstStyle/>
          <a:p>
            <a:pPr algn="ctr">
              <a:buNone/>
            </a:pPr>
            <a:endParaRPr lang="en-US" dirty="0"/>
          </a:p>
          <a:p>
            <a:pPr algn="ctr">
              <a:buNone/>
            </a:pPr>
            <a:r>
              <a:rPr lang="en-US" sz="4000" dirty="0"/>
              <a:t>Questions?</a:t>
            </a:r>
          </a:p>
          <a:p>
            <a:pPr algn="ctr">
              <a:buNone/>
            </a:pPr>
            <a:endParaRPr lang="en-US" dirty="0"/>
          </a:p>
          <a:p>
            <a:pPr algn="ctr">
              <a:buNone/>
            </a:pPr>
            <a:endParaRPr lang="en-US" dirty="0"/>
          </a:p>
          <a:p>
            <a:pPr algn="ctr">
              <a:buNone/>
            </a:pPr>
            <a:endParaRPr lang="en-US" dirty="0"/>
          </a:p>
          <a:p>
            <a:pPr algn="ctr">
              <a:buNone/>
            </a:pPr>
            <a:endParaRPr lang="en-US" dirty="0"/>
          </a:p>
          <a:p>
            <a:pPr algn="ctr">
              <a:buNone/>
            </a:pPr>
            <a:r>
              <a:rPr lang="en-US" dirty="0"/>
              <a:t>James F Boyer , P.E.</a:t>
            </a:r>
          </a:p>
          <a:p>
            <a:pPr algn="ctr">
              <a:buNone/>
            </a:pPr>
            <a:r>
              <a:rPr lang="en-US" dirty="0"/>
              <a:t>Assist State County Trans Engineer - Maintenance </a:t>
            </a:r>
          </a:p>
          <a:p>
            <a:pPr algn="ctr">
              <a:buNone/>
            </a:pPr>
            <a:r>
              <a:rPr lang="en-US" dirty="0"/>
              <a:t>334-242-6619</a:t>
            </a:r>
          </a:p>
          <a:p>
            <a:pPr algn="ctr">
              <a:buNone/>
            </a:pPr>
            <a:r>
              <a:rPr lang="en-US" dirty="0"/>
              <a:t>Boyerj@dot.state.al.us</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repeatCount="3000" fill="hold" nodeType="clickEffect">
                                  <p:stCondLst>
                                    <p:cond delay="0"/>
                                  </p:stCondLst>
                                  <p:iterate type="lt">
                                    <p:tmPct val="10000"/>
                                  </p:iterate>
                                  <p:childTnLst>
                                    <p:animScale>
                                      <p:cBhvr>
                                        <p:cTn id="6" dur="500" autoRev="1" fill="hold">
                                          <p:stCondLst>
                                            <p:cond delay="0"/>
                                          </p:stCondLst>
                                        </p:cTn>
                                        <p:tgtEl>
                                          <p:spTgt spid="2">
                                            <p:txEl>
                                              <p:pRg st="1" end="1"/>
                                            </p:txEl>
                                          </p:spTgt>
                                        </p:tgtEl>
                                      </p:cBhvr>
                                      <p:to x="80000" y="100000"/>
                                    </p:animScale>
                                    <p:anim by="(#ppt_w*0.10)" calcmode="lin" valueType="num">
                                      <p:cBhvr>
                                        <p:cTn id="7" dur="500" autoRev="1" fill="hold">
                                          <p:stCondLst>
                                            <p:cond delay="0"/>
                                          </p:stCondLst>
                                        </p:cTn>
                                        <p:tgtEl>
                                          <p:spTgt spid="2">
                                            <p:txEl>
                                              <p:pRg st="1" end="1"/>
                                            </p:txEl>
                                          </p:spTgt>
                                        </p:tgtEl>
                                        <p:attrNameLst>
                                          <p:attrName>ppt_x</p:attrName>
                                        </p:attrNameLst>
                                      </p:cBhvr>
                                    </p:anim>
                                    <p:anim by="(-#ppt_w*0.10)" calcmode="lin" valueType="num">
                                      <p:cBhvr>
                                        <p:cTn id="8" dur="500" autoRev="1" fill="hold">
                                          <p:stCondLst>
                                            <p:cond delay="0"/>
                                          </p:stCondLst>
                                        </p:cTn>
                                        <p:tgtEl>
                                          <p:spTgt spid="2">
                                            <p:txEl>
                                              <p:pRg st="1" end="1"/>
                                            </p:txEl>
                                          </p:spTgt>
                                        </p:tgtEl>
                                        <p:attrNameLst>
                                          <p:attrName>ppt_y</p:attrName>
                                        </p:attrNameLst>
                                      </p:cBhvr>
                                    </p:anim>
                                    <p:animRot by="-480000">
                                      <p:cBhvr>
                                        <p:cTn id="9" dur="500" autoRev="1" fill="hold">
                                          <p:stCondLst>
                                            <p:cond delay="0"/>
                                          </p:stCondLst>
                                        </p:cTn>
                                        <p:tgtEl>
                                          <p:spTgt spid="2">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876800"/>
          </a:xfrm>
        </p:spPr>
        <p:txBody>
          <a:bodyPr>
            <a:normAutofit/>
          </a:bodyPr>
          <a:lstStyle/>
          <a:p>
            <a:pPr lvl="1"/>
            <a:r>
              <a:rPr lang="en-US" dirty="0"/>
              <a:t>Reviews with element inspections and BrM</a:t>
            </a:r>
          </a:p>
          <a:p>
            <a:pPr lvl="2"/>
            <a:r>
              <a:rPr lang="en-US" dirty="0"/>
              <a:t>Same format as previous years </a:t>
            </a:r>
          </a:p>
          <a:p>
            <a:pPr lvl="2"/>
            <a:r>
              <a:rPr lang="en-US" dirty="0"/>
              <a:t>Elements and quantities will be reviewed</a:t>
            </a:r>
          </a:p>
          <a:p>
            <a:pPr marL="365760" lvl="1" indent="0">
              <a:buNone/>
            </a:pPr>
            <a:endParaRPr lang="en-US" dirty="0"/>
          </a:p>
          <a:p>
            <a:pPr lvl="1"/>
            <a:r>
              <a:rPr lang="en-US" dirty="0"/>
              <a:t>Office Review and Field Review</a:t>
            </a:r>
          </a:p>
          <a:p>
            <a:pPr lvl="2"/>
            <a:r>
              <a:rPr lang="en-US" dirty="0"/>
              <a:t>Questionnaire and Bridge Folders</a:t>
            </a:r>
          </a:p>
          <a:p>
            <a:pPr lvl="2"/>
            <a:r>
              <a:rPr lang="en-US" dirty="0"/>
              <a:t>Posting signs, Elements, Condition Grades / States</a:t>
            </a:r>
          </a:p>
          <a:p>
            <a:pPr lvl="2">
              <a:buNone/>
            </a:pPr>
            <a:endParaRPr lang="en-US" dirty="0"/>
          </a:p>
          <a:p>
            <a:pPr lvl="2">
              <a:buNone/>
            </a:pPr>
            <a:endParaRPr lang="en-US" dirty="0"/>
          </a:p>
          <a:p>
            <a:pPr lvl="1"/>
            <a:r>
              <a:rPr lang="en-US" dirty="0"/>
              <a:t>All Counties in Alexander City, Fayette, Tuscaloosa, and Montgomery Areas MUST fill out Questionnaire….</a:t>
            </a:r>
          </a:p>
          <a:p>
            <a:pPr lvl="1">
              <a:buNone/>
            </a:pPr>
            <a:r>
              <a:rPr lang="en-US" dirty="0"/>
              <a:t> </a:t>
            </a:r>
          </a:p>
          <a:p>
            <a:pPr lvl="1"/>
            <a:endParaRPr lang="en-US" dirty="0"/>
          </a:p>
        </p:txBody>
      </p:sp>
      <p:sp>
        <p:nvSpPr>
          <p:cNvPr id="2" name="Title 1"/>
          <p:cNvSpPr>
            <a:spLocks noGrp="1"/>
          </p:cNvSpPr>
          <p:nvPr>
            <p:ph type="title"/>
          </p:nvPr>
        </p:nvSpPr>
        <p:spPr>
          <a:xfrm>
            <a:off x="457200" y="304800"/>
            <a:ext cx="8229600" cy="685800"/>
          </a:xfrm>
        </p:spPr>
        <p:txBody>
          <a:bodyPr>
            <a:normAutofit fontScale="90000"/>
          </a:bodyPr>
          <a:lstStyle/>
          <a:p>
            <a:pPr algn="ctr"/>
            <a:r>
              <a:rPr lang="en-US" dirty="0"/>
              <a:t>Bridge Inspection Compliance Reviews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Alexander City Area – May 17</a:t>
            </a:r>
            <a:r>
              <a:rPr lang="en-US" baseline="30000" dirty="0"/>
              <a:t>th</a:t>
            </a:r>
            <a:r>
              <a:rPr lang="en-US" dirty="0"/>
              <a:t> at 9:00 am</a:t>
            </a:r>
            <a:endParaRPr lang="en-US" i="1" dirty="0"/>
          </a:p>
          <a:p>
            <a:endParaRPr lang="en-US" i="1" dirty="0">
              <a:solidFill>
                <a:srgbClr val="680000"/>
              </a:solidFill>
            </a:endParaRPr>
          </a:p>
          <a:p>
            <a:r>
              <a:rPr lang="en-US" dirty="0"/>
              <a:t>Office / Field Reviews</a:t>
            </a:r>
          </a:p>
          <a:p>
            <a:pPr lvl="1"/>
            <a:r>
              <a:rPr lang="en-US" u="sng" dirty="0"/>
              <a:t>Tallapoosa County</a:t>
            </a:r>
            <a:endParaRPr lang="en-US" dirty="0">
              <a:solidFill>
                <a:srgbClr val="680000"/>
              </a:solidFill>
            </a:endParaRPr>
          </a:p>
          <a:p>
            <a:pPr lvl="1"/>
            <a:r>
              <a:rPr lang="en-US" u="sng" dirty="0"/>
              <a:t>Calhoun County</a:t>
            </a:r>
            <a:endParaRPr lang="en-US" dirty="0">
              <a:solidFill>
                <a:srgbClr val="680000"/>
              </a:solidFill>
            </a:endParaRPr>
          </a:p>
          <a:p>
            <a:pPr lvl="1"/>
            <a:r>
              <a:rPr lang="en-US" u="sng" dirty="0"/>
              <a:t>Chambers County</a:t>
            </a:r>
            <a:endParaRPr lang="en-US" dirty="0">
              <a:solidFill>
                <a:srgbClr val="680000"/>
              </a:solidFill>
            </a:endParaRPr>
          </a:p>
          <a:p>
            <a:pPr lvl="1"/>
            <a:r>
              <a:rPr lang="en-US" u="sng" dirty="0"/>
              <a:t>Talladega County</a:t>
            </a:r>
          </a:p>
          <a:p>
            <a:endParaRPr lang="en-US" dirty="0"/>
          </a:p>
          <a:p>
            <a:r>
              <a:rPr lang="en-US" dirty="0"/>
              <a:t>BrM Reviews</a:t>
            </a:r>
          </a:p>
          <a:p>
            <a:pPr lvl="1"/>
            <a:r>
              <a:rPr lang="en-US" dirty="0"/>
              <a:t>Cleburne, Randolph, Coosa, Clay</a:t>
            </a:r>
          </a:p>
        </p:txBody>
      </p:sp>
      <p:sp>
        <p:nvSpPr>
          <p:cNvPr id="2" name="Title 1"/>
          <p:cNvSpPr>
            <a:spLocks noGrp="1"/>
          </p:cNvSpPr>
          <p:nvPr>
            <p:ph type="title"/>
          </p:nvPr>
        </p:nvSpPr>
        <p:spPr>
          <a:xfrm>
            <a:off x="457200" y="304800"/>
            <a:ext cx="8229600" cy="762000"/>
          </a:xfrm>
        </p:spPr>
        <p:txBody>
          <a:bodyPr>
            <a:normAutofit fontScale="90000"/>
          </a:bodyPr>
          <a:lstStyle/>
          <a:p>
            <a:pPr algn="ctr"/>
            <a:r>
              <a:rPr lang="en-US" dirty="0"/>
              <a:t>Bridge Inspection Compliance Reviews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a:t>Fayette Area – </a:t>
            </a:r>
            <a:r>
              <a:rPr lang="en-US" dirty="0">
                <a:solidFill>
                  <a:schemeClr val="tx2"/>
                </a:solidFill>
              </a:rPr>
              <a:t>June 21</a:t>
            </a:r>
            <a:r>
              <a:rPr lang="en-US" baseline="30000" dirty="0">
                <a:solidFill>
                  <a:schemeClr val="tx2"/>
                </a:solidFill>
              </a:rPr>
              <a:t>st</a:t>
            </a:r>
            <a:r>
              <a:rPr lang="en-US" dirty="0">
                <a:solidFill>
                  <a:schemeClr val="tx2"/>
                </a:solidFill>
              </a:rPr>
              <a:t> at 9:00 am  </a:t>
            </a:r>
          </a:p>
          <a:p>
            <a:endParaRPr lang="en-US" dirty="0"/>
          </a:p>
          <a:p>
            <a:r>
              <a:rPr lang="en-US" dirty="0"/>
              <a:t>Office / Field Reviews</a:t>
            </a:r>
          </a:p>
          <a:p>
            <a:pPr lvl="1"/>
            <a:r>
              <a:rPr lang="en-US" u="sng" dirty="0"/>
              <a:t>Greene County</a:t>
            </a:r>
            <a:endParaRPr lang="en-US" dirty="0"/>
          </a:p>
          <a:p>
            <a:pPr lvl="1"/>
            <a:r>
              <a:rPr lang="en-US" u="sng" dirty="0"/>
              <a:t>Fayette County</a:t>
            </a:r>
          </a:p>
          <a:p>
            <a:pPr lvl="1"/>
            <a:r>
              <a:rPr lang="en-US" u="sng" dirty="0"/>
              <a:t>Marion County</a:t>
            </a:r>
          </a:p>
          <a:p>
            <a:pPr lvl="1"/>
            <a:r>
              <a:rPr lang="en-US" u="sng" dirty="0"/>
              <a:t>Lamar County</a:t>
            </a:r>
          </a:p>
          <a:p>
            <a:pPr lvl="1"/>
            <a:endParaRPr lang="en-US" u="sng" dirty="0"/>
          </a:p>
          <a:p>
            <a:pPr lvl="1"/>
            <a:endParaRPr lang="en-US" dirty="0"/>
          </a:p>
          <a:p>
            <a:r>
              <a:rPr lang="en-US" dirty="0"/>
              <a:t>BrM Reviews</a:t>
            </a:r>
          </a:p>
          <a:p>
            <a:pPr lvl="1"/>
            <a:r>
              <a:rPr lang="en-US" dirty="0"/>
              <a:t>Winston, Walker, Pickens  </a:t>
            </a:r>
          </a:p>
        </p:txBody>
      </p:sp>
      <p:sp>
        <p:nvSpPr>
          <p:cNvPr id="2" name="Title 1"/>
          <p:cNvSpPr>
            <a:spLocks noGrp="1"/>
          </p:cNvSpPr>
          <p:nvPr>
            <p:ph type="title"/>
          </p:nvPr>
        </p:nvSpPr>
        <p:spPr>
          <a:xfrm>
            <a:off x="457200" y="381000"/>
            <a:ext cx="8229600" cy="685800"/>
          </a:xfrm>
        </p:spPr>
        <p:txBody>
          <a:bodyPr>
            <a:normAutofit fontScale="90000"/>
          </a:bodyPr>
          <a:lstStyle/>
          <a:p>
            <a:pPr algn="ctr"/>
            <a:r>
              <a:rPr lang="en-US" dirty="0"/>
              <a:t>Bridge Inspection Compliance Reviews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Tuscaloosa Area – </a:t>
            </a:r>
            <a:r>
              <a:rPr lang="en-US" dirty="0">
                <a:solidFill>
                  <a:schemeClr val="tx2"/>
                </a:solidFill>
              </a:rPr>
              <a:t>July 26</a:t>
            </a:r>
            <a:r>
              <a:rPr lang="en-US" baseline="30000" dirty="0">
                <a:solidFill>
                  <a:schemeClr val="tx2"/>
                </a:solidFill>
              </a:rPr>
              <a:t>th</a:t>
            </a:r>
            <a:r>
              <a:rPr lang="en-US" dirty="0">
                <a:solidFill>
                  <a:schemeClr val="tx2"/>
                </a:solidFill>
              </a:rPr>
              <a:t>  at 9:00 am</a:t>
            </a:r>
          </a:p>
          <a:p>
            <a:endParaRPr lang="en-US" dirty="0"/>
          </a:p>
          <a:p>
            <a:r>
              <a:rPr lang="en-US" dirty="0"/>
              <a:t>Office / Field Reviews</a:t>
            </a:r>
          </a:p>
          <a:p>
            <a:pPr lvl="1"/>
            <a:r>
              <a:rPr lang="en-US" u="sng" dirty="0"/>
              <a:t>Sumter County </a:t>
            </a:r>
            <a:endParaRPr lang="en-US" dirty="0"/>
          </a:p>
          <a:p>
            <a:pPr lvl="1"/>
            <a:r>
              <a:rPr lang="en-US" u="sng" dirty="0"/>
              <a:t>Perry County</a:t>
            </a:r>
          </a:p>
          <a:p>
            <a:pPr lvl="1"/>
            <a:r>
              <a:rPr lang="en-US" u="sng" dirty="0"/>
              <a:t>Tuscaloosa County</a:t>
            </a:r>
          </a:p>
          <a:p>
            <a:pPr lvl="1"/>
            <a:endParaRPr lang="en-US" dirty="0"/>
          </a:p>
          <a:p>
            <a:pPr lvl="1"/>
            <a:endParaRPr lang="en-US" dirty="0"/>
          </a:p>
          <a:p>
            <a:r>
              <a:rPr lang="en-US" dirty="0"/>
              <a:t>BrM Reviews</a:t>
            </a:r>
          </a:p>
          <a:p>
            <a:pPr lvl="1"/>
            <a:r>
              <a:rPr lang="en-US" dirty="0"/>
              <a:t>Hale, Chilton, Bibb, Perry</a:t>
            </a:r>
          </a:p>
        </p:txBody>
      </p:sp>
      <p:sp>
        <p:nvSpPr>
          <p:cNvPr id="2" name="Title 1"/>
          <p:cNvSpPr>
            <a:spLocks noGrp="1"/>
          </p:cNvSpPr>
          <p:nvPr>
            <p:ph type="title"/>
          </p:nvPr>
        </p:nvSpPr>
        <p:spPr>
          <a:xfrm>
            <a:off x="457200" y="304800"/>
            <a:ext cx="8229600" cy="685800"/>
          </a:xfrm>
        </p:spPr>
        <p:txBody>
          <a:bodyPr>
            <a:normAutofit fontScale="90000"/>
          </a:bodyPr>
          <a:lstStyle/>
          <a:p>
            <a:pPr algn="ctr"/>
            <a:r>
              <a:rPr lang="en-US" dirty="0"/>
              <a:t>Bridge Inspection Compliance Reviews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sz="3000" dirty="0"/>
              <a:t>Montgomery Area – </a:t>
            </a:r>
            <a:r>
              <a:rPr lang="en-US" sz="3000" dirty="0">
                <a:solidFill>
                  <a:schemeClr val="tx2"/>
                </a:solidFill>
              </a:rPr>
              <a:t>Aug </a:t>
            </a:r>
            <a:r>
              <a:rPr lang="en-US" sz="3000" dirty="0" smtClean="0">
                <a:solidFill>
                  <a:schemeClr val="tx2"/>
                </a:solidFill>
              </a:rPr>
              <a:t>29</a:t>
            </a:r>
            <a:r>
              <a:rPr lang="en-US" sz="3000" baseline="30000" dirty="0" smtClean="0">
                <a:solidFill>
                  <a:schemeClr val="tx2"/>
                </a:solidFill>
              </a:rPr>
              <a:t>th</a:t>
            </a:r>
            <a:r>
              <a:rPr lang="en-US" sz="3000" dirty="0" smtClean="0">
                <a:solidFill>
                  <a:schemeClr val="tx2"/>
                </a:solidFill>
              </a:rPr>
              <a:t>  </a:t>
            </a:r>
            <a:r>
              <a:rPr lang="en-US" sz="3000" dirty="0">
                <a:solidFill>
                  <a:schemeClr val="tx2"/>
                </a:solidFill>
              </a:rPr>
              <a:t>at 9:00 am</a:t>
            </a:r>
          </a:p>
          <a:p>
            <a:endParaRPr lang="en-US" dirty="0"/>
          </a:p>
          <a:p>
            <a:r>
              <a:rPr lang="en-US" dirty="0"/>
              <a:t>Office / Field Reviews</a:t>
            </a:r>
          </a:p>
          <a:p>
            <a:pPr lvl="1"/>
            <a:r>
              <a:rPr lang="en-US" u="sng" dirty="0"/>
              <a:t>Elmore County </a:t>
            </a:r>
            <a:endParaRPr lang="en-US" dirty="0"/>
          </a:p>
          <a:p>
            <a:pPr lvl="1"/>
            <a:r>
              <a:rPr lang="en-US" u="sng" dirty="0"/>
              <a:t>Lowndes County</a:t>
            </a:r>
          </a:p>
          <a:p>
            <a:pPr lvl="1"/>
            <a:r>
              <a:rPr lang="en-US" u="sng" dirty="0"/>
              <a:t>Autauga County</a:t>
            </a:r>
          </a:p>
          <a:p>
            <a:pPr lvl="1"/>
            <a:r>
              <a:rPr lang="en-US" u="sng" dirty="0"/>
              <a:t>Lee County</a:t>
            </a:r>
          </a:p>
          <a:p>
            <a:pPr lvl="1"/>
            <a:r>
              <a:rPr lang="en-US" u="sng" dirty="0"/>
              <a:t>Dallas County</a:t>
            </a:r>
          </a:p>
          <a:p>
            <a:pPr lvl="1"/>
            <a:endParaRPr lang="en-US" dirty="0"/>
          </a:p>
          <a:p>
            <a:pPr lvl="1"/>
            <a:endParaRPr lang="en-US" dirty="0"/>
          </a:p>
          <a:p>
            <a:r>
              <a:rPr lang="en-US" dirty="0"/>
              <a:t>BrM Reviews</a:t>
            </a:r>
          </a:p>
          <a:p>
            <a:pPr lvl="1"/>
            <a:r>
              <a:rPr lang="en-US" dirty="0"/>
              <a:t>Butler, Montgomery, Macon, Bullock, Russell</a:t>
            </a:r>
          </a:p>
        </p:txBody>
      </p:sp>
      <p:sp>
        <p:nvSpPr>
          <p:cNvPr id="2" name="Title 1"/>
          <p:cNvSpPr>
            <a:spLocks noGrp="1"/>
          </p:cNvSpPr>
          <p:nvPr>
            <p:ph type="title"/>
          </p:nvPr>
        </p:nvSpPr>
        <p:spPr>
          <a:xfrm>
            <a:off x="457200" y="304800"/>
            <a:ext cx="8229600" cy="685800"/>
          </a:xfrm>
        </p:spPr>
        <p:txBody>
          <a:bodyPr>
            <a:normAutofit fontScale="90000"/>
          </a:bodyPr>
          <a:lstStyle/>
          <a:p>
            <a:pPr algn="ctr"/>
            <a:r>
              <a:rPr lang="en-US" dirty="0"/>
              <a:t>Bridge Inspection Compliance Reviews</a:t>
            </a:r>
          </a:p>
        </p:txBody>
      </p:sp>
    </p:spTree>
    <p:extLst>
      <p:ext uri="{BB962C8B-B14F-4D97-AF65-F5344CB8AC3E}">
        <p14:creationId xmlns:p14="http://schemas.microsoft.com/office/powerpoint/2010/main" val="14334322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715000"/>
          </a:xfrm>
        </p:spPr>
        <p:txBody>
          <a:bodyPr>
            <a:normAutofit/>
          </a:bodyPr>
          <a:lstStyle/>
          <a:p>
            <a:r>
              <a:rPr lang="en-US" dirty="0"/>
              <a:t>Montgomery  - July 18</a:t>
            </a:r>
            <a:r>
              <a:rPr lang="en-US" baseline="30000" dirty="0"/>
              <a:t>th</a:t>
            </a:r>
            <a:r>
              <a:rPr lang="en-US" dirty="0"/>
              <a:t> – 19</a:t>
            </a:r>
            <a:r>
              <a:rPr lang="en-US" baseline="30000" dirty="0"/>
              <a:t>th</a:t>
            </a:r>
            <a:r>
              <a:rPr lang="en-US" dirty="0"/>
              <a:t> </a:t>
            </a:r>
            <a:r>
              <a:rPr lang="en-US" dirty="0">
                <a:solidFill>
                  <a:srgbClr val="FF0000"/>
                </a:solidFill>
              </a:rPr>
              <a:t>(New Date)</a:t>
            </a:r>
          </a:p>
          <a:p>
            <a:endParaRPr lang="en-US" sz="1000" dirty="0">
              <a:solidFill>
                <a:srgbClr val="FF0000"/>
              </a:solidFill>
            </a:endParaRPr>
          </a:p>
          <a:p>
            <a:r>
              <a:rPr lang="en-US" dirty="0"/>
              <a:t>Class will Cover: </a:t>
            </a:r>
          </a:p>
          <a:p>
            <a:pPr lvl="1"/>
            <a:r>
              <a:rPr lang="en-US" dirty="0">
                <a:solidFill>
                  <a:schemeClr val="accent3">
                    <a:lumMod val="20000"/>
                    <a:lumOff val="80000"/>
                  </a:schemeClr>
                </a:solidFill>
              </a:rPr>
              <a:t>Basics of Element Inspection </a:t>
            </a:r>
          </a:p>
          <a:p>
            <a:pPr lvl="1"/>
            <a:r>
              <a:rPr lang="en-US" dirty="0">
                <a:solidFill>
                  <a:schemeClr val="accent3">
                    <a:lumMod val="20000"/>
                    <a:lumOff val="80000"/>
                  </a:schemeClr>
                </a:solidFill>
              </a:rPr>
              <a:t>All BrM basic functions</a:t>
            </a:r>
          </a:p>
          <a:p>
            <a:pPr marL="0" indent="0">
              <a:buNone/>
            </a:pPr>
            <a:endParaRPr lang="en-US" sz="1000" dirty="0">
              <a:solidFill>
                <a:srgbClr val="FF0000"/>
              </a:solidFill>
            </a:endParaRPr>
          </a:p>
          <a:p>
            <a:r>
              <a:rPr lang="en-US" dirty="0"/>
              <a:t>Class is for: </a:t>
            </a:r>
          </a:p>
          <a:p>
            <a:pPr lvl="1"/>
            <a:r>
              <a:rPr lang="en-US" dirty="0"/>
              <a:t>All New Bridge Inspectors / New BrM Users </a:t>
            </a:r>
          </a:p>
          <a:p>
            <a:pPr lvl="1"/>
            <a:r>
              <a:rPr lang="en-US" dirty="0"/>
              <a:t>Existing Users that want a refresher / learn updates </a:t>
            </a:r>
          </a:p>
          <a:p>
            <a:pPr lvl="1"/>
            <a:r>
              <a:rPr lang="en-US" dirty="0"/>
              <a:t>Existing Users that are not </a:t>
            </a:r>
            <a:r>
              <a:rPr lang="en-US" dirty="0" smtClean="0"/>
              <a:t>yet comfortable</a:t>
            </a:r>
            <a:endParaRPr lang="en-US" dirty="0"/>
          </a:p>
          <a:p>
            <a:pPr marL="365760" lvl="1" indent="0">
              <a:buNone/>
            </a:pPr>
            <a:endParaRPr lang="en-US" sz="1000" dirty="0"/>
          </a:p>
          <a:p>
            <a:r>
              <a:rPr lang="en-US" dirty="0"/>
              <a:t>Class is free and plenty of room still available</a:t>
            </a:r>
          </a:p>
          <a:p>
            <a:pPr lvl="1"/>
            <a:r>
              <a:rPr lang="en-US" dirty="0"/>
              <a:t>Contact Ben Yates to sign up….</a:t>
            </a:r>
          </a:p>
        </p:txBody>
      </p:sp>
      <p:sp>
        <p:nvSpPr>
          <p:cNvPr id="5" name="Title 2"/>
          <p:cNvSpPr>
            <a:spLocks noGrp="1"/>
          </p:cNvSpPr>
          <p:nvPr>
            <p:ph type="title"/>
          </p:nvPr>
        </p:nvSpPr>
        <p:spPr>
          <a:xfrm>
            <a:off x="457200" y="152400"/>
            <a:ext cx="8229600" cy="1066800"/>
          </a:xfrm>
        </p:spPr>
        <p:txBody>
          <a:bodyPr>
            <a:normAutofit fontScale="90000"/>
          </a:bodyPr>
          <a:lstStyle/>
          <a:p>
            <a:pPr algn="ctr"/>
            <a:r>
              <a:rPr dirty="0"/>
              <a:t> BrM / Element User Training Class</a:t>
            </a:r>
            <a:br>
              <a:rPr dirty="0"/>
            </a:br>
            <a:endParaRPr lang="en-US" sz="3100" dirty="0"/>
          </a:p>
        </p:txBody>
      </p:sp>
    </p:spTree>
    <p:extLst>
      <p:ext uri="{BB962C8B-B14F-4D97-AF65-F5344CB8AC3E}">
        <p14:creationId xmlns:p14="http://schemas.microsoft.com/office/powerpoint/2010/main" val="454859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indefinite" fill="remove" nodeType="clickEffect">
                                  <p:stCondLst>
                                    <p:cond delay="0"/>
                                  </p:stCondLst>
                                  <p:endCondLst>
                                    <p:cond evt="onNext" delay="0">
                                      <p:tgtEl>
                                        <p:sldTgt/>
                                      </p:tgtEl>
                                    </p:cond>
                                  </p:endCondLst>
                                  <p:childTnLst>
                                    <p:animEffect transition="out" filter="fade">
                                      <p:cBhvr>
                                        <p:cTn id="6" dur="1000" tmFilter="0, 0; .2, .5; .8, .5; 1, 0"/>
                                        <p:tgtEl>
                                          <p:spTgt spid="2">
                                            <p:txEl>
                                              <p:pRg st="9" end="9"/>
                                            </p:txEl>
                                          </p:spTgt>
                                        </p:tgtEl>
                                      </p:cBhvr>
                                    </p:animEffect>
                                    <p:animScale>
                                      <p:cBhvr>
                                        <p:cTn id="7" dur="500" autoRev="1" fill="hold"/>
                                        <p:tgtEl>
                                          <p:spTgt spid="2">
                                            <p:txEl>
                                              <p:pRg st="9" end="9"/>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5257800"/>
          </a:xfrm>
        </p:spPr>
        <p:txBody>
          <a:bodyPr>
            <a:normAutofit/>
          </a:bodyPr>
          <a:lstStyle/>
          <a:p>
            <a:r>
              <a:rPr lang="en-US" dirty="0"/>
              <a:t>2 Day Bridge Schools  </a:t>
            </a:r>
          </a:p>
          <a:p>
            <a:pPr lvl="1"/>
            <a:r>
              <a:rPr lang="en-US" dirty="0"/>
              <a:t>O	pelika 	        – October 25</a:t>
            </a:r>
            <a:r>
              <a:rPr lang="en-US" baseline="30000" dirty="0"/>
              <a:t>th</a:t>
            </a:r>
            <a:r>
              <a:rPr lang="en-US" dirty="0"/>
              <a:t> – 26</a:t>
            </a:r>
            <a:r>
              <a:rPr lang="en-US" baseline="30000" dirty="0"/>
              <a:t>th</a:t>
            </a:r>
            <a:r>
              <a:rPr lang="en-US" dirty="0"/>
              <a:t>   </a:t>
            </a:r>
          </a:p>
          <a:p>
            <a:pPr lvl="1"/>
            <a:r>
              <a:rPr lang="en-US" dirty="0"/>
              <a:t>Mobile            – November 7</a:t>
            </a:r>
            <a:r>
              <a:rPr lang="en-US" baseline="30000" dirty="0"/>
              <a:t>th</a:t>
            </a:r>
            <a:r>
              <a:rPr lang="en-US" dirty="0"/>
              <a:t> – 8</a:t>
            </a:r>
            <a:r>
              <a:rPr lang="en-US" baseline="30000" dirty="0"/>
              <a:t>th</a:t>
            </a:r>
            <a:r>
              <a:rPr lang="en-US" dirty="0"/>
              <a:t>   </a:t>
            </a:r>
          </a:p>
          <a:p>
            <a:pPr lvl="1"/>
            <a:r>
              <a:rPr lang="en-US" dirty="0"/>
              <a:t>Tuscaloosa     – November 29</a:t>
            </a:r>
            <a:r>
              <a:rPr lang="en-US" baseline="30000" dirty="0"/>
              <a:t>th</a:t>
            </a:r>
            <a:r>
              <a:rPr lang="en-US" dirty="0"/>
              <a:t> – 30</a:t>
            </a:r>
            <a:r>
              <a:rPr lang="en-US" baseline="30000" dirty="0"/>
              <a:t>th</a:t>
            </a:r>
            <a:r>
              <a:rPr lang="en-US" dirty="0"/>
              <a:t>  </a:t>
            </a:r>
          </a:p>
          <a:p>
            <a:pPr lvl="1"/>
            <a:r>
              <a:rPr lang="en-US" dirty="0"/>
              <a:t>Huntsville      – Dec 6</a:t>
            </a:r>
            <a:r>
              <a:rPr lang="en-US" baseline="30000" dirty="0"/>
              <a:t>th</a:t>
            </a:r>
            <a:r>
              <a:rPr lang="en-US" dirty="0"/>
              <a:t> – 7</a:t>
            </a:r>
            <a:r>
              <a:rPr lang="en-US" baseline="30000" dirty="0"/>
              <a:t>th</a:t>
            </a:r>
            <a:r>
              <a:rPr lang="en-US" dirty="0"/>
              <a:t>  </a:t>
            </a:r>
          </a:p>
          <a:p>
            <a:pPr lvl="2"/>
            <a:endParaRPr lang="en-US" dirty="0"/>
          </a:p>
          <a:p>
            <a:r>
              <a:rPr lang="en-US" dirty="0"/>
              <a:t>ALDOT Section Updates</a:t>
            </a:r>
          </a:p>
          <a:p>
            <a:r>
              <a:rPr lang="en-US" dirty="0"/>
              <a:t>BrM Updates / Issues</a:t>
            </a:r>
          </a:p>
          <a:p>
            <a:r>
              <a:rPr lang="en-US" dirty="0"/>
              <a:t>Class Exercises</a:t>
            </a:r>
          </a:p>
          <a:p>
            <a:r>
              <a:rPr lang="en-US" dirty="0"/>
              <a:t>Field Exercises</a:t>
            </a:r>
          </a:p>
          <a:p>
            <a:endParaRPr lang="en-US" dirty="0"/>
          </a:p>
        </p:txBody>
      </p:sp>
      <p:sp>
        <p:nvSpPr>
          <p:cNvPr id="5" name="Title 2"/>
          <p:cNvSpPr>
            <a:spLocks noGrp="1"/>
          </p:cNvSpPr>
          <p:nvPr>
            <p:ph type="title"/>
          </p:nvPr>
        </p:nvSpPr>
        <p:spPr>
          <a:xfrm>
            <a:off x="457200" y="152400"/>
            <a:ext cx="8229600" cy="1066800"/>
          </a:xfrm>
        </p:spPr>
        <p:txBody>
          <a:bodyPr>
            <a:normAutofit fontScale="90000"/>
          </a:bodyPr>
          <a:lstStyle/>
          <a:p>
            <a:pPr algn="ctr"/>
            <a:r>
              <a:rPr dirty="0"/>
              <a:t> Bridge Inspection Refresher Training</a:t>
            </a:r>
            <a:br>
              <a:rPr dirty="0"/>
            </a:br>
            <a:r>
              <a:rPr lang="en-US" sz="3100" dirty="0"/>
              <a:t>(2 Day Bridge Schools)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5257800"/>
          </a:xfrm>
        </p:spPr>
        <p:txBody>
          <a:bodyPr>
            <a:normAutofit/>
          </a:bodyPr>
          <a:lstStyle/>
          <a:p>
            <a:r>
              <a:rPr lang="en-US" dirty="0"/>
              <a:t>Scour </a:t>
            </a:r>
          </a:p>
          <a:p>
            <a:pPr lvl="1"/>
            <a:r>
              <a:rPr lang="en-US" dirty="0"/>
              <a:t>Montgomery  – June 27, 2017   </a:t>
            </a:r>
          </a:p>
          <a:p>
            <a:pPr lvl="1"/>
            <a:r>
              <a:rPr lang="en-US" dirty="0"/>
              <a:t>Montgomery  – July 11, 2017   </a:t>
            </a:r>
          </a:p>
          <a:p>
            <a:pPr lvl="2"/>
            <a:endParaRPr lang="en-US" dirty="0"/>
          </a:p>
          <a:p>
            <a:r>
              <a:rPr lang="en-US" dirty="0"/>
              <a:t>2 Week Bridge School</a:t>
            </a:r>
          </a:p>
          <a:p>
            <a:pPr lvl="1"/>
            <a:r>
              <a:rPr lang="en-US" dirty="0"/>
              <a:t>Montgomery  – September 18 – 29, 2017 </a:t>
            </a:r>
          </a:p>
          <a:p>
            <a:pPr marL="0" indent="0">
              <a:buNone/>
            </a:pPr>
            <a:endParaRPr lang="en-US" dirty="0"/>
          </a:p>
        </p:txBody>
      </p:sp>
      <p:sp>
        <p:nvSpPr>
          <p:cNvPr id="5" name="Title 2"/>
          <p:cNvSpPr>
            <a:spLocks noGrp="1"/>
          </p:cNvSpPr>
          <p:nvPr>
            <p:ph type="title"/>
          </p:nvPr>
        </p:nvSpPr>
        <p:spPr>
          <a:xfrm>
            <a:off x="457200" y="152400"/>
            <a:ext cx="8229600" cy="1066800"/>
          </a:xfrm>
        </p:spPr>
        <p:txBody>
          <a:bodyPr>
            <a:normAutofit/>
          </a:bodyPr>
          <a:lstStyle/>
          <a:p>
            <a:pPr algn="ctr"/>
            <a:r>
              <a:rPr dirty="0"/>
              <a:t> NHI Classes</a:t>
            </a:r>
            <a:endParaRPr lang="en-US" sz="3100" dirty="0"/>
          </a:p>
        </p:txBody>
      </p:sp>
    </p:spTree>
    <p:extLst>
      <p:ext uri="{BB962C8B-B14F-4D97-AF65-F5344CB8AC3E}">
        <p14:creationId xmlns:p14="http://schemas.microsoft.com/office/powerpoint/2010/main" val="3690466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1000"/>
                                        <p:tgtEl>
                                          <p:spTgt spid="2">
                                            <p:txEl>
                                              <p:pRg st="4" end="4"/>
                                            </p:txEl>
                                          </p:spTgt>
                                        </p:tgtEl>
                                      </p:cBhvr>
                                    </p:animEffect>
                                    <p:anim calcmode="lin" valueType="num">
                                      <p:cBhvr>
                                        <p:cTn id="2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fade">
                                      <p:cBhvr>
                                        <p:cTn id="29" dur="1000"/>
                                        <p:tgtEl>
                                          <p:spTgt spid="2">
                                            <p:txEl>
                                              <p:pRg st="5" end="5"/>
                                            </p:txEl>
                                          </p:spTgt>
                                        </p:tgtEl>
                                      </p:cBhvr>
                                    </p:animEffect>
                                    <p:anim calcmode="lin" valueType="num">
                                      <p:cBhvr>
                                        <p:cTn id="30"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1948</TotalTime>
  <Words>451</Words>
  <Application>Microsoft Office PowerPoint</Application>
  <PresentationFormat>On-screen Show (4:3)</PresentationFormat>
  <Paragraphs>189</Paragraphs>
  <Slides>19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Constantia</vt:lpstr>
      <vt:lpstr>Times New Roman</vt:lpstr>
      <vt:lpstr>Wingdings 2</vt:lpstr>
      <vt:lpstr>Paper</vt:lpstr>
      <vt:lpstr>2017 ACEA Annual Conference</vt:lpstr>
      <vt:lpstr>Bridge Inspection Compliance Reviews</vt:lpstr>
      <vt:lpstr>Bridge Inspection Compliance Reviews</vt:lpstr>
      <vt:lpstr>Bridge Inspection Compliance Reviews</vt:lpstr>
      <vt:lpstr>Bridge Inspection Compliance Reviews</vt:lpstr>
      <vt:lpstr>Bridge Inspection Compliance Reviews</vt:lpstr>
      <vt:lpstr> BrM / Element User Training Class </vt:lpstr>
      <vt:lpstr> Bridge Inspection Refresher Training (2 Day Bridge Schools)</vt:lpstr>
      <vt:lpstr> NHI Classes</vt:lpstr>
      <vt:lpstr>PowerPoint Presentation</vt:lpstr>
      <vt:lpstr> Bridge Inspection Issues </vt:lpstr>
      <vt:lpstr> BrM Upgrade 5.2.3 </vt:lpstr>
      <vt:lpstr> BrM Upgrade 5.2.3 </vt:lpstr>
      <vt:lpstr> BrM Upgrade 5.2.3 </vt:lpstr>
      <vt:lpstr>County Road Maintenance Inspections</vt:lpstr>
      <vt:lpstr>County Road Maintenance Inspections</vt:lpstr>
      <vt:lpstr>PowerPoint Presentation</vt:lpstr>
      <vt:lpstr>PowerPoint Presentation</vt:lpstr>
      <vt:lpstr>PowerPoint Presentation</vt:lpstr>
    </vt:vector>
  </TitlesOfParts>
  <Company>ALDOT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2009 ACEA Annual Conference</dc:title>
  <dc:creator>Administrator</dc:creator>
  <cp:lastModifiedBy>ACCA</cp:lastModifiedBy>
  <cp:revision>219</cp:revision>
  <cp:lastPrinted>2017-05-09T16:50:21Z</cp:lastPrinted>
  <dcterms:created xsi:type="dcterms:W3CDTF">2009-04-07T14:09:38Z</dcterms:created>
  <dcterms:modified xsi:type="dcterms:W3CDTF">2017-05-10T18:22:11Z</dcterms:modified>
</cp:coreProperties>
</file>