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tiff" ContentType="image/tif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 id="2147483761" r:id="rId2"/>
    <p:sldMasterId id="2147483764" r:id="rId3"/>
  </p:sldMasterIdLst>
  <p:notesMasterIdLst>
    <p:notesMasterId r:id="rId48"/>
  </p:notesMasterIdLst>
  <p:handoutMasterIdLst>
    <p:handoutMasterId r:id="rId49"/>
  </p:handoutMasterIdLst>
  <p:sldIdLst>
    <p:sldId id="562" r:id="rId4"/>
    <p:sldId id="563" r:id="rId5"/>
    <p:sldId id="564" r:id="rId6"/>
    <p:sldId id="565" r:id="rId7"/>
    <p:sldId id="566" r:id="rId8"/>
    <p:sldId id="567" r:id="rId9"/>
    <p:sldId id="568" r:id="rId10"/>
    <p:sldId id="569" r:id="rId11"/>
    <p:sldId id="570" r:id="rId12"/>
    <p:sldId id="571" r:id="rId13"/>
    <p:sldId id="572" r:id="rId14"/>
    <p:sldId id="573" r:id="rId15"/>
    <p:sldId id="574" r:id="rId16"/>
    <p:sldId id="575" r:id="rId17"/>
    <p:sldId id="576" r:id="rId18"/>
    <p:sldId id="577" r:id="rId19"/>
    <p:sldId id="578" r:id="rId20"/>
    <p:sldId id="579" r:id="rId21"/>
    <p:sldId id="580" r:id="rId22"/>
    <p:sldId id="581" r:id="rId23"/>
    <p:sldId id="582" r:id="rId24"/>
    <p:sldId id="583" r:id="rId25"/>
    <p:sldId id="556" r:id="rId26"/>
    <p:sldId id="541" r:id="rId27"/>
    <p:sldId id="540" r:id="rId28"/>
    <p:sldId id="549" r:id="rId29"/>
    <p:sldId id="544" r:id="rId30"/>
    <p:sldId id="557" r:id="rId31"/>
    <p:sldId id="529" r:id="rId32"/>
    <p:sldId id="502" r:id="rId33"/>
    <p:sldId id="503" r:id="rId34"/>
    <p:sldId id="543" r:id="rId35"/>
    <p:sldId id="504" r:id="rId36"/>
    <p:sldId id="505" r:id="rId37"/>
    <p:sldId id="559" r:id="rId38"/>
    <p:sldId id="506" r:id="rId39"/>
    <p:sldId id="507" r:id="rId40"/>
    <p:sldId id="509" r:id="rId41"/>
    <p:sldId id="514" r:id="rId42"/>
    <p:sldId id="456" r:id="rId43"/>
    <p:sldId id="584" r:id="rId44"/>
    <p:sldId id="526" r:id="rId45"/>
    <p:sldId id="537" r:id="rId46"/>
    <p:sldId id="561" r:id="rId4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G" initials="O" lastIdx="293" clrIdx="0"/>
  <p:cmAuthor id="1" name="Olga Gazman" initials="" lastIdx="7"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3CA9B7"/>
    <a:srgbClr val="1B1B1A"/>
    <a:srgbClr val="28BDB3"/>
    <a:srgbClr val="295095"/>
    <a:srgbClr val="96DFDA"/>
    <a:srgbClr val="EFA624"/>
    <a:srgbClr val="FF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26" autoAdjust="0"/>
    <p:restoredTop sz="92690" autoAdjust="0"/>
  </p:normalViewPr>
  <p:slideViewPr>
    <p:cSldViewPr snapToGrid="0" snapToObjects="1">
      <p:cViewPr varScale="1">
        <p:scale>
          <a:sx n="67" d="100"/>
          <a:sy n="67" d="100"/>
        </p:scale>
        <p:origin x="-984" y="-108"/>
      </p:cViewPr>
      <p:guideLst>
        <p:guide orient="horz" pos="2160"/>
        <p:guide pos="2880"/>
      </p:guideLst>
    </p:cSldViewPr>
  </p:slideViewPr>
  <p:notesTextViewPr>
    <p:cViewPr>
      <p:scale>
        <a:sx n="140" d="100"/>
        <a:sy n="140" d="100"/>
      </p:scale>
      <p:origin x="0" y="0"/>
    </p:cViewPr>
  </p:notesTextViewPr>
  <p:sorterViewPr>
    <p:cViewPr>
      <p:scale>
        <a:sx n="66" d="100"/>
        <a:sy n="66" d="100"/>
      </p:scale>
      <p:origin x="0" y="0"/>
    </p:cViewPr>
  </p:sorterViewPr>
  <p:notesViewPr>
    <p:cSldViewPr snapToGrid="0" snapToObjects="1">
      <p:cViewPr varScale="1">
        <p:scale>
          <a:sx n="107" d="100"/>
          <a:sy n="107" d="100"/>
        </p:scale>
        <p:origin x="594" y="10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PPGSERVER\Users\Melanie\Documents\BOC\Marketing\2017%20matl\Copy%20of%20BOC%20NEEC%20registrants%20by%20sector-2013-2016.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latin typeface="Nevcento (Headings)"/>
              </a:rPr>
              <a:t>BOC Registrants by Sector</a:t>
            </a:r>
          </a:p>
          <a:p>
            <a:pPr>
              <a:defRPr sz="1400" b="0" i="0" u="none" strike="noStrike" kern="1200" spc="0" baseline="0">
                <a:solidFill>
                  <a:schemeClr val="tx1">
                    <a:lumMod val="65000"/>
                    <a:lumOff val="35000"/>
                  </a:schemeClr>
                </a:solidFill>
                <a:latin typeface="+mn-lt"/>
                <a:ea typeface="+mn-ea"/>
                <a:cs typeface="+mn-cs"/>
              </a:defRPr>
            </a:pPr>
            <a:r>
              <a:rPr lang="en-US" sz="1800" dirty="0">
                <a:latin typeface="Nevcento (Headings)"/>
              </a:rPr>
              <a:t>2013-2016</a:t>
            </a:r>
          </a:p>
        </c:rich>
      </c:tx>
      <c:spPr>
        <a:noFill/>
        <a:ln>
          <a:noFill/>
        </a:ln>
        <a:effectLst/>
      </c:spPr>
    </c:title>
    <c:plotArea>
      <c:layout>
        <c:manualLayout>
          <c:layoutTarget val="inner"/>
          <c:xMode val="edge"/>
          <c:yMode val="edge"/>
          <c:x val="0.11496175277555548"/>
          <c:y val="0.21243044619422577"/>
          <c:w val="0.47882961153919934"/>
          <c:h val="0.74617614464858573"/>
        </c:manualLayout>
      </c:layout>
      <c:pieChart>
        <c:varyColors val="1"/>
        <c:ser>
          <c:idx val="0"/>
          <c:order val="0"/>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AB09-49FE-960A-BBB9E51057F8}"/>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AB09-49FE-960A-BBB9E51057F8}"/>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AB09-49FE-960A-BBB9E51057F8}"/>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AB09-49FE-960A-BBB9E51057F8}"/>
              </c:ext>
            </c:extLst>
          </c:dPt>
          <c:dPt>
            <c:idx val="4"/>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AB09-49FE-960A-BBB9E51057F8}"/>
              </c:ext>
            </c:extLst>
          </c:dPt>
          <c:dPt>
            <c:idx val="5"/>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AB09-49FE-960A-BBB9E51057F8}"/>
              </c:ext>
            </c:extLst>
          </c:dPt>
          <c:dPt>
            <c:idx val="6"/>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AB09-49FE-960A-BBB9E51057F8}"/>
              </c:ext>
            </c:extLst>
          </c:dPt>
          <c:dPt>
            <c:idx val="7"/>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AB09-49FE-960A-BBB9E51057F8}"/>
              </c:ext>
            </c:extLst>
          </c:dPt>
          <c:dPt>
            <c:idx val="8"/>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AB09-49FE-960A-BBB9E51057F8}"/>
              </c:ext>
            </c:extLst>
          </c:dPt>
          <c:dPt>
            <c:idx val="9"/>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AB09-49FE-960A-BBB9E51057F8}"/>
              </c:ext>
            </c:extLst>
          </c:dPt>
          <c:dPt>
            <c:idx val="10"/>
            <c:spPr>
              <a:solidFill>
                <a:schemeClr val="accent5">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AB09-49FE-960A-BBB9E51057F8}"/>
              </c:ext>
            </c:extLst>
          </c:dPt>
          <c:dPt>
            <c:idx val="11"/>
            <c:spPr>
              <a:solidFill>
                <a:schemeClr val="accent6">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7-AB09-49FE-960A-BBB9E51057F8}"/>
              </c:ext>
            </c:extLst>
          </c:dPt>
          <c:dPt>
            <c:idx val="12"/>
            <c:spPr>
              <a:solidFill>
                <a:schemeClr val="accent1">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9-AB09-49FE-960A-BBB9E51057F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Sheet1!$A$2:$A$14</c:f>
              <c:strCache>
                <c:ptCount val="13"/>
                <c:pt idx="0">
                  <c:v>College/University -17%</c:v>
                </c:pt>
                <c:pt idx="1">
                  <c:v>Government (City/County) - 19%</c:v>
                </c:pt>
                <c:pt idx="2">
                  <c:v>Government (Federal) - 2%</c:v>
                </c:pt>
                <c:pt idx="3">
                  <c:v>Government (State) - 6%</c:v>
                </c:pt>
                <c:pt idx="4">
                  <c:v>Healthcare - 7%</c:v>
                </c:pt>
                <c:pt idx="5">
                  <c:v>Hospitality - 2%</c:v>
                </c:pt>
                <c:pt idx="6">
                  <c:v>K-12 School - 8%</c:v>
                </c:pt>
                <c:pt idx="7">
                  <c:v>Manufacturing - 3%</c:v>
                </c:pt>
                <c:pt idx="8">
                  <c:v>Military - 3%</c:v>
                </c:pt>
                <c:pt idx="9">
                  <c:v>Other - 8%</c:v>
                </c:pt>
                <c:pt idx="10">
                  <c:v>Property Mgmt - 8%</c:v>
                </c:pt>
                <c:pt idx="11">
                  <c:v>Retail - 1%</c:v>
                </c:pt>
                <c:pt idx="12">
                  <c:v>Utility - 4%</c:v>
                </c:pt>
              </c:strCache>
            </c:strRef>
          </c:cat>
          <c:val>
            <c:numRef>
              <c:f>Sheet1!$D$2:$D$14</c:f>
              <c:numCache>
                <c:formatCode>0%</c:formatCode>
                <c:ptCount val="13"/>
                <c:pt idx="0">
                  <c:v>0.17348008385744243</c:v>
                </c:pt>
                <c:pt idx="1">
                  <c:v>0.1860587002096436</c:v>
                </c:pt>
                <c:pt idx="2">
                  <c:v>2.4633123689727473E-2</c:v>
                </c:pt>
                <c:pt idx="3">
                  <c:v>6.3417190775681365E-2</c:v>
                </c:pt>
                <c:pt idx="4">
                  <c:v>6.6561844863731678E-2</c:v>
                </c:pt>
                <c:pt idx="5">
                  <c:v>1.9392033542976941E-2</c:v>
                </c:pt>
                <c:pt idx="6">
                  <c:v>7.599580712788262E-2</c:v>
                </c:pt>
                <c:pt idx="7">
                  <c:v>2.935010482180294E-2</c:v>
                </c:pt>
                <c:pt idx="8">
                  <c:v>3.0398322851153046E-2</c:v>
                </c:pt>
                <c:pt idx="9">
                  <c:v>8.1761006289308186E-2</c:v>
                </c:pt>
                <c:pt idx="10">
                  <c:v>8.4905660377358527E-2</c:v>
                </c:pt>
                <c:pt idx="11">
                  <c:v>5.7651991614255773E-3</c:v>
                </c:pt>
                <c:pt idx="12">
                  <c:v>3.6163522012578615E-2</c:v>
                </c:pt>
              </c:numCache>
            </c:numRef>
          </c:val>
          <c:extLst xmlns:c16r2="http://schemas.microsoft.com/office/drawing/2015/06/chart">
            <c:ext xmlns:c16="http://schemas.microsoft.com/office/drawing/2014/chart" uri="{C3380CC4-5D6E-409C-BE32-E72D297353CC}">
              <c16:uniqueId val="{0000001A-AB09-49FE-960A-BBB9E51057F8}"/>
            </c:ext>
          </c:extLst>
        </c:ser>
        <c:dLbls>
          <c:showVal val="1"/>
        </c:dLbls>
        <c:firstSliceAng val="0"/>
      </c:pieChart>
      <c:spPr>
        <a:noFill/>
        <a:ln>
          <a:noFill/>
        </a:ln>
        <a:effectLst/>
      </c:spPr>
    </c:plotArea>
    <c:legend>
      <c:legendPos val="r"/>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Nevcento (Headings)"/>
              <a:ea typeface="+mn-ea"/>
              <a:cs typeface="+mn-cs"/>
            </a:defRPr>
          </a:pPr>
          <a:endParaRPr lang="en-US"/>
        </a:p>
      </c:txPr>
    </c:legend>
    <c:plotVisOnly val="1"/>
    <c:dispBlanksAs val="zero"/>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5472" tIns="47736" rIns="95472" bIns="47736" rtlCol="0"/>
          <a:lstStyle>
            <a:lvl1pPr algn="l">
              <a:defRPr sz="1300"/>
            </a:lvl1pPr>
          </a:lstStyle>
          <a:p>
            <a:endParaRPr lang="en-US"/>
          </a:p>
        </p:txBody>
      </p:sp>
      <p:sp>
        <p:nvSpPr>
          <p:cNvPr id="3" name="Date Placeholder 2"/>
          <p:cNvSpPr>
            <a:spLocks noGrp="1"/>
          </p:cNvSpPr>
          <p:nvPr>
            <p:ph type="dt" sz="quarter" idx="1"/>
          </p:nvPr>
        </p:nvSpPr>
        <p:spPr>
          <a:xfrm>
            <a:off x="3884613" y="1"/>
            <a:ext cx="2971800" cy="464820"/>
          </a:xfrm>
          <a:prstGeom prst="rect">
            <a:avLst/>
          </a:prstGeom>
        </p:spPr>
        <p:txBody>
          <a:bodyPr vert="horz" lIns="95472" tIns="47736" rIns="95472" bIns="47736" rtlCol="0"/>
          <a:lstStyle>
            <a:lvl1pPr algn="r">
              <a:defRPr sz="1300"/>
            </a:lvl1pPr>
          </a:lstStyle>
          <a:p>
            <a:fld id="{793957D5-FB23-DA4A-AD31-8FE6A66AA7DE}" type="datetimeFigureOut">
              <a:rPr lang="en-US" smtClean="0"/>
              <a:pPr/>
              <a:t>5/20/2017</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5472" tIns="47736" rIns="95472" bIns="47736" rtlCol="0" anchor="b"/>
          <a:lstStyle>
            <a:lvl1pPr algn="l">
              <a:defRPr sz="13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5472" tIns="47736" rIns="95472" bIns="47736" rtlCol="0" anchor="b"/>
          <a:lstStyle>
            <a:lvl1pPr algn="r">
              <a:defRPr sz="1300"/>
            </a:lvl1pPr>
          </a:lstStyle>
          <a:p>
            <a:fld id="{1FDD718F-3605-6A4E-A3F3-F3DA067C01BE}" type="slidenum">
              <a:rPr lang="en-US" smtClean="0"/>
              <a:pPr/>
              <a:t>‹#›</a:t>
            </a:fld>
            <a:endParaRPr lang="en-US"/>
          </a:p>
        </p:txBody>
      </p:sp>
    </p:spTree>
    <p:extLst>
      <p:ext uri="{BB962C8B-B14F-4D97-AF65-F5344CB8AC3E}">
        <p14:creationId xmlns:p14="http://schemas.microsoft.com/office/powerpoint/2010/main" xmlns="" val="29410001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038225" y="604838"/>
            <a:ext cx="4768850" cy="3578225"/>
          </a:xfrm>
          <a:prstGeom prst="rect">
            <a:avLst/>
          </a:prstGeom>
          <a:noFill/>
          <a:ln w="3175" cmpd="sng">
            <a:noFill/>
          </a:ln>
        </p:spPr>
        <p:txBody>
          <a:bodyPr vert="horz" lIns="95472" tIns="47736" rIns="95472" bIns="47736" rtlCol="0" anchor="ctr"/>
          <a:lstStyle/>
          <a:p>
            <a:endParaRPr lang="en-US"/>
          </a:p>
        </p:txBody>
      </p:sp>
      <p:sp>
        <p:nvSpPr>
          <p:cNvPr id="8" name="Rectangle 3"/>
          <p:cNvSpPr txBox="1">
            <a:spLocks noChangeArrowheads="1"/>
          </p:cNvSpPr>
          <p:nvPr/>
        </p:nvSpPr>
        <p:spPr bwMode="auto">
          <a:xfrm>
            <a:off x="579120" y="232410"/>
            <a:ext cx="5364480" cy="309880"/>
          </a:xfrm>
          <a:prstGeom prst="rect">
            <a:avLst/>
          </a:prstGeom>
          <a:noFill/>
          <a:ln w="12700">
            <a:noFill/>
            <a:miter lim="800000"/>
            <a:headEnd/>
            <a:tailEnd/>
          </a:ln>
          <a:effectLst/>
        </p:spPr>
        <p:txBody>
          <a:bodyPr vert="horz" wrap="square" lIns="100545" tIns="49391" rIns="100545" bIns="49391" numCol="1" anchor="t" anchorCtr="0" compatLnSpc="1">
            <a:prstTxWarp prst="textNoShape">
              <a:avLst/>
            </a:prstTxWarp>
          </a:bodyPr>
          <a:lstStyle>
            <a:lvl1pPr algn="just"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100" i="0" dirty="0">
                <a:latin typeface="Novecento (Headings)"/>
                <a:cs typeface="Novecento (Headings)"/>
              </a:rPr>
              <a:t>Alabama Building Operator Certification Program</a:t>
            </a:r>
            <a:endParaRPr lang="en-US" sz="1100" dirty="0">
              <a:latin typeface="Novecento (Headings)"/>
              <a:cs typeface="Novecento (Headings)"/>
            </a:endParaRPr>
          </a:p>
          <a:p>
            <a:endParaRPr lang="en-US" sz="1100" i="0" dirty="0">
              <a:latin typeface="Novecento (Headings)"/>
              <a:cs typeface="Novecento (Headings)"/>
            </a:endParaRPr>
          </a:p>
        </p:txBody>
      </p:sp>
      <p:cxnSp>
        <p:nvCxnSpPr>
          <p:cNvPr id="9" name="Straight Connector 8"/>
          <p:cNvCxnSpPr/>
          <p:nvPr/>
        </p:nvCxnSpPr>
        <p:spPr>
          <a:xfrm>
            <a:off x="673951" y="464820"/>
            <a:ext cx="5498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46782" y="4303965"/>
            <a:ext cx="4764025" cy="0"/>
          </a:xfrm>
          <a:prstGeom prst="line">
            <a:avLst/>
          </a:prstGeom>
          <a:ln w="3175" cap="rnd" cmpd="sng">
            <a:solidFill>
              <a:schemeClr val="tx1"/>
            </a:solidFill>
            <a:bevel/>
            <a:headEnd type="oval"/>
            <a:tailEnd type="oval"/>
          </a:ln>
        </p:spPr>
        <p:style>
          <a:lnRef idx="1">
            <a:schemeClr val="accent1"/>
          </a:lnRef>
          <a:fillRef idx="0">
            <a:schemeClr val="accent1"/>
          </a:fillRef>
          <a:effectRef idx="0">
            <a:schemeClr val="accent1"/>
          </a:effectRef>
          <a:fontRef idx="minor">
            <a:schemeClr val="tx1"/>
          </a:fontRef>
        </p:style>
      </p:cxnSp>
      <p:sp>
        <p:nvSpPr>
          <p:cNvPr id="15" name="Text Box 5"/>
          <p:cNvSpPr txBox="1">
            <a:spLocks noChangeArrowheads="1"/>
          </p:cNvSpPr>
          <p:nvPr/>
        </p:nvSpPr>
        <p:spPr bwMode="auto">
          <a:xfrm>
            <a:off x="1312339" y="8832850"/>
            <a:ext cx="189549" cy="464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826" tIns="46913" rIns="93826" bIns="46913">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defRPr/>
            </a:pPr>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1728" y="8710994"/>
            <a:ext cx="1333623" cy="487044"/>
          </a:xfrm>
          <a:prstGeom prst="rect">
            <a:avLst/>
          </a:prstGeom>
        </p:spPr>
      </p:pic>
      <p:sp>
        <p:nvSpPr>
          <p:cNvPr id="3" name="Slide Number Placeholder 2"/>
          <p:cNvSpPr>
            <a:spLocks noGrp="1"/>
          </p:cNvSpPr>
          <p:nvPr>
            <p:ph type="sldNum" sz="quarter" idx="5"/>
          </p:nvPr>
        </p:nvSpPr>
        <p:spPr>
          <a:xfrm>
            <a:off x="3884027" y="8829676"/>
            <a:ext cx="2972421" cy="466725"/>
          </a:xfrm>
          <a:prstGeom prst="rect">
            <a:avLst/>
          </a:prstGeom>
        </p:spPr>
        <p:txBody>
          <a:bodyPr vert="horz" lIns="91440" tIns="45720" rIns="91440" bIns="45720" rtlCol="0" anchor="b"/>
          <a:lstStyle>
            <a:lvl1pPr algn="r">
              <a:defRPr sz="1200"/>
            </a:lvl1pPr>
          </a:lstStyle>
          <a:p>
            <a:fld id="{B96426C2-DCD0-41A2-AF52-5E98FAA34F6E}" type="slidenum">
              <a:rPr lang="en-US" smtClean="0"/>
              <a:pPr/>
              <a:t>‹#›</a:t>
            </a:fld>
            <a:endParaRPr lang="en-US"/>
          </a:p>
        </p:txBody>
      </p:sp>
    </p:spTree>
    <p:extLst>
      <p:ext uri="{BB962C8B-B14F-4D97-AF65-F5344CB8AC3E}">
        <p14:creationId xmlns:p14="http://schemas.microsoft.com/office/powerpoint/2010/main" xmlns="" val="22330745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ln w="3175" cmpd="sng">
          <a:noFill/>
        </a:ln>
        <a:solidFill>
          <a:schemeClr val="tx1"/>
        </a:solidFill>
        <a:latin typeface="Novecento (Body)"/>
        <a:ea typeface="+mn-ea"/>
        <a:cs typeface="Novecento (Body)"/>
      </a:defRPr>
    </a:lvl1pPr>
    <a:lvl2pPr marL="457200" algn="l" defTabSz="457200" rtl="0" eaLnBrk="1" latinLnBrk="0" hangingPunct="1">
      <a:defRPr sz="1200" kern="1200">
        <a:solidFill>
          <a:schemeClr val="tx1"/>
        </a:solidFill>
        <a:latin typeface="Novecento (Body)"/>
        <a:ea typeface="+mn-ea"/>
        <a:cs typeface="Novecento (Body)"/>
      </a:defRPr>
    </a:lvl2pPr>
    <a:lvl3pPr marL="914400" algn="l" defTabSz="457200" rtl="0" eaLnBrk="1" latinLnBrk="0" hangingPunct="1">
      <a:defRPr sz="1200" kern="1200">
        <a:solidFill>
          <a:schemeClr val="tx1"/>
        </a:solidFill>
        <a:latin typeface="Novecento (Body)"/>
        <a:ea typeface="+mn-ea"/>
        <a:cs typeface="Novecento (Body)"/>
      </a:defRPr>
    </a:lvl3pPr>
    <a:lvl4pPr marL="1371600" algn="l" defTabSz="457200" rtl="0" eaLnBrk="1" latinLnBrk="0" hangingPunct="1">
      <a:defRPr sz="1200" kern="1200">
        <a:solidFill>
          <a:schemeClr val="tx1"/>
        </a:solidFill>
        <a:latin typeface="Novecento (Body)"/>
        <a:ea typeface="+mn-ea"/>
        <a:cs typeface="Novecento (Body)"/>
      </a:defRPr>
    </a:lvl4pPr>
    <a:lvl5pPr marL="1828800" algn="l" defTabSz="457200" rtl="0" eaLnBrk="1" latinLnBrk="0" hangingPunct="1">
      <a:defRPr sz="1200" kern="1200">
        <a:solidFill>
          <a:schemeClr val="tx1"/>
        </a:solidFill>
        <a:latin typeface="Novecento (Body)"/>
        <a:ea typeface="+mn-ea"/>
        <a:cs typeface="Novecento (Body)"/>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C88230F-0C44-4C05-A097-257A8ACE7A6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ADECA Update - 5-11-17</a:t>
            </a:r>
          </a:p>
        </p:txBody>
      </p:sp>
    </p:spTree>
    <p:extLst>
      <p:ext uri="{BB962C8B-B14F-4D97-AF65-F5344CB8AC3E}">
        <p14:creationId xmlns:p14="http://schemas.microsoft.com/office/powerpoint/2010/main" xmlns="" val="2324460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C88230F-0C44-4C05-A097-257A8ACE7A6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ADECA Update - 5-11-17</a:t>
            </a:r>
          </a:p>
        </p:txBody>
      </p:sp>
    </p:spTree>
    <p:extLst>
      <p:ext uri="{BB962C8B-B14F-4D97-AF65-F5344CB8AC3E}">
        <p14:creationId xmlns:p14="http://schemas.microsoft.com/office/powerpoint/2010/main" xmlns="" val="84951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C88230F-0C44-4C05-A097-257A8ACE7A6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ADECA Update - 5-11-17</a:t>
            </a:r>
          </a:p>
        </p:txBody>
      </p:sp>
    </p:spTree>
    <p:extLst>
      <p:ext uri="{BB962C8B-B14F-4D97-AF65-F5344CB8AC3E}">
        <p14:creationId xmlns:p14="http://schemas.microsoft.com/office/powerpoint/2010/main" xmlns="" val="3260291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C88230F-0C44-4C05-A097-257A8ACE7A6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ADECA Update - 5-11-17</a:t>
            </a:r>
          </a:p>
        </p:txBody>
      </p:sp>
    </p:spTree>
    <p:extLst>
      <p:ext uri="{BB962C8B-B14F-4D97-AF65-F5344CB8AC3E}">
        <p14:creationId xmlns:p14="http://schemas.microsoft.com/office/powerpoint/2010/main" xmlns="" val="1428233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C88230F-0C44-4C05-A097-257A8ACE7A6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ADECA Update - 5-11-17</a:t>
            </a:r>
          </a:p>
        </p:txBody>
      </p:sp>
    </p:spTree>
    <p:extLst>
      <p:ext uri="{BB962C8B-B14F-4D97-AF65-F5344CB8AC3E}">
        <p14:creationId xmlns:p14="http://schemas.microsoft.com/office/powerpoint/2010/main" xmlns="" val="3742955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ACH50</a:t>
            </a:r>
            <a:r>
              <a:rPr lang="en-US" baseline="0" dirty="0"/>
              <a:t> – The majority of homes in both climate zones are better (lower) than prescriptive 2009 IECC levels. With respect to the 2015 Alabama state code levels however, roughly half of the homes are worse than code in both climate zones.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4882B42-D364-4AB1-B731-49BA4354A14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ADECA Update - 5-11-17</a:t>
            </a:r>
          </a:p>
        </p:txBody>
      </p:sp>
    </p:spTree>
    <p:extLst>
      <p:ext uri="{BB962C8B-B14F-4D97-AF65-F5344CB8AC3E}">
        <p14:creationId xmlns:p14="http://schemas.microsoft.com/office/powerpoint/2010/main" xmlns="" val="2819875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C88230F-0C44-4C05-A097-257A8ACE7A6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ADECA Update - 5-11-17</a:t>
            </a:r>
          </a:p>
        </p:txBody>
      </p:sp>
    </p:spTree>
    <p:extLst>
      <p:ext uri="{BB962C8B-B14F-4D97-AF65-F5344CB8AC3E}">
        <p14:creationId xmlns:p14="http://schemas.microsoft.com/office/powerpoint/2010/main" xmlns="" val="148314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C88230F-0C44-4C05-A097-257A8ACE7A6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ADECA Update - 5-11-17</a:t>
            </a:r>
          </a:p>
        </p:txBody>
      </p:sp>
    </p:spTree>
    <p:extLst>
      <p:ext uri="{BB962C8B-B14F-4D97-AF65-F5344CB8AC3E}">
        <p14:creationId xmlns:p14="http://schemas.microsoft.com/office/powerpoint/2010/main" xmlns="" val="885239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Rectangle 2"/>
          <p:cNvSpPr/>
          <p:nvPr/>
        </p:nvSpPr>
        <p:spPr>
          <a:xfrm>
            <a:off x="504366" y="195987"/>
            <a:ext cx="5755439" cy="380444"/>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lIns="95472" tIns="47736" rIns="95472" bIns="47736" rtlCol="0" anchor="ctr"/>
          <a:lstStyle/>
          <a:p>
            <a:pPr algn="ctr"/>
            <a:endParaRPr lang="en-US"/>
          </a:p>
        </p:txBody>
      </p:sp>
      <p:sp useBgFill="1">
        <p:nvSpPr>
          <p:cNvPr id="7" name="Rectangle 6"/>
          <p:cNvSpPr/>
          <p:nvPr/>
        </p:nvSpPr>
        <p:spPr>
          <a:xfrm>
            <a:off x="361920" y="3987982"/>
            <a:ext cx="6067989" cy="380444"/>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lIns="95472" tIns="47736" rIns="95472" bIns="47736" rtlCol="0" anchor="ctr"/>
          <a:lstStyle/>
          <a:p>
            <a:pPr algn="ctr"/>
            <a:endParaRPr lang="en-US"/>
          </a:p>
        </p:txBody>
      </p:sp>
      <p:sp>
        <p:nvSpPr>
          <p:cNvPr id="2" name="Slide Number Placeholder 1"/>
          <p:cNvSpPr>
            <a:spLocks noGrp="1"/>
          </p:cNvSpPr>
          <p:nvPr>
            <p:ph type="sldNum" sz="quarter" idx="10"/>
          </p:nvPr>
        </p:nvSpPr>
        <p:spPr/>
        <p:txBody>
          <a:bodyPr/>
          <a:lstStyle/>
          <a:p>
            <a:fld id="{B96426C2-DCD0-41A2-AF52-5E98FAA34F6E}" type="slidenum">
              <a:rPr lang="en-US" smtClean="0"/>
              <a:pPr/>
              <a:t>17</a:t>
            </a:fld>
            <a:endParaRPr lang="en-US"/>
          </a:p>
        </p:txBody>
      </p:sp>
    </p:spTree>
    <p:extLst>
      <p:ext uri="{BB962C8B-B14F-4D97-AF65-F5344CB8AC3E}">
        <p14:creationId xmlns:p14="http://schemas.microsoft.com/office/powerpoint/2010/main" xmlns="" val="1321669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183380"/>
          </a:xfrm>
          <a:prstGeom prst="rect">
            <a:avLst/>
          </a:prstGeom>
        </p:spPr>
        <p:txBody>
          <a:bodyPr/>
          <a:lstStyle/>
          <a:p>
            <a:r>
              <a:rPr lang="en-US" dirty="0"/>
              <a:t>How many of you review or pay your organization’s utility bills?</a:t>
            </a:r>
          </a:p>
          <a:p>
            <a:endParaRPr lang="en-US" dirty="0"/>
          </a:p>
          <a:p>
            <a:r>
              <a:rPr lang="en-US" dirty="0"/>
              <a:t>How many of you actually</a:t>
            </a:r>
            <a:r>
              <a:rPr lang="en-US" baseline="0" dirty="0"/>
              <a:t> understand the usage, multipliers, rates, and so on? </a:t>
            </a:r>
          </a:p>
          <a:p>
            <a:endParaRPr lang="en-US" baseline="0" dirty="0"/>
          </a:p>
          <a:p>
            <a:r>
              <a:rPr lang="en-US" baseline="0" dirty="0"/>
              <a:t>Did you know that electricity rates can change during the day, sometimes by as much as 40%? Depending on your utility rate structure, you may be charged separate rates for different times of the day. Rates are higher during peak hours, when most people are using electricity. Rates are lowest during off-peak periods. </a:t>
            </a:r>
          </a:p>
          <a:p>
            <a:endParaRPr lang="en-US" baseline="0" dirty="0"/>
          </a:p>
          <a:p>
            <a:r>
              <a:rPr lang="en-US" baseline="0" dirty="0"/>
              <a:t>For example, you may have programmable thermostats in your buildings that are set to make the temperature cooler at 7:00am because people begin to arrive at 7:15. Lowering the temperature on your HVAC unit to cool your building from 74 to 68 uses a lot of power. Your unit is working overtime to be prepared for the day when its July and 100 degrees outside. If your electricity rates are structured where peak hours begin at 7:00am, you’re paying a much higher rate for that unit to cool down your building. If you were to set your thermostats or HVAC controls to lower the temperature just an hour before that peak rate kicks in you could save a significant amount of money. </a:t>
            </a:r>
            <a:endParaRPr lang="en-US" dirty="0"/>
          </a:p>
        </p:txBody>
      </p:sp>
      <p:sp>
        <p:nvSpPr>
          <p:cNvPr id="4" name="Slide Number Placeholder 3"/>
          <p:cNvSpPr>
            <a:spLocks noGrp="1"/>
          </p:cNvSpPr>
          <p:nvPr>
            <p:ph type="sldNum" sz="quarter" idx="10"/>
          </p:nvPr>
        </p:nvSpPr>
        <p:spPr/>
        <p:txBody>
          <a:bodyPr/>
          <a:lstStyle/>
          <a:p>
            <a:fld id="{B96426C2-DCD0-41A2-AF52-5E98FAA34F6E}" type="slidenum">
              <a:rPr lang="en-US" smtClean="0"/>
              <a:pPr/>
              <a:t>18</a:t>
            </a:fld>
            <a:endParaRPr lang="en-US"/>
          </a:p>
        </p:txBody>
      </p:sp>
    </p:spTree>
    <p:extLst>
      <p:ext uri="{BB962C8B-B14F-4D97-AF65-F5344CB8AC3E}">
        <p14:creationId xmlns:p14="http://schemas.microsoft.com/office/powerpoint/2010/main" xmlns="" val="1049512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473576"/>
            <a:ext cx="5485158" cy="36607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B96426C2-DCD0-41A2-AF52-5E98FAA34F6E}" type="slidenum">
              <a:rPr lang="en-US" smtClean="0"/>
              <a:pPr/>
              <a:t>19</a:t>
            </a:fld>
            <a:endParaRPr lang="en-US"/>
          </a:p>
        </p:txBody>
      </p:sp>
    </p:spTree>
    <p:extLst>
      <p:ext uri="{BB962C8B-B14F-4D97-AF65-F5344CB8AC3E}">
        <p14:creationId xmlns:p14="http://schemas.microsoft.com/office/powerpoint/2010/main" xmlns="" val="1757108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C88230F-0C44-4C05-A097-257A8ACE7A6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ADECA Update - 5-11-17</a:t>
            </a:r>
          </a:p>
        </p:txBody>
      </p:sp>
    </p:spTree>
    <p:extLst>
      <p:ext uri="{BB962C8B-B14F-4D97-AF65-F5344CB8AC3E}">
        <p14:creationId xmlns:p14="http://schemas.microsoft.com/office/powerpoint/2010/main" xmlns="" val="3717194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7" name="Rectangle 2"/>
          <p:cNvSpPr>
            <a:spLocks noGrp="1" noRot="1" noChangeAspect="1" noChangeArrowheads="1" noTextEdit="1"/>
          </p:cNvSpPr>
          <p:nvPr>
            <p:ph type="sldImg"/>
          </p:nvPr>
        </p:nvSpPr>
        <p:spPr>
          <a:xfrm>
            <a:off x="684213" y="1384300"/>
            <a:ext cx="5232400" cy="3925888"/>
          </a:xfrm>
          <a:noFill/>
          <a:ln/>
        </p:spPr>
      </p:sp>
      <p:sp>
        <p:nvSpPr>
          <p:cNvPr id="78852" name="Rectangle 3"/>
          <p:cNvSpPr>
            <a:spLocks noGrp="1" noChangeArrowheads="1"/>
          </p:cNvSpPr>
          <p:nvPr>
            <p:ph type="body" idx="1"/>
          </p:nvPr>
        </p:nvSpPr>
        <p:spPr>
          <a:xfrm>
            <a:off x="762454" y="5833475"/>
            <a:ext cx="5434354" cy="2273208"/>
          </a:xfrm>
          <a:prstGeom prst="rect">
            <a:avLst/>
          </a:prstGeom>
          <a:noFill/>
          <a:ln w="12700">
            <a:noFill/>
            <a:miter lim="800000"/>
            <a:headEnd/>
            <a:tailEnd/>
          </a:ln>
        </p:spPr>
        <p:txBody>
          <a:bodyPr vert="horz" wrap="square" lIns="92569" tIns="45473" rIns="92569" bIns="45473" numCol="1" anchor="t" anchorCtr="0" compatLnSpc="1">
            <a:prstTxWarp prst="textNoShape">
              <a:avLst/>
            </a:prstTxWarp>
            <a:normAutofit/>
          </a:bodyPr>
          <a:lstStyle/>
          <a:p>
            <a:pPr defTabSz="881132">
              <a:spcAft>
                <a:spcPts val="416"/>
              </a:spcAft>
            </a:pPr>
            <a:r>
              <a:rPr lang="en-US" dirty="0"/>
              <a:t>On an average day, are you comfortable in your office setting? How many of you have a heater, fan or sweater at your desk, or know</a:t>
            </a:r>
            <a:r>
              <a:rPr lang="en-US" baseline="0" dirty="0"/>
              <a:t> someone who does? </a:t>
            </a:r>
          </a:p>
          <a:p>
            <a:pPr defTabSz="881132">
              <a:spcAft>
                <a:spcPts val="416"/>
              </a:spcAft>
            </a:pPr>
            <a:endParaRPr lang="en-US" baseline="0" dirty="0"/>
          </a:p>
          <a:p>
            <a:pPr defTabSz="881132">
              <a:spcAft>
                <a:spcPts val="416"/>
              </a:spcAft>
            </a:pPr>
            <a:r>
              <a:rPr lang="en-US" dirty="0"/>
              <a:t>When asked how satisfied</a:t>
            </a:r>
            <a:r>
              <a:rPr lang="en-US" baseline="0" dirty="0"/>
              <a:t> with building comfort, 42% of building occupants gave thermal comfort the lowest scores in a survey conducted by Center for the Built Environment. BOC certified operators Identify ways to improve thermal comfort, reduce system energy use, and maintain an effective and high-performing HVAC system.</a:t>
            </a:r>
          </a:p>
          <a:p>
            <a:pPr defTabSz="881132">
              <a:spcAft>
                <a:spcPts val="416"/>
              </a:spcAft>
            </a:pPr>
            <a:endParaRPr lang="en-US" dirty="0"/>
          </a:p>
        </p:txBody>
      </p:sp>
      <p:sp>
        <p:nvSpPr>
          <p:cNvPr id="2" name="Slide Number Placeholder 1"/>
          <p:cNvSpPr>
            <a:spLocks noGrp="1"/>
          </p:cNvSpPr>
          <p:nvPr>
            <p:ph type="sldNum" sz="quarter" idx="10"/>
          </p:nvPr>
        </p:nvSpPr>
        <p:spPr/>
        <p:txBody>
          <a:bodyPr/>
          <a:lstStyle/>
          <a:p>
            <a:fld id="{B96426C2-DCD0-41A2-AF52-5E98FAA34F6E}" type="slidenum">
              <a:rPr lang="en-US" smtClean="0"/>
              <a:pPr/>
              <a:t>20</a:t>
            </a:fld>
            <a:endParaRPr lang="en-US"/>
          </a:p>
        </p:txBody>
      </p:sp>
    </p:spTree>
    <p:extLst>
      <p:ext uri="{BB962C8B-B14F-4D97-AF65-F5344CB8AC3E}">
        <p14:creationId xmlns:p14="http://schemas.microsoft.com/office/powerpoint/2010/main" xmlns="" val="3457367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8225" y="604838"/>
            <a:ext cx="4770438" cy="3578225"/>
          </a:xfrm>
        </p:spPr>
      </p:sp>
      <p:sp>
        <p:nvSpPr>
          <p:cNvPr id="3" name="Notes Placeholder 2"/>
          <p:cNvSpPr>
            <a:spLocks noGrp="1"/>
          </p:cNvSpPr>
          <p:nvPr>
            <p:ph type="body" idx="1"/>
          </p:nvPr>
        </p:nvSpPr>
        <p:spPr>
          <a:xfrm>
            <a:off x="685800" y="4415790"/>
            <a:ext cx="5486400" cy="4183380"/>
          </a:xfrm>
          <a:prstGeom prst="rect">
            <a:avLst/>
          </a:prstGeom>
        </p:spPr>
        <p:txBody>
          <a:bodyPr/>
          <a:lstStyle/>
          <a:p>
            <a:pPr algn="just"/>
            <a:r>
              <a:rPr lang="en-US" dirty="0"/>
              <a:t>That’s where Building Operator Certification comes in. </a:t>
            </a:r>
          </a:p>
          <a:p>
            <a:pPr algn="just"/>
            <a:endParaRPr lang="en-US" dirty="0"/>
          </a:p>
          <a:p>
            <a:pPr algn="just"/>
            <a:r>
              <a:rPr lang="en-US" dirty="0"/>
              <a:t>You can’t manage what you don’t measure. </a:t>
            </a:r>
          </a:p>
        </p:txBody>
      </p:sp>
      <p:sp>
        <p:nvSpPr>
          <p:cNvPr id="4" name="Slide Number Placeholder 3"/>
          <p:cNvSpPr>
            <a:spLocks noGrp="1"/>
          </p:cNvSpPr>
          <p:nvPr>
            <p:ph type="sldNum" sz="quarter" idx="10"/>
          </p:nvPr>
        </p:nvSpPr>
        <p:spPr/>
        <p:txBody>
          <a:bodyPr/>
          <a:lstStyle/>
          <a:p>
            <a:fld id="{B96426C2-DCD0-41A2-AF52-5E98FAA34F6E}" type="slidenum">
              <a:rPr lang="en-US" smtClean="0"/>
              <a:pPr/>
              <a:t>21</a:t>
            </a:fld>
            <a:endParaRPr lang="en-US"/>
          </a:p>
        </p:txBody>
      </p:sp>
    </p:spTree>
    <p:extLst>
      <p:ext uri="{BB962C8B-B14F-4D97-AF65-F5344CB8AC3E}">
        <p14:creationId xmlns:p14="http://schemas.microsoft.com/office/powerpoint/2010/main" xmlns="" val="3205376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8225" y="604838"/>
            <a:ext cx="4770438" cy="3578225"/>
          </a:xfrm>
        </p:spPr>
      </p:sp>
      <p:sp>
        <p:nvSpPr>
          <p:cNvPr id="3" name="Notes Placeholder 2"/>
          <p:cNvSpPr>
            <a:spLocks noGrp="1"/>
          </p:cNvSpPr>
          <p:nvPr>
            <p:ph type="body" idx="1"/>
          </p:nvPr>
        </p:nvSpPr>
        <p:spPr>
          <a:xfrm>
            <a:off x="685800" y="4415790"/>
            <a:ext cx="5486400" cy="4183380"/>
          </a:xfrm>
          <a:prstGeom prst="rect">
            <a:avLst/>
          </a:prstGeom>
        </p:spPr>
        <p:txBody>
          <a:bodyPr/>
          <a:lstStyle/>
          <a:p>
            <a:pPr algn="just"/>
            <a:endParaRPr lang="en-US" dirty="0"/>
          </a:p>
        </p:txBody>
      </p:sp>
      <p:sp>
        <p:nvSpPr>
          <p:cNvPr id="4" name="Slide Number Placeholder 3"/>
          <p:cNvSpPr>
            <a:spLocks noGrp="1"/>
          </p:cNvSpPr>
          <p:nvPr>
            <p:ph type="sldNum" sz="quarter" idx="10"/>
          </p:nvPr>
        </p:nvSpPr>
        <p:spPr/>
        <p:txBody>
          <a:bodyPr/>
          <a:lstStyle/>
          <a:p>
            <a:fld id="{B96426C2-DCD0-41A2-AF52-5E98FAA34F6E}" type="slidenum">
              <a:rPr lang="en-US" smtClean="0"/>
              <a:pPr/>
              <a:t>22</a:t>
            </a:fld>
            <a:endParaRPr lang="en-US"/>
          </a:p>
        </p:txBody>
      </p:sp>
    </p:spTree>
    <p:extLst>
      <p:ext uri="{BB962C8B-B14F-4D97-AF65-F5344CB8AC3E}">
        <p14:creationId xmlns:p14="http://schemas.microsoft.com/office/powerpoint/2010/main" xmlns="" val="1975112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8225" y="604838"/>
            <a:ext cx="4770438" cy="3578225"/>
          </a:xfrm>
        </p:spPr>
      </p:sp>
      <p:sp>
        <p:nvSpPr>
          <p:cNvPr id="3" name="Notes Placeholder 2"/>
          <p:cNvSpPr>
            <a:spLocks noGrp="1"/>
          </p:cNvSpPr>
          <p:nvPr>
            <p:ph type="body" idx="1"/>
          </p:nvPr>
        </p:nvSpPr>
        <p:spPr>
          <a:xfrm>
            <a:off x="685800" y="4415790"/>
            <a:ext cx="5486400" cy="4183380"/>
          </a:xfrm>
          <a:prstGeom prst="rect">
            <a:avLst/>
          </a:prstGeom>
        </p:spPr>
        <p:txBody>
          <a:bodyPr/>
          <a:lstStyle/>
          <a:p>
            <a:pPr algn="just"/>
            <a:r>
              <a:rPr lang="en-US" dirty="0"/>
              <a:t>That’s where Building Operator Certification comes in. </a:t>
            </a:r>
          </a:p>
          <a:p>
            <a:pPr algn="just"/>
            <a:endParaRPr lang="en-US" dirty="0"/>
          </a:p>
          <a:p>
            <a:pPr algn="just"/>
            <a:r>
              <a:rPr lang="en-US" dirty="0"/>
              <a:t>You can’t manage what you don’t measure. </a:t>
            </a:r>
          </a:p>
        </p:txBody>
      </p:sp>
      <p:sp>
        <p:nvSpPr>
          <p:cNvPr id="4" name="Slide Number Placeholder 3"/>
          <p:cNvSpPr>
            <a:spLocks noGrp="1"/>
          </p:cNvSpPr>
          <p:nvPr>
            <p:ph type="sldNum" sz="quarter" idx="10"/>
          </p:nvPr>
        </p:nvSpPr>
        <p:spPr/>
        <p:txBody>
          <a:bodyPr/>
          <a:lstStyle/>
          <a:p>
            <a:fld id="{B96426C2-DCD0-41A2-AF52-5E98FAA34F6E}" type="slidenum">
              <a:rPr lang="en-US" smtClean="0"/>
              <a:pPr/>
              <a:t>23</a:t>
            </a:fld>
            <a:endParaRPr lang="en-US"/>
          </a:p>
        </p:txBody>
      </p:sp>
    </p:spTree>
    <p:extLst>
      <p:ext uri="{BB962C8B-B14F-4D97-AF65-F5344CB8AC3E}">
        <p14:creationId xmlns:p14="http://schemas.microsoft.com/office/powerpoint/2010/main" xmlns="" val="243756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183380"/>
          </a:xfrm>
          <a:prstGeom prst="rect">
            <a:avLst/>
          </a:prstGeom>
        </p:spPr>
        <p:txBody>
          <a:bodyPr/>
          <a:lstStyle/>
          <a:p>
            <a:r>
              <a:rPr lang="en-US" dirty="0"/>
              <a:t>The people who make your work</a:t>
            </a:r>
            <a:r>
              <a:rPr lang="en-US" baseline="0" dirty="0"/>
              <a:t> environment livable. </a:t>
            </a:r>
          </a:p>
          <a:p>
            <a:endParaRPr lang="en-US" dirty="0"/>
          </a:p>
        </p:txBody>
      </p:sp>
      <p:sp>
        <p:nvSpPr>
          <p:cNvPr id="4" name="Slide Number Placeholder 3"/>
          <p:cNvSpPr>
            <a:spLocks noGrp="1"/>
          </p:cNvSpPr>
          <p:nvPr>
            <p:ph type="sldNum" sz="quarter" idx="10"/>
          </p:nvPr>
        </p:nvSpPr>
        <p:spPr/>
        <p:txBody>
          <a:bodyPr/>
          <a:lstStyle/>
          <a:p>
            <a:fld id="{B96426C2-DCD0-41A2-AF52-5E98FAA34F6E}" type="slidenum">
              <a:rPr lang="en-US" smtClean="0"/>
              <a:pPr/>
              <a:t>24</a:t>
            </a:fld>
            <a:endParaRPr lang="en-US"/>
          </a:p>
        </p:txBody>
      </p:sp>
    </p:spTree>
    <p:extLst>
      <p:ext uri="{BB962C8B-B14F-4D97-AF65-F5344CB8AC3E}">
        <p14:creationId xmlns:p14="http://schemas.microsoft.com/office/powerpoint/2010/main" xmlns="" val="1463551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18338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B96426C2-DCD0-41A2-AF52-5E98FAA34F6E}" type="slidenum">
              <a:rPr lang="en-US" smtClean="0"/>
              <a:pPr/>
              <a:t>25</a:t>
            </a:fld>
            <a:endParaRPr lang="en-US"/>
          </a:p>
        </p:txBody>
      </p:sp>
    </p:spTree>
    <p:extLst>
      <p:ext uri="{BB962C8B-B14F-4D97-AF65-F5344CB8AC3E}">
        <p14:creationId xmlns:p14="http://schemas.microsoft.com/office/powerpoint/2010/main" xmlns="" val="104158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8225" y="604838"/>
            <a:ext cx="4770438" cy="3578225"/>
          </a:xfrm>
        </p:spPr>
      </p:sp>
      <p:sp>
        <p:nvSpPr>
          <p:cNvPr id="3" name="Notes Placeholder 2"/>
          <p:cNvSpPr>
            <a:spLocks noGrp="1"/>
          </p:cNvSpPr>
          <p:nvPr>
            <p:ph type="body" idx="1"/>
          </p:nvPr>
        </p:nvSpPr>
        <p:spPr>
          <a:xfrm>
            <a:off x="685800" y="4415790"/>
            <a:ext cx="5486400" cy="4183380"/>
          </a:xfrm>
          <a:prstGeom prst="rect">
            <a:avLst/>
          </a:prstGeom>
        </p:spPr>
        <p:txBody>
          <a:bodyPr vert="horz" lIns="95472" tIns="47736" rIns="95472" bIns="47736" rtlCol="0"/>
          <a:lstStyle/>
          <a:p>
            <a:pPr algn="just"/>
            <a:r>
              <a:rPr lang="en-US" dirty="0"/>
              <a:t>When you have solid</a:t>
            </a:r>
            <a:r>
              <a:rPr lang="en-US" baseline="0" dirty="0"/>
              <a:t> </a:t>
            </a:r>
            <a:r>
              <a:rPr lang="en-US" dirty="0"/>
              <a:t>data on the energy usage of your buildings with charts to support it and know</a:t>
            </a:r>
            <a:r>
              <a:rPr lang="en-US" baseline="0" dirty="0"/>
              <a:t> the operations of your equipment, it is much easier to go to the city council to approve the purchase of improvements or maintenance. Public administrators are often concerned with the bottom line, and BOC helps equip the building operators who work with the equipment everyday with the knowledge to present that bottom line. </a:t>
            </a:r>
          </a:p>
          <a:p>
            <a:endParaRPr lang="en-US" b="1" dirty="0">
              <a:solidFill>
                <a:srgbClr val="28BDB3"/>
              </a:solidFill>
              <a:latin typeface="Open Sans"/>
            </a:endParaRPr>
          </a:p>
          <a:p>
            <a:r>
              <a:rPr lang="en-US" b="1" dirty="0">
                <a:solidFill>
                  <a:srgbClr val="28BDB3"/>
                </a:solidFill>
                <a:latin typeface="Open Sans"/>
              </a:rPr>
              <a:t>For Building Owners</a:t>
            </a:r>
          </a:p>
          <a:p>
            <a:r>
              <a:rPr lang="en-US" dirty="0">
                <a:solidFill>
                  <a:srgbClr val="000000"/>
                </a:solidFill>
                <a:latin typeface="Open Sans"/>
              </a:rPr>
              <a:t>Thanks to practical training and a fresh perspective on building management, the average BOC graduate saves his or her employer as much as $20,000 a year. We help managers and operators find opportunities for change, so they can cut costs and serve building occupants well.</a:t>
            </a:r>
          </a:p>
          <a:p>
            <a:r>
              <a:rPr lang="en-US" dirty="0">
                <a:solidFill>
                  <a:srgbClr val="000000"/>
                </a:solidFill>
                <a:latin typeface="Open Sans"/>
              </a:rPr>
              <a:t>BOC is the industry’s longest-running energy efficiency training program, and we offer the best value of any training provider.</a:t>
            </a:r>
            <a:endParaRPr lang="en-US" b="0" i="0" dirty="0">
              <a:solidFill>
                <a:srgbClr val="000000"/>
              </a:solidFill>
              <a:effectLst/>
              <a:latin typeface="Open Sans"/>
            </a:endParaRPr>
          </a:p>
          <a:p>
            <a:pPr algn="just"/>
            <a:endParaRPr lang="en-US" dirty="0"/>
          </a:p>
        </p:txBody>
      </p:sp>
      <p:sp>
        <p:nvSpPr>
          <p:cNvPr id="4" name="Slide Number Placeholder 3"/>
          <p:cNvSpPr>
            <a:spLocks noGrp="1"/>
          </p:cNvSpPr>
          <p:nvPr>
            <p:ph type="sldNum" sz="quarter" idx="10"/>
          </p:nvPr>
        </p:nvSpPr>
        <p:spPr/>
        <p:txBody>
          <a:bodyPr/>
          <a:lstStyle/>
          <a:p>
            <a:fld id="{B96426C2-DCD0-41A2-AF52-5E98FAA34F6E}" type="slidenum">
              <a:rPr lang="en-US" smtClean="0"/>
              <a:pPr/>
              <a:t>26</a:t>
            </a:fld>
            <a:endParaRPr lang="en-US"/>
          </a:p>
        </p:txBody>
      </p:sp>
    </p:spTree>
    <p:extLst>
      <p:ext uri="{BB962C8B-B14F-4D97-AF65-F5344CB8AC3E}">
        <p14:creationId xmlns:p14="http://schemas.microsoft.com/office/powerpoint/2010/main" xmlns="" val="2543295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a:xfrm>
            <a:off x="1104900" y="698500"/>
            <a:ext cx="4648200" cy="3486150"/>
          </a:xfrm>
          <a:ln/>
        </p:spPr>
      </p:sp>
      <p:sp>
        <p:nvSpPr>
          <p:cNvPr id="20484" name="Rectangle 3"/>
          <p:cNvSpPr>
            <a:spLocks noGrp="1" noChangeArrowheads="1"/>
          </p:cNvSpPr>
          <p:nvPr>
            <p:ph type="body" idx="1"/>
          </p:nvPr>
        </p:nvSpPr>
        <p:spPr>
          <a:xfrm>
            <a:off x="685800" y="4415790"/>
            <a:ext cx="5486400" cy="418338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
        <p:nvSpPr>
          <p:cNvPr id="2" name="Slide Number Placeholder 1"/>
          <p:cNvSpPr>
            <a:spLocks noGrp="1"/>
          </p:cNvSpPr>
          <p:nvPr>
            <p:ph type="sldNum" sz="quarter" idx="10"/>
          </p:nvPr>
        </p:nvSpPr>
        <p:spPr/>
        <p:txBody>
          <a:bodyPr/>
          <a:lstStyle/>
          <a:p>
            <a:fld id="{B96426C2-DCD0-41A2-AF52-5E98FAA34F6E}" type="slidenum">
              <a:rPr lang="en-US" smtClean="0"/>
              <a:pPr/>
              <a:t>27</a:t>
            </a:fld>
            <a:endParaRPr lang="en-US"/>
          </a:p>
        </p:txBody>
      </p:sp>
    </p:spTree>
    <p:extLst>
      <p:ext uri="{BB962C8B-B14F-4D97-AF65-F5344CB8AC3E}">
        <p14:creationId xmlns:p14="http://schemas.microsoft.com/office/powerpoint/2010/main" xmlns="" val="1617410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a:xfrm>
            <a:off x="1104900" y="698500"/>
            <a:ext cx="4648200" cy="3486150"/>
          </a:xfrm>
          <a:ln/>
        </p:spPr>
      </p:sp>
      <p:sp>
        <p:nvSpPr>
          <p:cNvPr id="20484" name="Rectangle 3"/>
          <p:cNvSpPr>
            <a:spLocks noGrp="1" noChangeArrowheads="1"/>
          </p:cNvSpPr>
          <p:nvPr>
            <p:ph type="body" idx="1"/>
          </p:nvPr>
        </p:nvSpPr>
        <p:spPr>
          <a:xfrm>
            <a:off x="685800" y="4415790"/>
            <a:ext cx="5486400" cy="418338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
        <p:nvSpPr>
          <p:cNvPr id="2" name="Slide Number Placeholder 1"/>
          <p:cNvSpPr>
            <a:spLocks noGrp="1"/>
          </p:cNvSpPr>
          <p:nvPr>
            <p:ph type="sldNum" sz="quarter" idx="10"/>
          </p:nvPr>
        </p:nvSpPr>
        <p:spPr/>
        <p:txBody>
          <a:bodyPr/>
          <a:lstStyle/>
          <a:p>
            <a:fld id="{B96426C2-DCD0-41A2-AF52-5E98FAA34F6E}" type="slidenum">
              <a:rPr lang="en-US" smtClean="0"/>
              <a:pPr/>
              <a:t>28</a:t>
            </a:fld>
            <a:endParaRPr lang="en-US"/>
          </a:p>
        </p:txBody>
      </p:sp>
    </p:spTree>
    <p:extLst>
      <p:ext uri="{BB962C8B-B14F-4D97-AF65-F5344CB8AC3E}">
        <p14:creationId xmlns:p14="http://schemas.microsoft.com/office/powerpoint/2010/main" xmlns="" val="2086300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18338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B96426C2-DCD0-41A2-AF52-5E98FAA34F6E}" type="slidenum">
              <a:rPr lang="en-US" smtClean="0"/>
              <a:pPr/>
              <a:t>29</a:t>
            </a:fld>
            <a:endParaRPr lang="en-US"/>
          </a:p>
        </p:txBody>
      </p:sp>
    </p:spTree>
    <p:extLst>
      <p:ext uri="{BB962C8B-B14F-4D97-AF65-F5344CB8AC3E}">
        <p14:creationId xmlns:p14="http://schemas.microsoft.com/office/powerpoint/2010/main" xmlns="" val="389695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C88230F-0C44-4C05-A097-257A8ACE7A6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ADECA Update - 5-11-17</a:t>
            </a:r>
          </a:p>
        </p:txBody>
      </p:sp>
    </p:spTree>
    <p:extLst>
      <p:ext uri="{BB962C8B-B14F-4D97-AF65-F5344CB8AC3E}">
        <p14:creationId xmlns:p14="http://schemas.microsoft.com/office/powerpoint/2010/main" xmlns="" val="506974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133475" y="736600"/>
            <a:ext cx="4592638" cy="3444875"/>
          </a:xfrm>
          <a:ln w="12700" cap="flat">
            <a:noFill/>
          </a:ln>
        </p:spPr>
      </p:sp>
      <p:sp>
        <p:nvSpPr>
          <p:cNvPr id="29699" name="Rectangle 3"/>
          <p:cNvSpPr>
            <a:spLocks noGrp="1" noChangeArrowheads="1"/>
          </p:cNvSpPr>
          <p:nvPr>
            <p:ph type="body" idx="1"/>
          </p:nvPr>
        </p:nvSpPr>
        <p:spPr>
          <a:xfrm>
            <a:off x="913158" y="4418015"/>
            <a:ext cx="5031685" cy="414813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3790" tIns="46896" rIns="93790" bIns="46896"/>
          <a:lstStyle/>
          <a:p>
            <a:endParaRPr lang="en-US" dirty="0">
              <a:latin typeface="Times New Roman" charset="0"/>
            </a:endParaRPr>
          </a:p>
        </p:txBody>
      </p:sp>
      <p:sp>
        <p:nvSpPr>
          <p:cNvPr id="2" name="Slide Number Placeholder 1"/>
          <p:cNvSpPr>
            <a:spLocks noGrp="1"/>
          </p:cNvSpPr>
          <p:nvPr>
            <p:ph type="sldNum" sz="quarter" idx="10"/>
          </p:nvPr>
        </p:nvSpPr>
        <p:spPr/>
        <p:txBody>
          <a:bodyPr/>
          <a:lstStyle/>
          <a:p>
            <a:fld id="{B96426C2-DCD0-41A2-AF52-5E98FAA34F6E}" type="slidenum">
              <a:rPr lang="en-US" smtClean="0"/>
              <a:pPr/>
              <a:t>30</a:t>
            </a:fld>
            <a:endParaRPr lang="en-US"/>
          </a:p>
        </p:txBody>
      </p:sp>
    </p:spTree>
    <p:extLst>
      <p:ext uri="{BB962C8B-B14F-4D97-AF65-F5344CB8AC3E}">
        <p14:creationId xmlns:p14="http://schemas.microsoft.com/office/powerpoint/2010/main" xmlns="" val="188300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685800" y="4415790"/>
            <a:ext cx="5486400" cy="418338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latin typeface="Times New Roman" charset="0"/>
              </a:rPr>
              <a:t>Right now,</a:t>
            </a:r>
            <a:r>
              <a:rPr lang="en-US" baseline="0" dirty="0">
                <a:latin typeface="Times New Roman" charset="0"/>
              </a:rPr>
              <a:t> Alabama is only offering the Level 1 track. In a few years, after there are a pool of trainees that have gone through Level 1, we will begin offering Level 2 classes. </a:t>
            </a:r>
            <a:endParaRPr lang="en-US" dirty="0">
              <a:latin typeface="Times New Roman" charset="0"/>
            </a:endParaRPr>
          </a:p>
        </p:txBody>
      </p:sp>
      <p:sp>
        <p:nvSpPr>
          <p:cNvPr id="2" name="Slide Number Placeholder 1"/>
          <p:cNvSpPr>
            <a:spLocks noGrp="1"/>
          </p:cNvSpPr>
          <p:nvPr>
            <p:ph type="sldNum" sz="quarter" idx="10"/>
          </p:nvPr>
        </p:nvSpPr>
        <p:spPr/>
        <p:txBody>
          <a:bodyPr/>
          <a:lstStyle/>
          <a:p>
            <a:fld id="{B96426C2-DCD0-41A2-AF52-5E98FAA34F6E}" type="slidenum">
              <a:rPr lang="en-US" smtClean="0"/>
              <a:pPr/>
              <a:t>31</a:t>
            </a:fld>
            <a:endParaRPr lang="en-US"/>
          </a:p>
        </p:txBody>
      </p:sp>
    </p:spTree>
    <p:extLst>
      <p:ext uri="{BB962C8B-B14F-4D97-AF65-F5344CB8AC3E}">
        <p14:creationId xmlns:p14="http://schemas.microsoft.com/office/powerpoint/2010/main" xmlns="" val="3648860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8225" y="604838"/>
            <a:ext cx="4770438" cy="3578225"/>
          </a:xfrm>
        </p:spPr>
      </p:sp>
      <p:sp>
        <p:nvSpPr>
          <p:cNvPr id="3" name="Notes Placeholder 2"/>
          <p:cNvSpPr>
            <a:spLocks noGrp="1"/>
          </p:cNvSpPr>
          <p:nvPr>
            <p:ph type="body" idx="1"/>
          </p:nvPr>
        </p:nvSpPr>
        <p:spPr>
          <a:xfrm>
            <a:off x="685800" y="4415790"/>
            <a:ext cx="5486400" cy="4183380"/>
          </a:xfrm>
          <a:prstGeom prst="rect">
            <a:avLst/>
          </a:prstGeom>
        </p:spPr>
        <p:txBody>
          <a:bodyPr/>
          <a:lstStyle/>
          <a:p>
            <a:pPr algn="just"/>
            <a:r>
              <a:rPr lang="en-US" dirty="0"/>
              <a:t>Remember – you can’t manage what you can’t measure!</a:t>
            </a:r>
          </a:p>
        </p:txBody>
      </p:sp>
      <p:sp>
        <p:nvSpPr>
          <p:cNvPr id="4" name="Slide Number Placeholder 3"/>
          <p:cNvSpPr>
            <a:spLocks noGrp="1"/>
          </p:cNvSpPr>
          <p:nvPr>
            <p:ph type="sldNum" sz="quarter" idx="10"/>
          </p:nvPr>
        </p:nvSpPr>
        <p:spPr/>
        <p:txBody>
          <a:bodyPr/>
          <a:lstStyle/>
          <a:p>
            <a:fld id="{B96426C2-DCD0-41A2-AF52-5E98FAA34F6E}" type="slidenum">
              <a:rPr lang="en-US" smtClean="0"/>
              <a:pPr/>
              <a:t>32</a:t>
            </a:fld>
            <a:endParaRPr lang="en-US"/>
          </a:p>
        </p:txBody>
      </p:sp>
    </p:spTree>
    <p:extLst>
      <p:ext uri="{BB962C8B-B14F-4D97-AF65-F5344CB8AC3E}">
        <p14:creationId xmlns:p14="http://schemas.microsoft.com/office/powerpoint/2010/main" xmlns="" val="30644831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685800" y="4415790"/>
            <a:ext cx="5486400" cy="418338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
        <p:nvSpPr>
          <p:cNvPr id="2" name="Slide Number Placeholder 1"/>
          <p:cNvSpPr>
            <a:spLocks noGrp="1"/>
          </p:cNvSpPr>
          <p:nvPr>
            <p:ph type="sldNum" sz="quarter" idx="10"/>
          </p:nvPr>
        </p:nvSpPr>
        <p:spPr/>
        <p:txBody>
          <a:bodyPr/>
          <a:lstStyle/>
          <a:p>
            <a:fld id="{B96426C2-DCD0-41A2-AF52-5E98FAA34F6E}" type="slidenum">
              <a:rPr lang="en-US" smtClean="0"/>
              <a:pPr/>
              <a:t>33</a:t>
            </a:fld>
            <a:endParaRPr lang="en-US"/>
          </a:p>
        </p:txBody>
      </p:sp>
    </p:spTree>
    <p:extLst>
      <p:ext uri="{BB962C8B-B14F-4D97-AF65-F5344CB8AC3E}">
        <p14:creationId xmlns:p14="http://schemas.microsoft.com/office/powerpoint/2010/main" xmlns="" val="11450142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Rectangle 2"/>
          <p:cNvSpPr>
            <a:spLocks noGrp="1" noRot="1" noChangeAspect="1" noChangeArrowheads="1" noTextEdit="1"/>
          </p:cNvSpPr>
          <p:nvPr>
            <p:ph type="sldImg"/>
          </p:nvPr>
        </p:nvSpPr>
        <p:spPr>
          <a:ln/>
        </p:spPr>
      </p:sp>
      <p:sp>
        <p:nvSpPr>
          <p:cNvPr id="232452" name="Rectangle 6"/>
          <p:cNvSpPr>
            <a:spLocks noGrp="1" noChangeArrowheads="1"/>
          </p:cNvSpPr>
          <p:nvPr>
            <p:ph type="body" idx="1"/>
          </p:nvPr>
        </p:nvSpPr>
        <p:spPr>
          <a:xfrm>
            <a:off x="685800" y="4415790"/>
            <a:ext cx="5486400" cy="418338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solidFill>
                <a:srgbClr val="000000"/>
              </a:solidFill>
            </a:endParaRPr>
          </a:p>
        </p:txBody>
      </p:sp>
      <p:sp>
        <p:nvSpPr>
          <p:cNvPr id="2" name="Slide Number Placeholder 1"/>
          <p:cNvSpPr>
            <a:spLocks noGrp="1"/>
          </p:cNvSpPr>
          <p:nvPr>
            <p:ph type="sldNum" sz="quarter" idx="10"/>
          </p:nvPr>
        </p:nvSpPr>
        <p:spPr/>
        <p:txBody>
          <a:bodyPr/>
          <a:lstStyle/>
          <a:p>
            <a:fld id="{B96426C2-DCD0-41A2-AF52-5E98FAA34F6E}" type="slidenum">
              <a:rPr lang="en-US" smtClean="0"/>
              <a:pPr/>
              <a:t>34</a:t>
            </a:fld>
            <a:endParaRPr lang="en-US"/>
          </a:p>
        </p:txBody>
      </p:sp>
    </p:spTree>
    <p:extLst>
      <p:ext uri="{BB962C8B-B14F-4D97-AF65-F5344CB8AC3E}">
        <p14:creationId xmlns:p14="http://schemas.microsoft.com/office/powerpoint/2010/main" xmlns="" val="26742307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Rectangle 2"/>
          <p:cNvSpPr>
            <a:spLocks noGrp="1" noRot="1" noChangeAspect="1" noChangeArrowheads="1" noTextEdit="1"/>
          </p:cNvSpPr>
          <p:nvPr>
            <p:ph type="sldImg"/>
          </p:nvPr>
        </p:nvSpPr>
        <p:spPr>
          <a:ln/>
        </p:spPr>
      </p:sp>
      <p:sp>
        <p:nvSpPr>
          <p:cNvPr id="232452" name="Rectangle 6"/>
          <p:cNvSpPr>
            <a:spLocks noGrp="1" noChangeArrowheads="1"/>
          </p:cNvSpPr>
          <p:nvPr>
            <p:ph type="body" idx="1"/>
          </p:nvPr>
        </p:nvSpPr>
        <p:spPr>
          <a:xfrm>
            <a:off x="685800" y="4415790"/>
            <a:ext cx="5486400" cy="418338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solidFill>
                <a:srgbClr val="000000"/>
              </a:solidFill>
            </a:endParaRPr>
          </a:p>
        </p:txBody>
      </p:sp>
      <p:sp>
        <p:nvSpPr>
          <p:cNvPr id="2" name="Slide Number Placeholder 1"/>
          <p:cNvSpPr>
            <a:spLocks noGrp="1"/>
          </p:cNvSpPr>
          <p:nvPr>
            <p:ph type="sldNum" sz="quarter" idx="10"/>
          </p:nvPr>
        </p:nvSpPr>
        <p:spPr/>
        <p:txBody>
          <a:bodyPr/>
          <a:lstStyle/>
          <a:p>
            <a:fld id="{B96426C2-DCD0-41A2-AF52-5E98FAA34F6E}" type="slidenum">
              <a:rPr lang="en-US" smtClean="0"/>
              <a:pPr/>
              <a:t>35</a:t>
            </a:fld>
            <a:endParaRPr lang="en-US"/>
          </a:p>
        </p:txBody>
      </p:sp>
    </p:spTree>
    <p:extLst>
      <p:ext uri="{BB962C8B-B14F-4D97-AF65-F5344CB8AC3E}">
        <p14:creationId xmlns:p14="http://schemas.microsoft.com/office/powerpoint/2010/main" xmlns="" val="16611721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33475" y="736600"/>
            <a:ext cx="4592638" cy="3444875"/>
          </a:xfrm>
          <a:ln w="12700" cap="flat">
            <a:noFill/>
          </a:ln>
        </p:spPr>
      </p:sp>
      <p:sp>
        <p:nvSpPr>
          <p:cNvPr id="37891" name="Rectangle 3"/>
          <p:cNvSpPr>
            <a:spLocks noGrp="1" noChangeArrowheads="1"/>
          </p:cNvSpPr>
          <p:nvPr>
            <p:ph type="body" idx="1"/>
          </p:nvPr>
        </p:nvSpPr>
        <p:spPr>
          <a:xfrm>
            <a:off x="913158" y="4418015"/>
            <a:ext cx="5031685" cy="414813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3804" tIns="46903" rIns="93804" bIns="46903"/>
          <a:lstStyle/>
          <a:p>
            <a:pPr lvl="0"/>
            <a:r>
              <a:rPr lang="en-US" baseline="0" dirty="0">
                <a:latin typeface="Times New Roman" charset="0"/>
                <a:ea typeface="ＭＳ Ｐゴシック" charset="0"/>
              </a:rPr>
              <a:t>Back on the job (in between classes), </a:t>
            </a:r>
            <a:r>
              <a:rPr lang="en-US" dirty="0">
                <a:latin typeface="Times New Roman" charset="0"/>
                <a:ea typeface="ＭＳ Ｐゴシック" charset="0"/>
              </a:rPr>
              <a:t>BOC participants</a:t>
            </a:r>
            <a:r>
              <a:rPr lang="en-US" baseline="0" dirty="0">
                <a:latin typeface="Times New Roman" charset="0"/>
                <a:ea typeface="ＭＳ Ｐゴシック" charset="0"/>
              </a:rPr>
              <a:t>, conceptually map the integration of a building’s systems and how components interact with each other, the building, its occupants, and the environment. As a BOC project, participants create an </a:t>
            </a:r>
            <a:r>
              <a:rPr lang="en-US" dirty="0">
                <a:latin typeface="Times New Roman" charset="0"/>
                <a:ea typeface="ＭＳ Ｐゴシック" charset="0"/>
              </a:rPr>
              <a:t>HVAC Equipment Floor Plan</a:t>
            </a:r>
            <a:r>
              <a:rPr lang="en-US" baseline="0" dirty="0">
                <a:latin typeface="Times New Roman" charset="0"/>
                <a:ea typeface="ＭＳ Ｐゴシック" charset="0"/>
              </a:rPr>
              <a:t> to i</a:t>
            </a:r>
            <a:r>
              <a:rPr lang="en-US" dirty="0">
                <a:latin typeface="Times New Roman" charset="0"/>
                <a:ea typeface="ＭＳ Ｐゴシック" charset="0"/>
              </a:rPr>
              <a:t>dentify primary heating</a:t>
            </a:r>
            <a:r>
              <a:rPr lang="en-US" baseline="0" dirty="0">
                <a:latin typeface="Times New Roman" charset="0"/>
                <a:ea typeface="ＭＳ Ｐゴシック" charset="0"/>
              </a:rPr>
              <a:t> </a:t>
            </a:r>
            <a:r>
              <a:rPr lang="en-US" dirty="0">
                <a:latin typeface="Times New Roman" charset="0"/>
                <a:ea typeface="ＭＳ Ｐゴシック" charset="0"/>
              </a:rPr>
              <a:t>and cooling plants, distribution lines and control points.</a:t>
            </a:r>
          </a:p>
          <a:p>
            <a:pPr lvl="0"/>
            <a:endParaRPr lang="en-US" dirty="0">
              <a:latin typeface="Times New Roman" charset="0"/>
              <a:ea typeface="ＭＳ Ｐゴシック" charset="0"/>
            </a:endParaRPr>
          </a:p>
          <a:p>
            <a:pPr lvl="0"/>
            <a:endParaRPr lang="en-US" dirty="0">
              <a:latin typeface="Times New Roman" charset="0"/>
              <a:ea typeface="ＭＳ Ｐゴシック" charset="0"/>
            </a:endParaRPr>
          </a:p>
        </p:txBody>
      </p:sp>
      <p:sp>
        <p:nvSpPr>
          <p:cNvPr id="2" name="Slide Number Placeholder 1"/>
          <p:cNvSpPr>
            <a:spLocks noGrp="1"/>
          </p:cNvSpPr>
          <p:nvPr>
            <p:ph type="sldNum" sz="quarter" idx="10"/>
          </p:nvPr>
        </p:nvSpPr>
        <p:spPr/>
        <p:txBody>
          <a:bodyPr/>
          <a:lstStyle/>
          <a:p>
            <a:fld id="{B96426C2-DCD0-41A2-AF52-5E98FAA34F6E}" type="slidenum">
              <a:rPr lang="en-US" smtClean="0"/>
              <a:pPr/>
              <a:t>36</a:t>
            </a:fld>
            <a:endParaRPr lang="en-US"/>
          </a:p>
        </p:txBody>
      </p:sp>
    </p:spTree>
    <p:extLst>
      <p:ext uri="{BB962C8B-B14F-4D97-AF65-F5344CB8AC3E}">
        <p14:creationId xmlns:p14="http://schemas.microsoft.com/office/powerpoint/2010/main" xmlns="" val="36353208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950913" y="271463"/>
            <a:ext cx="4956175" cy="3717925"/>
          </a:xfrm>
          <a:ln/>
        </p:spPr>
      </p:sp>
      <p:sp>
        <p:nvSpPr>
          <p:cNvPr id="39939" name="Rectangle 3"/>
          <p:cNvSpPr>
            <a:spLocks noGrp="1" noChangeArrowheads="1"/>
          </p:cNvSpPr>
          <p:nvPr>
            <p:ph type="body" idx="1"/>
          </p:nvPr>
        </p:nvSpPr>
        <p:spPr>
          <a:xfrm>
            <a:off x="913158" y="4572000"/>
            <a:ext cx="5031685" cy="42608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t>Create an energy benchmark for her/his building using Energy Star® Portfolio Manager to calculate the Energy Utilization Intensity (EUI) for a building.</a:t>
            </a:r>
          </a:p>
          <a:p>
            <a:endParaRPr lang="en-US" dirty="0"/>
          </a:p>
          <a:p>
            <a:r>
              <a:rPr lang="en-US" dirty="0"/>
              <a:t>Perform a simplified lighting survey including lighting power density and lighting levels. Research utility contacts, incentives and calculate</a:t>
            </a:r>
          </a:p>
          <a:p>
            <a:r>
              <a:rPr lang="en-US" dirty="0"/>
              <a:t>lighting retrofit incentive.</a:t>
            </a:r>
          </a:p>
          <a:p>
            <a:endParaRPr lang="en-US" dirty="0"/>
          </a:p>
          <a:p>
            <a:r>
              <a:rPr lang="en-US" dirty="0"/>
              <a:t> Review facility HVAC operations and maintenance measures and</a:t>
            </a:r>
          </a:p>
          <a:p>
            <a:r>
              <a:rPr lang="en-US" dirty="0"/>
              <a:t>review the control system to identify strategies by system and running time</a:t>
            </a:r>
          </a:p>
          <a:p>
            <a:r>
              <a:rPr lang="en-US" dirty="0"/>
              <a:t>comparisons. </a:t>
            </a:r>
          </a:p>
          <a:p>
            <a:endParaRPr lang="en-US" dirty="0"/>
          </a:p>
          <a:p>
            <a:r>
              <a:rPr lang="en-US" dirty="0"/>
              <a:t> Develop an Occupancy Schedule. Profile the occupancy of the</a:t>
            </a:r>
          </a:p>
          <a:p>
            <a:r>
              <a:rPr lang="en-US" dirty="0"/>
              <a:t>facility by week, month, and year.</a:t>
            </a:r>
            <a:endParaRPr lang="en-US" dirty="0">
              <a:latin typeface="Times New Roman" charset="0"/>
              <a:ea typeface="ＭＳ Ｐゴシック" charset="0"/>
            </a:endParaRPr>
          </a:p>
          <a:p>
            <a:endParaRPr lang="en-US" dirty="0">
              <a:latin typeface="Times New Roman" charset="0"/>
            </a:endParaRPr>
          </a:p>
        </p:txBody>
      </p:sp>
      <p:sp>
        <p:nvSpPr>
          <p:cNvPr id="2" name="Slide Number Placeholder 1"/>
          <p:cNvSpPr>
            <a:spLocks noGrp="1"/>
          </p:cNvSpPr>
          <p:nvPr>
            <p:ph type="sldNum" sz="quarter" idx="10"/>
          </p:nvPr>
        </p:nvSpPr>
        <p:spPr/>
        <p:txBody>
          <a:bodyPr/>
          <a:lstStyle/>
          <a:p>
            <a:fld id="{B96426C2-DCD0-41A2-AF52-5E98FAA34F6E}" type="slidenum">
              <a:rPr lang="en-US" smtClean="0"/>
              <a:pPr/>
              <a:t>37</a:t>
            </a:fld>
            <a:endParaRPr lang="en-US"/>
          </a:p>
        </p:txBody>
      </p:sp>
    </p:spTree>
    <p:extLst>
      <p:ext uri="{BB962C8B-B14F-4D97-AF65-F5344CB8AC3E}">
        <p14:creationId xmlns:p14="http://schemas.microsoft.com/office/powerpoint/2010/main" xmlns="" val="39354379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902289" y="4700588"/>
            <a:ext cx="5028579" cy="29908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188" tIns="45285" rIns="92188" bIns="45285"/>
          <a:lstStyle/>
          <a:p>
            <a:r>
              <a:rPr lang="en-US" dirty="0"/>
              <a:t>Create an energy benchmark for her/his building using Energy Star® Portfolio Manager to calculate the Energy Utilization Intensity (EUI) for a building.</a:t>
            </a:r>
          </a:p>
          <a:p>
            <a:endParaRPr lang="en-US" dirty="0"/>
          </a:p>
          <a:p>
            <a:r>
              <a:rPr lang="en-US" dirty="0"/>
              <a:t>Perform a simplified lighting survey including lighting power density and lighting levels. Research utility contacts, incentives and calculate</a:t>
            </a:r>
          </a:p>
          <a:p>
            <a:r>
              <a:rPr lang="en-US" dirty="0"/>
              <a:t>lighting retrofit incentive.</a:t>
            </a:r>
          </a:p>
          <a:p>
            <a:endParaRPr lang="en-US" dirty="0"/>
          </a:p>
          <a:p>
            <a:r>
              <a:rPr lang="en-US" dirty="0"/>
              <a:t> Review facility HVAC operations and maintenance measures and</a:t>
            </a:r>
          </a:p>
          <a:p>
            <a:r>
              <a:rPr lang="en-US" dirty="0"/>
              <a:t>review the control system to identify strategies by system and running time</a:t>
            </a:r>
          </a:p>
          <a:p>
            <a:r>
              <a:rPr lang="en-US" dirty="0"/>
              <a:t>comparisons. </a:t>
            </a:r>
          </a:p>
          <a:p>
            <a:endParaRPr lang="en-US" dirty="0"/>
          </a:p>
          <a:p>
            <a:r>
              <a:rPr lang="en-US" dirty="0"/>
              <a:t> Develop an Occupancy Schedule. Profile the occupancy of the</a:t>
            </a:r>
          </a:p>
          <a:p>
            <a:r>
              <a:rPr lang="en-US" dirty="0"/>
              <a:t>facility by week, month, and year.</a:t>
            </a:r>
            <a:endParaRPr lang="en-US" dirty="0">
              <a:latin typeface="Times New Roman" charset="0"/>
              <a:ea typeface="ＭＳ Ｐゴシック" charset="0"/>
            </a:endParaRPr>
          </a:p>
          <a:p>
            <a:pPr>
              <a:spcAft>
                <a:spcPct val="30000"/>
              </a:spcAft>
            </a:pPr>
            <a:endParaRPr lang="en-US" dirty="0">
              <a:latin typeface="Times New Roman" charset="0"/>
            </a:endParaRPr>
          </a:p>
        </p:txBody>
      </p:sp>
      <p:sp>
        <p:nvSpPr>
          <p:cNvPr id="44035" name="Rectangle 3"/>
          <p:cNvSpPr>
            <a:spLocks noGrp="1" noRot="1" noChangeAspect="1" noChangeArrowheads="1" noTextEdit="1"/>
          </p:cNvSpPr>
          <p:nvPr>
            <p:ph type="sldImg"/>
          </p:nvPr>
        </p:nvSpPr>
        <p:spPr>
          <a:xfrm>
            <a:off x="1114425" y="703263"/>
            <a:ext cx="4629150" cy="3473450"/>
          </a:xfrm>
          <a:ln w="12700" cap="flat">
            <a:noFill/>
          </a:ln>
        </p:spPr>
      </p:sp>
      <p:sp>
        <p:nvSpPr>
          <p:cNvPr id="2" name="Slide Number Placeholder 1"/>
          <p:cNvSpPr>
            <a:spLocks noGrp="1"/>
          </p:cNvSpPr>
          <p:nvPr>
            <p:ph type="sldNum" sz="quarter" idx="10"/>
          </p:nvPr>
        </p:nvSpPr>
        <p:spPr/>
        <p:txBody>
          <a:bodyPr/>
          <a:lstStyle/>
          <a:p>
            <a:fld id="{B96426C2-DCD0-41A2-AF52-5E98FAA34F6E}" type="slidenum">
              <a:rPr lang="en-US" smtClean="0"/>
              <a:pPr/>
              <a:t>38</a:t>
            </a:fld>
            <a:endParaRPr lang="en-US"/>
          </a:p>
        </p:txBody>
      </p:sp>
    </p:spTree>
    <p:extLst>
      <p:ext uri="{BB962C8B-B14F-4D97-AF65-F5344CB8AC3E}">
        <p14:creationId xmlns:p14="http://schemas.microsoft.com/office/powerpoint/2010/main" xmlns="" val="8629723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18338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B96426C2-DCD0-41A2-AF52-5E98FAA34F6E}" type="slidenum">
              <a:rPr lang="en-US" smtClean="0"/>
              <a:pPr/>
              <a:t>39</a:t>
            </a:fld>
            <a:endParaRPr lang="en-US"/>
          </a:p>
        </p:txBody>
      </p:sp>
    </p:spTree>
    <p:extLst>
      <p:ext uri="{BB962C8B-B14F-4D97-AF65-F5344CB8AC3E}">
        <p14:creationId xmlns:p14="http://schemas.microsoft.com/office/powerpoint/2010/main" xmlns="" val="1174163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C88230F-0C44-4C05-A097-257A8ACE7A6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ADECA Update - 5-11-17</a:t>
            </a:r>
          </a:p>
        </p:txBody>
      </p:sp>
    </p:spTree>
    <p:extLst>
      <p:ext uri="{BB962C8B-B14F-4D97-AF65-F5344CB8AC3E}">
        <p14:creationId xmlns:p14="http://schemas.microsoft.com/office/powerpoint/2010/main" xmlns="" val="7619831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685800" y="4415790"/>
            <a:ext cx="5486400" cy="418338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171450" indent="-171450">
              <a:buFont typeface="Arial" panose="020B0604020202020204" pitchFamily="34" charset="0"/>
              <a:buChar char="•"/>
            </a:pPr>
            <a:r>
              <a:rPr lang="en-US" altLang="en-US" sz="1200" dirty="0"/>
              <a:t>BOC national average is </a:t>
            </a:r>
            <a:r>
              <a:rPr lang="en-US" altLang="en-US" sz="1200" b="1" dirty="0"/>
              <a:t>$20,000 </a:t>
            </a:r>
            <a:r>
              <a:rPr lang="en-US" altLang="en-US" sz="1200" dirty="0"/>
              <a:t>annual savings per organization</a:t>
            </a:r>
          </a:p>
          <a:p>
            <a:pPr marL="171450" indent="-171450">
              <a:buFont typeface="Arial" panose="020B0604020202020204" pitchFamily="34" charset="0"/>
              <a:buChar char="•"/>
            </a:pPr>
            <a:r>
              <a:rPr lang="en-US" altLang="en-US" sz="1200" dirty="0"/>
              <a:t>Georgia’s K-12 schools saw </a:t>
            </a:r>
            <a:r>
              <a:rPr lang="en-US" altLang="en-US" sz="1200" b="1" dirty="0"/>
              <a:t>$4,250 - $8,322 </a:t>
            </a:r>
            <a:r>
              <a:rPr lang="en-US" altLang="en-US" sz="1200" dirty="0"/>
              <a:t>actual savings per school in first year of its BOC program</a:t>
            </a:r>
          </a:p>
          <a:p>
            <a:pPr marL="171450" indent="-171450">
              <a:buFont typeface="Arial" panose="020B0604020202020204" pitchFamily="34" charset="0"/>
              <a:buChar char="•"/>
            </a:pPr>
            <a:r>
              <a:rPr lang="en-US" dirty="0">
                <a:latin typeface="Times New Roman" charset="0"/>
              </a:rPr>
              <a:t>Tuition below the national average</a:t>
            </a:r>
          </a:p>
          <a:p>
            <a:endParaRPr lang="en-US" dirty="0">
              <a:latin typeface="Times New Roman" charset="0"/>
            </a:endParaRPr>
          </a:p>
          <a:p>
            <a:pPr>
              <a:buFontTx/>
              <a:buNone/>
            </a:pPr>
            <a:r>
              <a:rPr lang="en-US" sz="2000" dirty="0">
                <a:latin typeface="Novecento"/>
                <a:cs typeface="Novecento"/>
              </a:rPr>
              <a:t>Credential Maintenance - </a:t>
            </a:r>
            <a:r>
              <a:rPr lang="en-US" sz="1600" dirty="0">
                <a:latin typeface="Novecento"/>
                <a:cs typeface="Novecento"/>
              </a:rPr>
              <a:t>$65/year</a:t>
            </a:r>
          </a:p>
          <a:p>
            <a:pPr>
              <a:buFont typeface="Wingdings" panose="05000000000000000000" pitchFamily="2" charset="2"/>
              <a:buChar char="§"/>
            </a:pPr>
            <a:r>
              <a:rPr lang="en-US" sz="1200" dirty="0">
                <a:latin typeface="Novecento"/>
                <a:cs typeface="Novecento"/>
              </a:rPr>
              <a:t>Subscription to BOC Bulletin</a:t>
            </a:r>
          </a:p>
          <a:p>
            <a:pPr>
              <a:buFont typeface="Wingdings" panose="05000000000000000000" pitchFamily="2" charset="2"/>
              <a:buChar char="§"/>
            </a:pPr>
            <a:r>
              <a:rPr lang="en-US" sz="1200" dirty="0">
                <a:latin typeface="Novecento"/>
                <a:cs typeface="Novecento"/>
              </a:rPr>
              <a:t>Free continuing education opportunities</a:t>
            </a:r>
          </a:p>
          <a:p>
            <a:pPr>
              <a:buFont typeface="Wingdings" panose="05000000000000000000" pitchFamily="2" charset="2"/>
              <a:buChar char="§"/>
            </a:pPr>
            <a:r>
              <a:rPr lang="en-US" sz="1200" dirty="0">
                <a:latin typeface="Novecento"/>
                <a:cs typeface="Novecento"/>
              </a:rPr>
              <a:t>Listing in BOC Registry</a:t>
            </a:r>
            <a:endParaRPr lang="en-US" sz="1200" i="1" dirty="0">
              <a:solidFill>
                <a:srgbClr val="FF0000"/>
              </a:solidFill>
              <a:latin typeface="Novecento"/>
              <a:cs typeface="Novecento"/>
            </a:endParaRPr>
          </a:p>
          <a:p>
            <a:endParaRPr lang="en-US" dirty="0">
              <a:latin typeface="Times New Roman" charset="0"/>
            </a:endParaRPr>
          </a:p>
        </p:txBody>
      </p:sp>
      <p:sp>
        <p:nvSpPr>
          <p:cNvPr id="2" name="Slide Number Placeholder 1"/>
          <p:cNvSpPr>
            <a:spLocks noGrp="1"/>
          </p:cNvSpPr>
          <p:nvPr>
            <p:ph type="sldNum" sz="quarter" idx="10"/>
          </p:nvPr>
        </p:nvSpPr>
        <p:spPr/>
        <p:txBody>
          <a:bodyPr/>
          <a:lstStyle/>
          <a:p>
            <a:fld id="{B96426C2-DCD0-41A2-AF52-5E98FAA34F6E}" type="slidenum">
              <a:rPr lang="en-US" smtClean="0"/>
              <a:pPr/>
              <a:t>40</a:t>
            </a:fld>
            <a:endParaRPr lang="en-US"/>
          </a:p>
        </p:txBody>
      </p:sp>
    </p:spTree>
    <p:extLst>
      <p:ext uri="{BB962C8B-B14F-4D97-AF65-F5344CB8AC3E}">
        <p14:creationId xmlns:p14="http://schemas.microsoft.com/office/powerpoint/2010/main" xmlns="" val="11474566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183380"/>
          </a:xfrm>
          <a:prstGeom prst="rect">
            <a:avLst/>
          </a:prstGeom>
        </p:spPr>
        <p:txBody>
          <a:bodyPr/>
          <a:lstStyle/>
          <a:p>
            <a:r>
              <a:rPr lang="en-US" dirty="0"/>
              <a:t>The course is structured so</a:t>
            </a:r>
            <a:r>
              <a:rPr lang="en-US" baseline="0" dirty="0"/>
              <a:t> that participants miss a minimal amount of work at one time and are able to complete on-the-job assignments in between classes. One two-day class session on HVAC systems then one day a month over a 7 month period. </a:t>
            </a:r>
            <a:endParaRPr lang="en-US" dirty="0"/>
          </a:p>
        </p:txBody>
      </p:sp>
      <p:sp>
        <p:nvSpPr>
          <p:cNvPr id="4" name="Slide Number Placeholder 3"/>
          <p:cNvSpPr>
            <a:spLocks noGrp="1"/>
          </p:cNvSpPr>
          <p:nvPr>
            <p:ph type="sldNum" sz="quarter" idx="10"/>
          </p:nvPr>
        </p:nvSpPr>
        <p:spPr/>
        <p:txBody>
          <a:bodyPr/>
          <a:lstStyle/>
          <a:p>
            <a:fld id="{B96426C2-DCD0-41A2-AF52-5E98FAA34F6E}" type="slidenum">
              <a:rPr lang="en-US" smtClean="0"/>
              <a:pPr/>
              <a:t>41</a:t>
            </a:fld>
            <a:endParaRPr lang="en-US"/>
          </a:p>
        </p:txBody>
      </p:sp>
    </p:spTree>
    <p:extLst>
      <p:ext uri="{BB962C8B-B14F-4D97-AF65-F5344CB8AC3E}">
        <p14:creationId xmlns:p14="http://schemas.microsoft.com/office/powerpoint/2010/main" xmlns="" val="9277291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18338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B96426C2-DCD0-41A2-AF52-5E98FAA34F6E}" type="slidenum">
              <a:rPr lang="en-US" smtClean="0"/>
              <a:pPr/>
              <a:t>42</a:t>
            </a:fld>
            <a:endParaRPr lang="en-US"/>
          </a:p>
        </p:txBody>
      </p:sp>
    </p:spTree>
    <p:extLst>
      <p:ext uri="{BB962C8B-B14F-4D97-AF65-F5344CB8AC3E}">
        <p14:creationId xmlns:p14="http://schemas.microsoft.com/office/powerpoint/2010/main" xmlns="" val="38118803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18338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B96426C2-DCD0-41A2-AF52-5E98FAA34F6E}" type="slidenum">
              <a:rPr lang="en-US" smtClean="0"/>
              <a:pPr/>
              <a:t>43</a:t>
            </a:fld>
            <a:endParaRPr lang="en-US"/>
          </a:p>
        </p:txBody>
      </p:sp>
    </p:spTree>
    <p:extLst>
      <p:ext uri="{BB962C8B-B14F-4D97-AF65-F5344CB8AC3E}">
        <p14:creationId xmlns:p14="http://schemas.microsoft.com/office/powerpoint/2010/main" xmlns="" val="10953616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F81C8-8189-4AE3-AFB6-B1C1B8E60BDB}" type="slidenum">
              <a:rPr lang="en-US" smtClean="0"/>
              <a:pPr/>
              <a:t>44</a:t>
            </a:fld>
            <a:endParaRPr lang="en-US"/>
          </a:p>
        </p:txBody>
      </p:sp>
    </p:spTree>
    <p:extLst>
      <p:ext uri="{BB962C8B-B14F-4D97-AF65-F5344CB8AC3E}">
        <p14:creationId xmlns:p14="http://schemas.microsoft.com/office/powerpoint/2010/main" xmlns="" val="4055008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C88230F-0C44-4C05-A097-257A8ACE7A6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ADECA Update - 5-11-17</a:t>
            </a:r>
          </a:p>
        </p:txBody>
      </p:sp>
    </p:spTree>
    <p:extLst>
      <p:ext uri="{BB962C8B-B14F-4D97-AF65-F5344CB8AC3E}">
        <p14:creationId xmlns:p14="http://schemas.microsoft.com/office/powerpoint/2010/main" xmlns="" val="293773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C88230F-0C44-4C05-A097-257A8ACE7A6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ADECA Update - 5-11-17</a:t>
            </a:r>
          </a:p>
        </p:txBody>
      </p:sp>
    </p:spTree>
    <p:extLst>
      <p:ext uri="{BB962C8B-B14F-4D97-AF65-F5344CB8AC3E}">
        <p14:creationId xmlns:p14="http://schemas.microsoft.com/office/powerpoint/2010/main" xmlns="" val="1203105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C88230F-0C44-4C05-A097-257A8ACE7A6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ADECA Update - 5-11-17</a:t>
            </a:r>
          </a:p>
        </p:txBody>
      </p:sp>
    </p:spTree>
    <p:extLst>
      <p:ext uri="{BB962C8B-B14F-4D97-AF65-F5344CB8AC3E}">
        <p14:creationId xmlns:p14="http://schemas.microsoft.com/office/powerpoint/2010/main" xmlns="" val="765783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C88230F-0C44-4C05-A097-257A8ACE7A6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ADECA Update - 5-11-17</a:t>
            </a:r>
          </a:p>
        </p:txBody>
      </p:sp>
    </p:spTree>
    <p:extLst>
      <p:ext uri="{BB962C8B-B14F-4D97-AF65-F5344CB8AC3E}">
        <p14:creationId xmlns:p14="http://schemas.microsoft.com/office/powerpoint/2010/main" xmlns="" val="2894915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C88230F-0C44-4C05-A097-257A8ACE7A6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ADECA Update - 5-11-17</a:t>
            </a:r>
          </a:p>
        </p:txBody>
      </p:sp>
    </p:spTree>
    <p:extLst>
      <p:ext uri="{BB962C8B-B14F-4D97-AF65-F5344CB8AC3E}">
        <p14:creationId xmlns:p14="http://schemas.microsoft.com/office/powerpoint/2010/main" xmlns="" val="357296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1B1B1A"/>
                </a:solidFill>
                <a:latin typeface="Novecento (Body)"/>
                <a:cs typeface="Novecento (Body)"/>
              </a:defRPr>
            </a:lvl1pPr>
            <a:lvl2pPr>
              <a:defRPr>
                <a:solidFill>
                  <a:srgbClr val="1B1B1A"/>
                </a:solidFill>
                <a:latin typeface="Novecento (Body)"/>
                <a:cs typeface="Novecento (Body)"/>
              </a:defRPr>
            </a:lvl2pPr>
            <a:lvl3pPr>
              <a:defRPr>
                <a:solidFill>
                  <a:srgbClr val="1B1B1A"/>
                </a:solidFill>
                <a:latin typeface="Novecento (Body)"/>
                <a:cs typeface="Novecento (Body)"/>
              </a:defRPr>
            </a:lvl3pPr>
            <a:lvl4pPr>
              <a:defRPr>
                <a:solidFill>
                  <a:srgbClr val="1B1B1A"/>
                </a:solidFill>
                <a:latin typeface="Novecento (Body)"/>
                <a:cs typeface="Novecento (Body)"/>
              </a:defRPr>
            </a:lvl4pPr>
            <a:lvl5pPr>
              <a:defRPr>
                <a:solidFill>
                  <a:srgbClr val="1B1B1A"/>
                </a:solidFill>
                <a:latin typeface="Novecento (Body)"/>
                <a:cs typeface="Novecento (Body)"/>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1488006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76655" y="2679192"/>
            <a:ext cx="3822192" cy="3447288"/>
          </a:xfrm>
        </p:spPr>
        <p:txBody>
          <a:bodyPr/>
          <a:lstStyle>
            <a:lvl1pPr>
              <a:defRPr>
                <a:solidFill>
                  <a:srgbClr val="1B1B1A"/>
                </a:solidFill>
                <a:latin typeface="Novecento (Body)"/>
                <a:cs typeface="Novecento (Body)"/>
              </a:defRPr>
            </a:lvl1pPr>
            <a:lvl2pPr>
              <a:defRPr>
                <a:solidFill>
                  <a:srgbClr val="1B1B1A"/>
                </a:solidFill>
                <a:latin typeface="Novecento (Body)"/>
                <a:cs typeface="Novecento (Body)"/>
              </a:defRPr>
            </a:lvl2pPr>
            <a:lvl3pPr>
              <a:defRPr>
                <a:solidFill>
                  <a:srgbClr val="1B1B1A"/>
                </a:solidFill>
                <a:latin typeface="Novecento (Body)"/>
                <a:cs typeface="Novecento (Body)"/>
              </a:defRPr>
            </a:lvl3pPr>
            <a:lvl4pPr>
              <a:defRPr>
                <a:solidFill>
                  <a:srgbClr val="1B1B1A"/>
                </a:solidFill>
                <a:latin typeface="Novecento (Body)"/>
                <a:cs typeface="Novecento (Body)"/>
              </a:defRPr>
            </a:lvl4pPr>
            <a:lvl5pPr>
              <a:defRPr>
                <a:solidFill>
                  <a:srgbClr val="1B1B1A"/>
                </a:solidFill>
                <a:latin typeface="Novecento (Body)"/>
                <a:cs typeface="Novecento (Body)"/>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679192"/>
            <a:ext cx="3822192" cy="3447288"/>
          </a:xfrm>
        </p:spPr>
        <p:txBody>
          <a:bodyPr/>
          <a:lstStyle>
            <a:lvl1pPr>
              <a:defRPr>
                <a:solidFill>
                  <a:srgbClr val="1B1B1A"/>
                </a:solidFill>
                <a:latin typeface="Novecento (Body)"/>
                <a:cs typeface="Novecento (Body)"/>
              </a:defRPr>
            </a:lvl1pPr>
            <a:lvl2pPr>
              <a:defRPr>
                <a:solidFill>
                  <a:srgbClr val="1B1B1A"/>
                </a:solidFill>
                <a:latin typeface="Novecento (Body)"/>
                <a:cs typeface="Novecento (Body)"/>
              </a:defRPr>
            </a:lvl2pPr>
            <a:lvl3pPr>
              <a:defRPr>
                <a:solidFill>
                  <a:srgbClr val="1B1B1A"/>
                </a:solidFill>
                <a:latin typeface="Novecento (Body)"/>
                <a:cs typeface="Novecento (Body)"/>
              </a:defRPr>
            </a:lvl3pPr>
            <a:lvl4pPr>
              <a:defRPr>
                <a:solidFill>
                  <a:srgbClr val="1B1B1A"/>
                </a:solidFill>
                <a:latin typeface="Novecento (Body)"/>
                <a:cs typeface="Novecento (Body)"/>
              </a:defRPr>
            </a:lvl4pPr>
            <a:lvl5pPr>
              <a:defRPr>
                <a:solidFill>
                  <a:srgbClr val="1B1B1A"/>
                </a:solidFill>
                <a:latin typeface="Novecento (Body)"/>
                <a:cs typeface="Novecento (Body)"/>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1524622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794" y="1179141"/>
            <a:ext cx="9134361" cy="125272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rgbClr val="1B1B1A"/>
                </a:solidFill>
                <a:latin typeface="Novecento (Headings)"/>
                <a:cs typeface="Novecento (Heading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solidFill>
                  <a:srgbClr val="1B1B1A"/>
                </a:solidFill>
                <a:latin typeface="Novecento (Body)"/>
                <a:cs typeface="Novecento (Body)"/>
              </a:defRPr>
            </a:lvl1pPr>
            <a:lvl2pPr>
              <a:defRPr sz="1800">
                <a:solidFill>
                  <a:srgbClr val="1B1B1A"/>
                </a:solidFill>
                <a:latin typeface="Novecento (Body)"/>
                <a:cs typeface="Novecento (Body)"/>
              </a:defRPr>
            </a:lvl2pPr>
            <a:lvl3pPr>
              <a:defRPr sz="1600">
                <a:solidFill>
                  <a:srgbClr val="1B1B1A"/>
                </a:solidFill>
                <a:latin typeface="Novecento (Body)"/>
                <a:cs typeface="Novecento (Body)"/>
              </a:defRPr>
            </a:lvl3pPr>
            <a:lvl4pPr>
              <a:defRPr sz="1400">
                <a:solidFill>
                  <a:srgbClr val="1B1B1A"/>
                </a:solidFill>
                <a:latin typeface="Novecento (Body)"/>
                <a:cs typeface="Novecento (Body)"/>
              </a:defRPr>
            </a:lvl4pPr>
            <a:lvl5pPr>
              <a:defRPr sz="1400">
                <a:solidFill>
                  <a:srgbClr val="1B1B1A"/>
                </a:solidFill>
                <a:latin typeface="Novecento (Body)"/>
                <a:cs typeface="Novecento (Body)"/>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rgbClr val="1B1B1A"/>
                </a:solidFill>
                <a:latin typeface="Novecento (Headings)"/>
                <a:cs typeface="Novecento (Heading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solidFill>
                  <a:srgbClr val="1B1B1A"/>
                </a:solidFill>
                <a:latin typeface="Novecento (Body)"/>
                <a:cs typeface="Novecento (Body)"/>
              </a:defRPr>
            </a:lvl1pPr>
            <a:lvl2pPr>
              <a:defRPr sz="1800">
                <a:solidFill>
                  <a:srgbClr val="1B1B1A"/>
                </a:solidFill>
                <a:latin typeface="Novecento (Body)"/>
                <a:cs typeface="Novecento (Body)"/>
              </a:defRPr>
            </a:lvl2pPr>
            <a:lvl3pPr>
              <a:defRPr sz="1600">
                <a:solidFill>
                  <a:srgbClr val="1B1B1A"/>
                </a:solidFill>
                <a:latin typeface="Novecento (Body)"/>
                <a:cs typeface="Novecento (Body)"/>
              </a:defRPr>
            </a:lvl3pPr>
            <a:lvl4pPr>
              <a:defRPr sz="1400">
                <a:solidFill>
                  <a:srgbClr val="1B1B1A"/>
                </a:solidFill>
                <a:latin typeface="Novecento (Body)"/>
                <a:cs typeface="Novecento (Body)"/>
              </a:defRPr>
            </a:lvl4pPr>
            <a:lvl5pPr>
              <a:defRPr sz="1400">
                <a:solidFill>
                  <a:srgbClr val="1B1B1A"/>
                </a:solidFill>
                <a:latin typeface="Novecento (Body)"/>
                <a:cs typeface="Novecento (Body)"/>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252135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2756232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428" y="609600"/>
            <a:ext cx="7773147" cy="1143000"/>
          </a:xfrm>
        </p:spPr>
        <p:txBody>
          <a:bodyPr/>
          <a:lstStyle/>
          <a:p>
            <a:r>
              <a:rPr lang="en-US"/>
              <a:t>Click to edit Master title style</a:t>
            </a:r>
          </a:p>
        </p:txBody>
      </p:sp>
      <p:sp>
        <p:nvSpPr>
          <p:cNvPr id="3" name="Text Placeholder 2"/>
          <p:cNvSpPr>
            <a:spLocks noGrp="1"/>
          </p:cNvSpPr>
          <p:nvPr>
            <p:ph type="body" sz="half" idx="1"/>
          </p:nvPr>
        </p:nvSpPr>
        <p:spPr>
          <a:xfrm>
            <a:off x="1882588" y="2209800"/>
            <a:ext cx="3227294"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89177" y="2209800"/>
            <a:ext cx="3227294"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699886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07080" y="4039820"/>
            <a:ext cx="7772400" cy="1374345"/>
          </a:xfrm>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2281425" y="5414165"/>
            <a:ext cx="6400800" cy="610820"/>
          </a:xfrm>
        </p:spPr>
        <p:txBody>
          <a:bodyPr>
            <a:normAutofit/>
          </a:bodyPr>
          <a:lstStyle>
            <a:lvl1pPr marL="0" indent="0" algn="r">
              <a:buNone/>
              <a:defRPr sz="2600">
                <a:solidFill>
                  <a:srgbClr val="E5A54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5/20/2017</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82CCC60-E8CD-4174-8B1A-7DF615B22EE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133089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0605" y="527605"/>
            <a:ext cx="7016195" cy="610820"/>
          </a:xfrm>
        </p:spPr>
        <p:txBody>
          <a:bodyPr>
            <a:normAutofit/>
          </a:bodyPr>
          <a:lstStyle>
            <a:lvl1pPr algn="l">
              <a:defRPr sz="3600">
                <a:solidFill>
                  <a:srgbClr val="D68B1C"/>
                </a:solidFill>
              </a:defRPr>
            </a:lvl1pPr>
          </a:lstStyle>
          <a:p>
            <a:r>
              <a:rPr lang="en-US" dirty="0"/>
              <a:t>Click to edit Master title style</a:t>
            </a:r>
          </a:p>
        </p:txBody>
      </p:sp>
      <p:sp>
        <p:nvSpPr>
          <p:cNvPr id="3" name="Content Placeholder 2"/>
          <p:cNvSpPr>
            <a:spLocks noGrp="1"/>
          </p:cNvSpPr>
          <p:nvPr>
            <p:ph idx="1"/>
          </p:nvPr>
        </p:nvSpPr>
        <p:spPr>
          <a:xfrm>
            <a:off x="1670605" y="1291130"/>
            <a:ext cx="7016195"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5/20/2017</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82CCC60-E8CD-4174-8B1A-7DF615B22EE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345404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2067" y="284243"/>
            <a:ext cx="8262294"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p:cNvCxnSpPr/>
          <p:nvPr/>
        </p:nvCxnSpPr>
        <p:spPr>
          <a:xfrm flipV="1">
            <a:off x="6747075" y="6428828"/>
            <a:ext cx="0" cy="343726"/>
          </a:xfrm>
          <a:prstGeom prst="line">
            <a:avLst/>
          </a:prstGeom>
          <a:ln>
            <a:solidFill>
              <a:srgbClr val="1B1B1A"/>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747075" y="6426940"/>
            <a:ext cx="2538036" cy="307777"/>
          </a:xfrm>
          <a:prstGeom prst="rect">
            <a:avLst/>
          </a:prstGeom>
          <a:noFill/>
        </p:spPr>
        <p:txBody>
          <a:bodyPr wrap="square" rtlCol="0">
            <a:spAutoFit/>
          </a:bodyPr>
          <a:lstStyle/>
          <a:p>
            <a:r>
              <a:rPr lang="en-US" sz="1400" b="1" dirty="0">
                <a:solidFill>
                  <a:srgbClr val="EFA624"/>
                </a:solidFill>
                <a:latin typeface="Novecento"/>
                <a:cs typeface="Novecento"/>
              </a:rPr>
              <a:t>LEARN. LEAD. SUSTAIN</a:t>
            </a:r>
          </a:p>
        </p:txBody>
      </p:sp>
      <p:pic>
        <p:nvPicPr>
          <p:cNvPr id="4" name="Picture 3" descr="BOC-BW-logo.png"/>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6023671" y="6391964"/>
            <a:ext cx="616392" cy="380986"/>
          </a:xfrm>
          <a:prstGeom prst="rect">
            <a:avLst/>
          </a:prstGeom>
        </p:spPr>
      </p:pic>
      <p:pic>
        <p:nvPicPr>
          <p:cNvPr id="8" name="Picture 7"/>
          <p:cNvPicPr>
            <a:picLocks noChangeAspect="1"/>
          </p:cNvPicPr>
          <p:nvPr userDrawn="1"/>
        </p:nvPicPr>
        <p:blipFill>
          <a:blip r:embed="rId8" cstate="email">
            <a:extLst>
              <a:ext uri="{28A0092B-C50C-407E-A947-70E740481C1C}">
                <a14:useLocalDpi xmlns:a14="http://schemas.microsoft.com/office/drawing/2010/main" xmlns="" val="0"/>
              </a:ext>
            </a:extLst>
          </a:blip>
          <a:stretch>
            <a:fillRect/>
          </a:stretch>
        </p:blipFill>
        <p:spPr>
          <a:xfrm>
            <a:off x="189489" y="6158631"/>
            <a:ext cx="1523564" cy="641183"/>
          </a:xfrm>
          <a:prstGeom prst="rect">
            <a:avLst/>
          </a:prstGeom>
        </p:spPr>
      </p:pic>
    </p:spTree>
    <p:extLst>
      <p:ext uri="{BB962C8B-B14F-4D97-AF65-F5344CB8AC3E}">
        <p14:creationId xmlns:p14="http://schemas.microsoft.com/office/powerpoint/2010/main" xmlns="" val="326578290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Lst>
  <p:hf sldNum="0" hdr="0" ftr="0" dt="0"/>
  <p:txStyles>
    <p:titleStyle>
      <a:lvl1pPr algn="l" defTabSz="914400" rtl="0" eaLnBrk="1" latinLnBrk="0" hangingPunct="1">
        <a:spcBef>
          <a:spcPct val="0"/>
        </a:spcBef>
        <a:buNone/>
        <a:defRPr sz="4400" kern="1200">
          <a:solidFill>
            <a:srgbClr val="1B1B1A"/>
          </a:solidFill>
          <a:latin typeface="Novcento (Headings)"/>
          <a:ea typeface="+mj-ea"/>
          <a:cs typeface="Novcento (Heading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Tx/>
        <a:buSzPct val="100000"/>
        <a:buFont typeface="Symbol" pitchFamily="18" charset="2"/>
        <a:buChar char=""/>
        <a:defRPr sz="2400" kern="1200">
          <a:solidFill>
            <a:srgbClr val="1B1B1A"/>
          </a:solidFill>
          <a:latin typeface="Novecento (Body)"/>
          <a:ea typeface="+mn-ea"/>
          <a:cs typeface="Novecento (Body)"/>
        </a:defRPr>
      </a:lvl1pPr>
      <a:lvl2pPr marL="576263" indent="-274320" algn="l" defTabSz="914400" rtl="0" eaLnBrk="1" latinLnBrk="0" hangingPunct="1">
        <a:spcBef>
          <a:spcPct val="20000"/>
        </a:spcBef>
        <a:buClrTx/>
        <a:buSzPct val="100000"/>
        <a:buFont typeface="Symbol" pitchFamily="18" charset="2"/>
        <a:buChar char=""/>
        <a:defRPr sz="2200" kern="1200">
          <a:solidFill>
            <a:srgbClr val="1B1B1A"/>
          </a:solidFill>
          <a:latin typeface="Novecento (Body)"/>
          <a:ea typeface="+mn-ea"/>
          <a:cs typeface="Novecento (Body)"/>
        </a:defRPr>
      </a:lvl2pPr>
      <a:lvl3pPr marL="855663" indent="-228600" algn="l" defTabSz="914400" rtl="0" eaLnBrk="1" latinLnBrk="0" hangingPunct="1">
        <a:spcBef>
          <a:spcPct val="20000"/>
        </a:spcBef>
        <a:buClrTx/>
        <a:buSzPct val="100000"/>
        <a:buFont typeface="Symbol" pitchFamily="18" charset="2"/>
        <a:buChar char=""/>
        <a:defRPr sz="2000" kern="1200">
          <a:solidFill>
            <a:srgbClr val="1B1B1A"/>
          </a:solidFill>
          <a:latin typeface="Novecento (Body)"/>
          <a:ea typeface="+mn-ea"/>
          <a:cs typeface="Novecento (Body)"/>
        </a:defRPr>
      </a:lvl3pPr>
      <a:lvl4pPr marL="1143000" indent="-228600" algn="l" defTabSz="914400" rtl="0" eaLnBrk="1" latinLnBrk="0" hangingPunct="1">
        <a:spcBef>
          <a:spcPct val="20000"/>
        </a:spcBef>
        <a:buClrTx/>
        <a:buSzPct val="100000"/>
        <a:buFont typeface="Symbol" pitchFamily="18" charset="2"/>
        <a:buChar char=""/>
        <a:defRPr sz="1800" kern="1200">
          <a:solidFill>
            <a:srgbClr val="1B1B1A"/>
          </a:solidFill>
          <a:latin typeface="Novecento (Body)"/>
          <a:ea typeface="+mn-ea"/>
          <a:cs typeface="Novecento (Body)"/>
        </a:defRPr>
      </a:lvl4pPr>
      <a:lvl5pPr marL="1463040" indent="-228600" algn="l" defTabSz="914400" rtl="0" eaLnBrk="1" latinLnBrk="0" hangingPunct="1">
        <a:spcBef>
          <a:spcPct val="20000"/>
        </a:spcBef>
        <a:buClrTx/>
        <a:buSzPct val="100000"/>
        <a:buFont typeface="Symbol" pitchFamily="18" charset="2"/>
        <a:buChar char=""/>
        <a:defRPr sz="1600" kern="1200">
          <a:solidFill>
            <a:srgbClr val="1B1B1A"/>
          </a:solidFill>
          <a:latin typeface="Novecento (Body)"/>
          <a:ea typeface="+mn-ea"/>
          <a:cs typeface="Novecento (Body)"/>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5/20/2017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71883421"/>
      </p:ext>
    </p:extLst>
  </p:cSld>
  <p:clrMap bg1="lt1" tx1="dk1" bg2="lt2" tx2="dk2" accent1="accent1" accent2="accent2" accent3="accent3" accent4="accent4" accent5="accent5" accent6="accent6" hlink="hlink" folHlink="folHlink"/>
  <p:sldLayoutIdLst>
    <p:sldLayoutId id="2147483762" r:id="rId1"/>
    <p:sldLayoutId id="214748376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395263" y="4747024"/>
            <a:ext cx="4602187" cy="1936804"/>
          </a:xfrm>
          <a:prstGeom prst="rect">
            <a:avLst/>
          </a:prstGeom>
        </p:spPr>
      </p:pic>
    </p:spTree>
    <p:extLst>
      <p:ext uri="{BB962C8B-B14F-4D97-AF65-F5344CB8AC3E}">
        <p14:creationId xmlns:p14="http://schemas.microsoft.com/office/powerpoint/2010/main" xmlns="" val="3418427248"/>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mailto:info@BOCAlabama.com"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mailto:heather.goggin@adeca.alabama.gov"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534" y="5164589"/>
            <a:ext cx="7778805" cy="1688299"/>
          </a:xfrm>
        </p:spPr>
        <p:txBody>
          <a:bodyPr anchor="b" anchorCtr="1">
            <a:noAutofit/>
          </a:bodyPr>
          <a:lstStyle/>
          <a:p>
            <a:r>
              <a:rPr lang="en-US" sz="6000" dirty="0"/>
              <a:t>Alabama Energy &amp; Residential Codes Board</a:t>
            </a:r>
          </a:p>
        </p:txBody>
      </p:sp>
    </p:spTree>
    <p:extLst>
      <p:ext uri="{BB962C8B-B14F-4D97-AF65-F5344CB8AC3E}">
        <p14:creationId xmlns:p14="http://schemas.microsoft.com/office/powerpoint/2010/main" xmlns="" val="3773238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015" y="527605"/>
            <a:ext cx="7099642" cy="1221640"/>
          </a:xfrm>
        </p:spPr>
        <p:txBody>
          <a:bodyPr>
            <a:noAutofit/>
          </a:bodyPr>
          <a:lstStyle/>
          <a:p>
            <a:r>
              <a:rPr lang="en-US" sz="5200" b="1" dirty="0">
                <a:solidFill>
                  <a:srgbClr val="E28426"/>
                </a:solidFill>
                <a:effectLst>
                  <a:outerShdw blurRad="38100" dist="38100" dir="2700000" algn="tl">
                    <a:srgbClr val="000000">
                      <a:alpha val="43137"/>
                    </a:srgbClr>
                  </a:outerShdw>
                </a:effectLst>
              </a:rPr>
              <a:t>2015 Alabama Energy and Residential Codes</a:t>
            </a:r>
          </a:p>
        </p:txBody>
      </p:sp>
      <p:sp>
        <p:nvSpPr>
          <p:cNvPr id="9" name="Content Placeholder 2"/>
          <p:cNvSpPr txBox="1">
            <a:spLocks/>
          </p:cNvSpPr>
          <p:nvPr/>
        </p:nvSpPr>
        <p:spPr>
          <a:xfrm>
            <a:off x="296261" y="2054655"/>
            <a:ext cx="8551479" cy="4460254"/>
          </a:xfrm>
          <a:prstGeom prst="rect">
            <a:avLst/>
          </a:prstGeom>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8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schemeClr val="bg1"/>
                </a:solidFill>
                <a:effectLst/>
                <a:uLnTx/>
                <a:uFillTx/>
                <a:latin typeface="+mn-lt"/>
                <a:ea typeface="+mn-ea"/>
                <a:cs typeface="+mn-cs"/>
              </a:rPr>
              <a:t>Residential Building Code: 2015 International Residential Code, as amended </a:t>
            </a:r>
          </a:p>
          <a:p>
            <a:pPr marL="0" marR="0" lvl="0" indent="0" algn="l" defTabSz="914400" rtl="0" eaLnBrk="1" fontAlgn="auto" latinLnBrk="0" hangingPunct="1">
              <a:lnSpc>
                <a:spcPct val="100000"/>
              </a:lnSpc>
              <a:spcBef>
                <a:spcPts val="800"/>
              </a:spcBef>
              <a:spcAft>
                <a:spcPts val="0"/>
              </a:spcAft>
              <a:buClrTx/>
              <a:buSzTx/>
              <a:buFont typeface="Arial" pitchFamily="34" charset="0"/>
              <a:buNone/>
              <a:tabLst/>
              <a:defRPr/>
            </a:pPr>
            <a:r>
              <a:rPr kumimoji="0" lang="en-US" sz="2600" b="0" i="0" u="none" strike="noStrike" kern="1200" cap="none" spc="0" normalizeH="0" baseline="0" noProof="0" dirty="0">
                <a:ln>
                  <a:noFill/>
                </a:ln>
                <a:solidFill>
                  <a:schemeClr val="bg1"/>
                </a:solidFill>
                <a:effectLst/>
                <a:uLnTx/>
                <a:uFillTx/>
                <a:latin typeface="+mn-lt"/>
                <a:ea typeface="+mn-ea"/>
                <a:cs typeface="+mn-cs"/>
              </a:rPr>
              <a:t>	(effective October 1, 2016)</a:t>
            </a:r>
          </a:p>
          <a:p>
            <a:pPr marL="342900" marR="0" lvl="0" indent="-342900" algn="l" defTabSz="914400" rtl="0" eaLnBrk="1" fontAlgn="auto" latinLnBrk="0" hangingPunct="1">
              <a:lnSpc>
                <a:spcPct val="100000"/>
              </a:lnSpc>
              <a:spcBef>
                <a:spcPts val="8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schemeClr val="bg1"/>
                </a:solidFill>
                <a:effectLst/>
                <a:uLnTx/>
                <a:uFillTx/>
                <a:latin typeface="+mn-lt"/>
                <a:ea typeface="+mn-ea"/>
                <a:cs typeface="+mn-cs"/>
              </a:rPr>
              <a:t>Residential Energy Code: 2015 International Energy Conservation Code, as amended </a:t>
            </a:r>
          </a:p>
          <a:p>
            <a:pPr marL="0" marR="0" lvl="0" indent="0" algn="l" defTabSz="914400" rtl="0" eaLnBrk="1" fontAlgn="auto" latinLnBrk="0" hangingPunct="1">
              <a:lnSpc>
                <a:spcPct val="100000"/>
              </a:lnSpc>
              <a:spcBef>
                <a:spcPts val="800"/>
              </a:spcBef>
              <a:spcAft>
                <a:spcPts val="0"/>
              </a:spcAft>
              <a:buClrTx/>
              <a:buSzTx/>
              <a:buFont typeface="Arial" pitchFamily="34" charset="0"/>
              <a:buNone/>
              <a:tabLst/>
              <a:defRPr/>
            </a:pPr>
            <a:r>
              <a:rPr kumimoji="0" lang="en-US" sz="2600" b="0" i="0" u="none" strike="noStrike" kern="1200" cap="none" spc="0" normalizeH="0" baseline="0" noProof="0" dirty="0">
                <a:ln>
                  <a:noFill/>
                </a:ln>
                <a:solidFill>
                  <a:schemeClr val="bg1"/>
                </a:solidFill>
                <a:effectLst/>
                <a:uLnTx/>
                <a:uFillTx/>
                <a:latin typeface="+mn-lt"/>
                <a:ea typeface="+mn-ea"/>
                <a:cs typeface="+mn-cs"/>
              </a:rPr>
              <a:t>	(effective October 1, 2016)</a:t>
            </a:r>
          </a:p>
          <a:p>
            <a:pPr marL="342900" marR="0" lvl="0" indent="-342900" algn="l" defTabSz="914400" rtl="0" eaLnBrk="1" fontAlgn="auto" latinLnBrk="0" hangingPunct="1">
              <a:lnSpc>
                <a:spcPct val="100000"/>
              </a:lnSpc>
              <a:spcBef>
                <a:spcPts val="8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schemeClr val="bg1"/>
                </a:solidFill>
                <a:effectLst/>
                <a:uLnTx/>
                <a:uFillTx/>
                <a:latin typeface="+mn-lt"/>
                <a:ea typeface="+mn-ea"/>
                <a:cs typeface="+mn-cs"/>
              </a:rPr>
              <a:t>Commercial Energy Code: 2015 International Energy Conservation Code </a:t>
            </a:r>
            <a:r>
              <a:rPr kumimoji="0" lang="en-US" sz="2600" b="1" i="1" u="sng" strike="noStrike" kern="1200" cap="none" spc="0" normalizeH="0" baseline="0" noProof="0" dirty="0">
                <a:ln>
                  <a:noFill/>
                </a:ln>
                <a:solidFill>
                  <a:schemeClr val="bg1"/>
                </a:solidFill>
                <a:effectLst/>
                <a:uLnTx/>
                <a:uFillTx/>
                <a:latin typeface="+mn-lt"/>
                <a:ea typeface="+mn-ea"/>
                <a:cs typeface="+mn-cs"/>
              </a:rPr>
              <a:t>or</a:t>
            </a:r>
            <a:r>
              <a:rPr kumimoji="0" lang="en-US" sz="2600" b="0" i="0" u="none" strike="noStrike" kern="1200" cap="none" spc="0" normalizeH="0" baseline="0" noProof="0" dirty="0">
                <a:ln>
                  <a:noFill/>
                </a:ln>
                <a:solidFill>
                  <a:schemeClr val="bg1"/>
                </a:solidFill>
                <a:effectLst/>
                <a:uLnTx/>
                <a:uFillTx/>
                <a:latin typeface="+mn-lt"/>
                <a:ea typeface="+mn-ea"/>
                <a:cs typeface="+mn-cs"/>
              </a:rPr>
              <a:t> </a:t>
            </a:r>
            <a:r>
              <a:rPr kumimoji="0" lang="en-US" sz="2600" b="0" i="0" u="none" strike="noStrike" kern="1200" cap="none" spc="0" normalizeH="0" baseline="0" noProof="0" dirty="0" err="1">
                <a:ln>
                  <a:noFill/>
                </a:ln>
                <a:solidFill>
                  <a:schemeClr val="bg1"/>
                </a:solidFill>
                <a:effectLst/>
                <a:uLnTx/>
                <a:uFillTx/>
                <a:latin typeface="+mn-lt"/>
                <a:ea typeface="+mn-ea"/>
                <a:cs typeface="+mn-cs"/>
              </a:rPr>
              <a:t>ASHRAE</a:t>
            </a:r>
            <a:r>
              <a:rPr kumimoji="0" lang="en-US" sz="2600" b="0" i="0" u="none" strike="noStrike" kern="1200" cap="none" spc="0" normalizeH="0" baseline="0" noProof="0" dirty="0">
                <a:ln>
                  <a:noFill/>
                </a:ln>
                <a:solidFill>
                  <a:schemeClr val="bg1"/>
                </a:solidFill>
                <a:effectLst/>
                <a:uLnTx/>
                <a:uFillTx/>
                <a:latin typeface="+mn-lt"/>
                <a:ea typeface="+mn-ea"/>
                <a:cs typeface="+mn-cs"/>
              </a:rPr>
              <a:t> 90.1-2013		(effective January 1, 2016)</a:t>
            </a:r>
          </a:p>
        </p:txBody>
      </p:sp>
    </p:spTree>
    <p:extLst>
      <p:ext uri="{BB962C8B-B14F-4D97-AF65-F5344CB8AC3E}">
        <p14:creationId xmlns:p14="http://schemas.microsoft.com/office/powerpoint/2010/main" xmlns="" val="4119180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5721" y="527605"/>
            <a:ext cx="5825166" cy="1221640"/>
          </a:xfrm>
        </p:spPr>
        <p:txBody>
          <a:bodyPr>
            <a:noAutofit/>
          </a:bodyPr>
          <a:lstStyle/>
          <a:p>
            <a:r>
              <a:rPr lang="en-US" sz="5200" b="1" dirty="0">
                <a:solidFill>
                  <a:srgbClr val="E28426"/>
                </a:solidFill>
                <a:effectLst>
                  <a:outerShdw blurRad="38100" dist="38100" dir="2700000" algn="tl">
                    <a:srgbClr val="000000">
                      <a:alpha val="43137"/>
                    </a:srgbClr>
                  </a:outerShdw>
                </a:effectLst>
              </a:rPr>
              <a:t>Significant Changes: Residential Energy</a:t>
            </a:r>
          </a:p>
        </p:txBody>
      </p:sp>
      <p:sp>
        <p:nvSpPr>
          <p:cNvPr id="9" name="Content Placeholder 2"/>
          <p:cNvSpPr txBox="1">
            <a:spLocks/>
          </p:cNvSpPr>
          <p:nvPr/>
        </p:nvSpPr>
        <p:spPr>
          <a:xfrm>
            <a:off x="601670" y="2207360"/>
            <a:ext cx="8168577" cy="4307549"/>
          </a:xfrm>
          <a:prstGeom prst="rect">
            <a:avLst/>
          </a:prstGeom>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700" b="0" i="0" u="none" strike="noStrike" kern="1200" cap="none" spc="0" normalizeH="0" baseline="0" noProof="0" dirty="0">
                <a:ln>
                  <a:noFill/>
                </a:ln>
                <a:solidFill>
                  <a:schemeClr val="bg1"/>
                </a:solidFill>
                <a:effectLst/>
                <a:uLnTx/>
                <a:uFillTx/>
                <a:latin typeface="+mn-lt"/>
                <a:ea typeface="+mn-ea"/>
                <a:cs typeface="+mn-cs"/>
              </a:rPr>
              <a:t>Mandatory blower door testing (mechanical ventilation)</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700" b="0" i="0" u="none" strike="noStrike" kern="1200" cap="none" spc="0" normalizeH="0" baseline="0" noProof="0" dirty="0">
                <a:ln>
                  <a:noFill/>
                </a:ln>
                <a:solidFill>
                  <a:schemeClr val="bg1"/>
                </a:solidFill>
                <a:effectLst/>
                <a:uLnTx/>
                <a:uFillTx/>
                <a:latin typeface="+mn-lt"/>
                <a:ea typeface="+mn-ea"/>
                <a:cs typeface="+mn-cs"/>
              </a:rPr>
              <a:t>Added equipment efficiency trade-off option (mandatory minimums are still mandatory)</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700" b="0" i="0" u="none" strike="noStrike" kern="1200" cap="none" spc="0" normalizeH="0" baseline="0" noProof="0" dirty="0" err="1">
                <a:ln>
                  <a:noFill/>
                </a:ln>
                <a:solidFill>
                  <a:schemeClr val="bg1"/>
                </a:solidFill>
                <a:effectLst/>
                <a:uLnTx/>
                <a:uFillTx/>
                <a:latin typeface="+mn-lt"/>
                <a:ea typeface="+mn-ea"/>
                <a:cs typeface="+mn-cs"/>
              </a:rPr>
              <a:t>ERI</a:t>
            </a:r>
            <a:r>
              <a:rPr kumimoji="0" lang="en-US" sz="2700" b="0" i="0" u="none" strike="noStrike" kern="1200" cap="none" spc="0" normalizeH="0" baseline="0" noProof="0" dirty="0">
                <a:ln>
                  <a:noFill/>
                </a:ln>
                <a:solidFill>
                  <a:schemeClr val="bg1"/>
                </a:solidFill>
                <a:effectLst/>
                <a:uLnTx/>
                <a:uFillTx/>
                <a:latin typeface="+mn-lt"/>
                <a:ea typeface="+mn-ea"/>
                <a:cs typeface="+mn-cs"/>
              </a:rPr>
              <a:t>-based compliance: 70</a:t>
            </a:r>
          </a:p>
        </p:txBody>
      </p:sp>
    </p:spTree>
    <p:extLst>
      <p:ext uri="{BB962C8B-B14F-4D97-AF65-F5344CB8AC3E}">
        <p14:creationId xmlns:p14="http://schemas.microsoft.com/office/powerpoint/2010/main" xmlns="" val="2983715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3"/>
          <p:cNvSpPr>
            <a:spLocks noGrp="1"/>
          </p:cNvSpPr>
          <p:nvPr>
            <p:ph type="title"/>
          </p:nvPr>
        </p:nvSpPr>
        <p:spPr>
          <a:xfrm>
            <a:off x="219908" y="337586"/>
            <a:ext cx="8704185" cy="1068935"/>
          </a:xfrm>
        </p:spPr>
        <p:txBody>
          <a:bodyPr>
            <a:noAutofit/>
          </a:bodyPr>
          <a:lstStyle/>
          <a:p>
            <a:r>
              <a:rPr lang="en-US" sz="5200" b="1" dirty="0">
                <a:solidFill>
                  <a:srgbClr val="E28426"/>
                </a:solidFill>
                <a:effectLst>
                  <a:outerShdw blurRad="38100" dist="38100" dir="2700000" algn="tl">
                    <a:srgbClr val="000000">
                      <a:alpha val="43137"/>
                    </a:srgbClr>
                  </a:outerShdw>
                </a:effectLst>
              </a:rPr>
              <a:t>Why These Codes?</a:t>
            </a:r>
            <a:endParaRPr lang="en-US" sz="5200" b="1" dirty="0">
              <a:solidFill>
                <a:srgbClr val="E28426"/>
              </a:solidFill>
            </a:endParaRPr>
          </a:p>
        </p:txBody>
      </p:sp>
      <p:sp>
        <p:nvSpPr>
          <p:cNvPr id="8" name="Content Placeholder 2"/>
          <p:cNvSpPr txBox="1">
            <a:spLocks/>
          </p:cNvSpPr>
          <p:nvPr/>
        </p:nvSpPr>
        <p:spPr>
          <a:xfrm>
            <a:off x="1976015" y="1813393"/>
            <a:ext cx="7024431" cy="4975117"/>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3300" b="0" i="0" u="none" strike="noStrike" kern="1200" cap="none" spc="0" normalizeH="0" baseline="0" noProof="0" dirty="0">
                <a:ln>
                  <a:noFill/>
                </a:ln>
                <a:solidFill>
                  <a:schemeClr val="bg1"/>
                </a:solidFill>
                <a:effectLst/>
                <a:uLnTx/>
                <a:uFillTx/>
                <a:latin typeface="+mn-lt"/>
                <a:ea typeface="+mn-ea"/>
                <a:cs typeface="+mn-cs"/>
              </a:rPr>
              <a:t>2015 IECC as written: 4% cost increase, or approximately $120 million annual consumer cost impact</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3300" b="0" i="0" u="none" strike="noStrike" kern="1200" cap="none" spc="0" normalizeH="0" baseline="0" noProof="0" dirty="0">
                <a:ln>
                  <a:noFill/>
                </a:ln>
                <a:solidFill>
                  <a:schemeClr val="bg1"/>
                </a:solidFill>
                <a:effectLst/>
                <a:uLnTx/>
                <a:uFillTx/>
                <a:latin typeface="+mn-lt"/>
                <a:ea typeface="+mn-ea"/>
                <a:cs typeface="+mn-cs"/>
              </a:rPr>
              <a:t>2015 Alabama Residential Energy Code: less than </a:t>
            </a:r>
            <a:r>
              <a:rPr kumimoji="0" lang="en-US" sz="3300" b="1" i="1" u="none" strike="noStrike" kern="1200" cap="none" spc="0" normalizeH="0" baseline="0" noProof="0" dirty="0">
                <a:ln>
                  <a:noFill/>
                </a:ln>
                <a:solidFill>
                  <a:schemeClr val="bg1"/>
                </a:solidFill>
                <a:effectLst/>
                <a:uLnTx/>
                <a:uFillTx/>
                <a:latin typeface="+mn-lt"/>
                <a:ea typeface="+mn-ea"/>
                <a:cs typeface="+mn-cs"/>
              </a:rPr>
              <a:t>1%</a:t>
            </a:r>
            <a:r>
              <a:rPr kumimoji="0" lang="en-US" sz="3300" b="0" i="0" u="none" strike="noStrike" kern="1200" cap="none" spc="0" normalizeH="0" baseline="0" noProof="0" dirty="0">
                <a:ln>
                  <a:noFill/>
                </a:ln>
                <a:solidFill>
                  <a:schemeClr val="bg1"/>
                </a:solidFill>
                <a:effectLst/>
                <a:uLnTx/>
                <a:uFillTx/>
                <a:latin typeface="+mn-lt"/>
                <a:ea typeface="+mn-ea"/>
                <a:cs typeface="+mn-cs"/>
              </a:rPr>
              <a:t> cost increase, or approximately </a:t>
            </a:r>
            <a:r>
              <a:rPr kumimoji="0" lang="en-US" sz="3300" b="1" i="1" u="none" strike="noStrike" kern="1200" cap="none" spc="0" normalizeH="0" baseline="0" noProof="0" dirty="0">
                <a:ln>
                  <a:noFill/>
                </a:ln>
                <a:solidFill>
                  <a:schemeClr val="bg1"/>
                </a:solidFill>
                <a:effectLst/>
                <a:uLnTx/>
                <a:uFillTx/>
                <a:latin typeface="+mn-lt"/>
                <a:ea typeface="+mn-ea"/>
                <a:cs typeface="+mn-cs"/>
              </a:rPr>
              <a:t>$15 million </a:t>
            </a:r>
            <a:r>
              <a:rPr kumimoji="0" lang="en-US" sz="3300" b="0" i="0" u="none" strike="noStrike" kern="1200" cap="none" spc="0" normalizeH="0" baseline="0" noProof="0" dirty="0">
                <a:ln>
                  <a:noFill/>
                </a:ln>
                <a:solidFill>
                  <a:schemeClr val="bg1"/>
                </a:solidFill>
                <a:effectLst/>
                <a:uLnTx/>
                <a:uFillTx/>
                <a:latin typeface="+mn-lt"/>
                <a:ea typeface="+mn-ea"/>
                <a:cs typeface="+mn-cs"/>
              </a:rPr>
              <a:t>annual consumer cost impact</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endParaRPr kumimoji="0" lang="en-US" sz="3300" b="0" i="0" u="none" strike="noStrike" kern="1200" cap="none" spc="0" normalizeH="0" baseline="0" noProof="0" dirty="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endParaRPr kumimoji="0" lang="en-US" sz="33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xmlns="" val="3922567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0378" y="374900"/>
            <a:ext cx="8543245" cy="1221640"/>
          </a:xfrm>
        </p:spPr>
        <p:txBody>
          <a:bodyPr>
            <a:noAutofit/>
          </a:bodyPr>
          <a:lstStyle/>
          <a:p>
            <a:pPr algn="ctr"/>
            <a:r>
              <a:rPr lang="en-US" sz="5200" b="1" dirty="0">
                <a:solidFill>
                  <a:srgbClr val="E28426"/>
                </a:solidFill>
                <a:effectLst>
                  <a:outerShdw blurRad="38100" dist="38100" dir="2700000" algn="tl">
                    <a:srgbClr val="000000">
                      <a:alpha val="43137"/>
                    </a:srgbClr>
                  </a:outerShdw>
                </a:effectLst>
              </a:rPr>
              <a:t>DOE Residential Energy Codes Field Study</a:t>
            </a:r>
          </a:p>
        </p:txBody>
      </p:sp>
      <p:sp>
        <p:nvSpPr>
          <p:cNvPr id="6" name="Content Placeholder 2"/>
          <p:cNvSpPr txBox="1">
            <a:spLocks/>
          </p:cNvSpPr>
          <p:nvPr/>
        </p:nvSpPr>
        <p:spPr>
          <a:xfrm>
            <a:off x="1976015" y="1901950"/>
            <a:ext cx="7024431" cy="4975117"/>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Alabama is 1 of 8 participating states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Three main stages: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Baseline study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Education, training, and outreach</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Post-study assessment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Baseline study based on 2009 IECC as adopted: more than 90% compliance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DOE has approved going forward with training based on the new 2015 Alabama Residential Energy Code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bg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xmlns="" val="2002217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748690" y="162820"/>
            <a:ext cx="6557165" cy="1527050"/>
          </a:xfrm>
          <a:prstGeom prst="rect">
            <a:avLst/>
          </a:prstGeom>
        </p:spPr>
        <p:txBody>
          <a:bodyPr vert="horz" lIns="9144" tIns="45720" rIns="9144"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200" b="1" i="0" u="none" strike="noStrike" kern="1200" cap="none" spc="0" normalizeH="0" baseline="0" noProof="0" dirty="0">
                <a:ln>
                  <a:noFill/>
                </a:ln>
                <a:solidFill>
                  <a:srgbClr val="E28426"/>
                </a:solidFill>
                <a:effectLst>
                  <a:outerShdw blurRad="38100" dist="38100" dir="2700000" algn="tl">
                    <a:srgbClr val="000000">
                      <a:alpha val="43137"/>
                    </a:srgbClr>
                  </a:outerShdw>
                </a:effectLst>
                <a:uLnTx/>
                <a:uFillTx/>
                <a:latin typeface="+mj-lt"/>
                <a:ea typeface="+mj-ea"/>
                <a:cs typeface="+mj-cs"/>
              </a:rPr>
              <a:t>DOE Energy Codes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200" b="1" i="0" u="none" strike="noStrike" kern="1200" cap="none" spc="0" normalizeH="0" baseline="0" noProof="0" dirty="0">
                <a:ln>
                  <a:noFill/>
                </a:ln>
                <a:solidFill>
                  <a:srgbClr val="E28426"/>
                </a:solidFill>
                <a:effectLst>
                  <a:outerShdw blurRad="38100" dist="38100" dir="2700000" algn="tl">
                    <a:srgbClr val="000000">
                      <a:alpha val="43137"/>
                    </a:srgbClr>
                  </a:outerShdw>
                </a:effectLst>
                <a:uLnTx/>
                <a:uFillTx/>
                <a:latin typeface="+mj-lt"/>
                <a:ea typeface="+mj-ea"/>
                <a:cs typeface="+mj-cs"/>
              </a:rPr>
              <a:t>Field</a:t>
            </a:r>
            <a:r>
              <a:rPr kumimoji="0" lang="en-US" sz="5200" b="1" i="0" u="none" strike="noStrike" kern="0" cap="none" spc="0" normalizeH="0" baseline="0" noProof="0" dirty="0">
                <a:ln>
                  <a:noFill/>
                </a:ln>
                <a:solidFill>
                  <a:srgbClr val="E28426"/>
                </a:solidFill>
                <a:effectLst>
                  <a:outerShdw blurRad="38100" dist="38100" dir="2700000" algn="tl">
                    <a:srgbClr val="000000">
                      <a:alpha val="43137"/>
                    </a:srgbClr>
                  </a:outerShdw>
                </a:effectLst>
                <a:uLnTx/>
                <a:uFillTx/>
                <a:latin typeface="+mj-lt"/>
                <a:ea typeface="+mj-ea"/>
                <a:cs typeface="+mj-cs"/>
              </a:rPr>
              <a:t> Study </a:t>
            </a:r>
            <a:endParaRPr kumimoji="0" lang="en-US" sz="5200" b="1" i="0" u="none" strike="noStrike" kern="1200" cap="none" spc="0" normalizeH="0" baseline="0" noProof="0" dirty="0">
              <a:ln>
                <a:noFill/>
              </a:ln>
              <a:solidFill>
                <a:srgbClr val="E28426"/>
              </a:solidFill>
              <a:effectLst>
                <a:outerShdw blurRad="38100" dist="38100" dir="2700000" algn="tl">
                  <a:srgbClr val="000000">
                    <a:alpha val="43137"/>
                  </a:srgbClr>
                </a:outerShdw>
              </a:effectLst>
              <a:uLnTx/>
              <a:uFillTx/>
              <a:latin typeface="+mj-lt"/>
              <a:ea typeface="+mj-ea"/>
              <a:cs typeface="+mj-cs"/>
            </a:endParaRPr>
          </a:p>
        </p:txBody>
      </p:sp>
      <p:pic>
        <p:nvPicPr>
          <p:cNvPr id="5" name="Picture 4"/>
          <p:cNvPicPr>
            <a:picLocks noChangeAspect="1"/>
          </p:cNvPicPr>
          <p:nvPr/>
        </p:nvPicPr>
        <p:blipFill>
          <a:blip r:embed="rId3" cstate="print"/>
          <a:stretch>
            <a:fillRect/>
          </a:stretch>
        </p:blipFill>
        <p:spPr>
          <a:xfrm>
            <a:off x="661513" y="1876301"/>
            <a:ext cx="8009432" cy="4787844"/>
          </a:xfrm>
          <a:prstGeom prst="rect">
            <a:avLst/>
          </a:prstGeom>
        </p:spPr>
      </p:pic>
    </p:spTree>
    <p:extLst>
      <p:ext uri="{BB962C8B-B14F-4D97-AF65-F5344CB8AC3E}">
        <p14:creationId xmlns:p14="http://schemas.microsoft.com/office/powerpoint/2010/main" xmlns="" val="102493210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0378" y="69490"/>
            <a:ext cx="8543245" cy="1221640"/>
          </a:xfrm>
        </p:spPr>
        <p:txBody>
          <a:bodyPr>
            <a:noAutofit/>
          </a:bodyPr>
          <a:lstStyle/>
          <a:p>
            <a:r>
              <a:rPr lang="en-US" sz="5200" b="1" dirty="0">
                <a:solidFill>
                  <a:srgbClr val="E28426"/>
                </a:solidFill>
                <a:effectLst>
                  <a:outerShdw blurRad="38100" dist="38100" dir="2700000" algn="tl">
                    <a:srgbClr val="000000">
                      <a:alpha val="43137"/>
                    </a:srgbClr>
                  </a:outerShdw>
                </a:effectLst>
              </a:rPr>
              <a:t>How Can We Help?</a:t>
            </a:r>
          </a:p>
        </p:txBody>
      </p:sp>
      <p:sp>
        <p:nvSpPr>
          <p:cNvPr id="5" name="Content Placeholder 2"/>
          <p:cNvSpPr txBox="1">
            <a:spLocks/>
          </p:cNvSpPr>
          <p:nvPr/>
        </p:nvSpPr>
        <p:spPr>
          <a:xfrm>
            <a:off x="1976015" y="1202573"/>
            <a:ext cx="7024431" cy="5280527"/>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schemeClr val="bg1"/>
                </a:solidFill>
                <a:effectLst/>
                <a:uLnTx/>
                <a:uFillTx/>
                <a:latin typeface="+mn-lt"/>
                <a:ea typeface="+mn-ea"/>
                <a:cs typeface="+mn-cs"/>
              </a:rPr>
              <a:t>Adoption package for adopting the Alabama Energy and Residential Codes by reference: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schemeClr val="bg1"/>
                </a:solidFill>
                <a:effectLst/>
                <a:uLnTx/>
                <a:uFillTx/>
                <a:latin typeface="+mn-lt"/>
                <a:ea typeface="+mn-ea"/>
                <a:cs typeface="+mn-cs"/>
              </a:rPr>
              <a:t>Sample ordinances: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a:ln>
                  <a:noFill/>
                </a:ln>
                <a:solidFill>
                  <a:schemeClr val="bg1"/>
                </a:solidFill>
                <a:effectLst/>
                <a:uLnTx/>
                <a:uFillTx/>
                <a:latin typeface="+mn-lt"/>
                <a:ea typeface="+mn-ea"/>
                <a:cs typeface="+mn-cs"/>
              </a:rPr>
              <a:t>Alabama Residential Energy Code</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a:ln>
                  <a:noFill/>
                </a:ln>
                <a:solidFill>
                  <a:schemeClr val="bg1"/>
                </a:solidFill>
                <a:effectLst/>
                <a:uLnTx/>
                <a:uFillTx/>
                <a:latin typeface="+mn-lt"/>
                <a:ea typeface="+mn-ea"/>
                <a:cs typeface="+mn-cs"/>
              </a:rPr>
              <a:t>Alabama Commercial Energy Code</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a:ln>
                  <a:noFill/>
                </a:ln>
                <a:solidFill>
                  <a:schemeClr val="bg1"/>
                </a:solidFill>
                <a:effectLst/>
                <a:uLnTx/>
                <a:uFillTx/>
                <a:latin typeface="+mn-lt"/>
                <a:ea typeface="+mn-ea"/>
                <a:cs typeface="+mn-cs"/>
              </a:rPr>
              <a:t>Alabama Residential Building Code</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a:ln>
                  <a:noFill/>
                </a:ln>
                <a:solidFill>
                  <a:schemeClr val="bg1"/>
                </a:solidFill>
                <a:effectLst/>
                <a:uLnTx/>
                <a:uFillTx/>
                <a:latin typeface="+mn-lt"/>
                <a:ea typeface="+mn-ea"/>
                <a:cs typeface="+mn-cs"/>
              </a:rPr>
              <a:t>Full Alabama Energy and Residential Code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schemeClr val="bg1"/>
                </a:solidFill>
                <a:effectLst/>
                <a:uLnTx/>
                <a:uFillTx/>
                <a:latin typeface="+mn-lt"/>
                <a:ea typeface="+mn-ea"/>
                <a:cs typeface="+mn-cs"/>
              </a:rPr>
              <a:t>Press Release Package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schemeClr val="bg1"/>
                </a:solidFill>
                <a:effectLst/>
                <a:uLnTx/>
                <a:uFillTx/>
                <a:latin typeface="+mn-lt"/>
                <a:ea typeface="+mn-ea"/>
                <a:cs typeface="+mn-cs"/>
              </a:rPr>
              <a:t>Resources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schemeClr val="bg1"/>
                </a:solidFill>
                <a:effectLst/>
                <a:uLnTx/>
                <a:uFillTx/>
                <a:latin typeface="+mn-lt"/>
                <a:ea typeface="+mn-ea"/>
                <a:cs typeface="+mn-cs"/>
              </a:rPr>
              <a:t>Training  Opportunities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schemeClr val="bg1"/>
                </a:solidFill>
                <a:effectLst/>
                <a:uLnTx/>
                <a:uFillTx/>
                <a:latin typeface="+mn-lt"/>
                <a:ea typeface="+mn-ea"/>
                <a:cs typeface="+mn-cs"/>
              </a:rPr>
              <a:t>Needs?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500" b="0" i="0" u="none" strike="noStrike" kern="1200" cap="none" spc="0" normalizeH="0" baseline="0" noProof="0" dirty="0">
              <a:ln>
                <a:noFill/>
              </a:ln>
              <a:solidFill>
                <a:schemeClr val="bg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a:ln>
                <a:noFill/>
              </a:ln>
              <a:solidFill>
                <a:schemeClr val="bg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200" b="0" i="0" u="none" strike="noStrike" kern="1200" cap="none" spc="0" normalizeH="0" baseline="0" noProof="0" dirty="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a:ln>
                <a:noFill/>
              </a:ln>
              <a:solidFill>
                <a:schemeClr val="bg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xmlns="" val="712170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8965" y="3581705"/>
            <a:ext cx="8847740" cy="3118478"/>
          </a:xfrm>
        </p:spPr>
        <p:txBody>
          <a:bodyPr anchor="b" anchorCtr="1">
            <a:noAutofit/>
          </a:bodyPr>
          <a:lstStyle/>
          <a:p>
            <a:r>
              <a:rPr lang="en-US" sz="4500" b="1" dirty="0"/>
              <a:t/>
            </a:r>
            <a:br>
              <a:rPr lang="en-US" sz="4500" b="1" dirty="0"/>
            </a:br>
            <a:endParaRPr lang="en-US" sz="4300" dirty="0"/>
          </a:p>
        </p:txBody>
      </p:sp>
      <p:sp>
        <p:nvSpPr>
          <p:cNvPr id="3" name="Title 1"/>
          <p:cNvSpPr txBox="1">
            <a:spLocks/>
          </p:cNvSpPr>
          <p:nvPr/>
        </p:nvSpPr>
        <p:spPr>
          <a:xfrm>
            <a:off x="601365" y="3734105"/>
            <a:ext cx="8847740" cy="3118478"/>
          </a:xfrm>
          <a:prstGeom prst="rect">
            <a:avLst/>
          </a:prstGeom>
          <a:effectLst>
            <a:outerShdw blurRad="50800" dist="38100" dir="2700000" algn="tl" rotWithShape="0">
              <a:prstClr val="black">
                <a:alpha val="40000"/>
              </a:prstClr>
            </a:outerShdw>
          </a:effectLst>
        </p:spPr>
        <p:txBody>
          <a:bodyPr vert="horz" lIns="91440" tIns="45720" rIns="91440" bIns="45720" rtlCol="0" anchor="b" anchorCtr="1">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a:ln>
                  <a:noFill/>
                </a:ln>
                <a:solidFill>
                  <a:schemeClr val="bg1"/>
                </a:solidFill>
                <a:effectLst/>
                <a:uLnTx/>
                <a:uFillTx/>
                <a:latin typeface="+mj-lt"/>
                <a:ea typeface="+mj-ea"/>
                <a:cs typeface="+mj-cs"/>
              </a:rPr>
              <a:t>Heather Goggin</a:t>
            </a:r>
            <a:br>
              <a:rPr kumimoji="0" lang="en-US" sz="4500" b="1" i="0" u="none" strike="noStrike" kern="1200" cap="none" spc="0" normalizeH="0" baseline="0" noProof="0">
                <a:ln>
                  <a:noFill/>
                </a:ln>
                <a:solidFill>
                  <a:schemeClr val="bg1"/>
                </a:solidFill>
                <a:effectLst/>
                <a:uLnTx/>
                <a:uFillTx/>
                <a:latin typeface="+mj-lt"/>
                <a:ea typeface="+mj-ea"/>
                <a:cs typeface="+mj-cs"/>
              </a:rPr>
            </a:br>
            <a:r>
              <a:rPr kumimoji="0" lang="en-US" sz="4300" b="0" i="0" u="none" strike="noStrike" kern="1200" cap="none" spc="0" normalizeH="0" baseline="0" noProof="0">
                <a:ln>
                  <a:noFill/>
                </a:ln>
                <a:solidFill>
                  <a:schemeClr val="bg1"/>
                </a:solidFill>
                <a:effectLst/>
                <a:uLnTx/>
                <a:uFillTx/>
                <a:latin typeface="+mj-lt"/>
                <a:ea typeface="+mj-ea"/>
                <a:cs typeface="+mj-cs"/>
              </a:rPr>
              <a:t>ADECA Energy Division</a:t>
            </a:r>
            <a:br>
              <a:rPr kumimoji="0" lang="en-US" sz="4300" b="0" i="0" u="none" strike="noStrike" kern="1200" cap="none" spc="0" normalizeH="0" baseline="0" noProof="0">
                <a:ln>
                  <a:noFill/>
                </a:ln>
                <a:solidFill>
                  <a:schemeClr val="bg1"/>
                </a:solidFill>
                <a:effectLst/>
                <a:uLnTx/>
                <a:uFillTx/>
                <a:latin typeface="+mj-lt"/>
                <a:ea typeface="+mj-ea"/>
                <a:cs typeface="+mj-cs"/>
              </a:rPr>
            </a:br>
            <a:r>
              <a:rPr kumimoji="0" lang="en-US" sz="4300" b="0" i="0" u="none" strike="noStrike" kern="1200" cap="none" spc="0" normalizeH="0" baseline="0" noProof="0">
                <a:ln>
                  <a:noFill/>
                </a:ln>
                <a:solidFill>
                  <a:schemeClr val="bg1"/>
                </a:solidFill>
                <a:effectLst/>
                <a:uLnTx/>
                <a:uFillTx/>
                <a:latin typeface="+mj-lt"/>
                <a:ea typeface="+mj-ea"/>
                <a:cs typeface="+mj-cs"/>
              </a:rPr>
              <a:t>334-242-5330</a:t>
            </a:r>
            <a:br>
              <a:rPr kumimoji="0" lang="en-US" sz="4300" b="0" i="0" u="none" strike="noStrike" kern="1200" cap="none" spc="0" normalizeH="0" baseline="0" noProof="0">
                <a:ln>
                  <a:noFill/>
                </a:ln>
                <a:solidFill>
                  <a:schemeClr val="bg1"/>
                </a:solidFill>
                <a:effectLst/>
                <a:uLnTx/>
                <a:uFillTx/>
                <a:latin typeface="+mj-lt"/>
                <a:ea typeface="+mj-ea"/>
                <a:cs typeface="+mj-cs"/>
              </a:rPr>
            </a:br>
            <a:r>
              <a:rPr kumimoji="0" lang="en-US" sz="4300" b="0" i="0" u="none" strike="noStrike" kern="1200" cap="none" spc="0" normalizeH="0" baseline="0" noProof="0">
                <a:ln>
                  <a:noFill/>
                </a:ln>
                <a:solidFill>
                  <a:schemeClr val="bg1"/>
                </a:solidFill>
                <a:effectLst/>
                <a:uLnTx/>
                <a:uFillTx/>
                <a:latin typeface="+mj-lt"/>
                <a:ea typeface="+mj-ea"/>
                <a:cs typeface="+mj-cs"/>
              </a:rPr>
              <a:t>heather.goggin@adeca.alabama.gov</a:t>
            </a:r>
            <a:endParaRPr kumimoji="0" lang="en-US" sz="43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955362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4107" y="501805"/>
            <a:ext cx="8619893" cy="1416205"/>
          </a:xfrm>
          <a:prstGeom prst="rect">
            <a:avLst/>
          </a:prstGeom>
          <a:solidFill>
            <a:srgbClr val="EFA62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EFA624"/>
              </a:solidFill>
            </a:endParaRPr>
          </a:p>
        </p:txBody>
      </p:sp>
      <p:pic>
        <p:nvPicPr>
          <p:cNvPr id="4" name="Picture 3" descr="Male_Female_Group_01.tif"/>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3672074" y="3232128"/>
            <a:ext cx="5471926" cy="3625872"/>
          </a:xfrm>
          <a:prstGeom prst="rect">
            <a:avLst/>
          </a:prstGeom>
        </p:spPr>
      </p:pic>
      <p:pic>
        <p:nvPicPr>
          <p:cNvPr id="1026" name="Picture 2" descr="BOC Alabam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5427" y="668901"/>
            <a:ext cx="4762500" cy="103822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itle 8"/>
          <p:cNvSpPr>
            <a:spLocks noGrp="1"/>
          </p:cNvSpPr>
          <p:nvPr>
            <p:ph type="title"/>
          </p:nvPr>
        </p:nvSpPr>
        <p:spPr>
          <a:xfrm>
            <a:off x="440853" y="1934049"/>
            <a:ext cx="8262294" cy="1252728"/>
          </a:xfrm>
        </p:spPr>
        <p:txBody>
          <a:bodyPr>
            <a:noAutofit/>
          </a:bodyPr>
          <a:lstStyle/>
          <a:p>
            <a:r>
              <a:rPr lang="en-US" sz="3200" b="1" dirty="0"/>
              <a:t> </a:t>
            </a:r>
            <a:br>
              <a:rPr lang="en-US" sz="3200" b="1" dirty="0"/>
            </a:br>
            <a:r>
              <a:rPr lang="en-US" sz="3200" b="1" dirty="0">
                <a:latin typeface="Campton Book" panose="00000800000000000000" pitchFamily="50" charset="0"/>
              </a:rPr>
              <a:t>BUILDING OPERATOR CERTIFICATION</a:t>
            </a:r>
            <a:r>
              <a:rPr lang="en-US" altLang="en-US" sz="3200" dirty="0">
                <a:latin typeface="Calibri" panose="020F0502020204030204" pitchFamily="34" charset="0"/>
                <a:cs typeface="Calibri" panose="020F0502020204030204" pitchFamily="34" charset="0"/>
              </a:rPr>
              <a:t>®</a:t>
            </a:r>
            <a:r>
              <a:rPr lang="en-US" sz="3200" b="1" dirty="0"/>
              <a:t> </a:t>
            </a:r>
            <a:br>
              <a:rPr lang="en-US" sz="3200" b="1" dirty="0"/>
            </a:br>
            <a:endParaRPr lang="en-US" sz="3200" b="1" dirty="0"/>
          </a:p>
        </p:txBody>
      </p:sp>
      <p:sp>
        <p:nvSpPr>
          <p:cNvPr id="10" name="TextBox 9"/>
          <p:cNvSpPr txBox="1"/>
          <p:nvPr/>
        </p:nvSpPr>
        <p:spPr>
          <a:xfrm>
            <a:off x="440852" y="2793954"/>
            <a:ext cx="5274147" cy="830997"/>
          </a:xfrm>
          <a:prstGeom prst="rect">
            <a:avLst/>
          </a:prstGeom>
          <a:noFill/>
        </p:spPr>
        <p:txBody>
          <a:bodyPr wrap="square" rtlCol="0">
            <a:spAutoFit/>
          </a:bodyPr>
          <a:lstStyle/>
          <a:p>
            <a:r>
              <a:rPr lang="en-US" sz="2400" dirty="0">
                <a:solidFill>
                  <a:srgbClr val="28BDB3"/>
                </a:solidFill>
                <a:latin typeface="Campton Light DEMO" panose="00000500000000000000" pitchFamily="50" charset="0"/>
              </a:rPr>
              <a:t>Alabama League of Municipalities</a:t>
            </a:r>
          </a:p>
          <a:p>
            <a:r>
              <a:rPr lang="en-US" sz="2400" dirty="0">
                <a:solidFill>
                  <a:srgbClr val="28BDB3"/>
                </a:solidFill>
                <a:latin typeface="Campton Light DEMO" panose="00000500000000000000" pitchFamily="50" charset="0"/>
              </a:rPr>
              <a:t>May 22, 2017</a:t>
            </a:r>
          </a:p>
        </p:txBody>
      </p:sp>
      <p:pic>
        <p:nvPicPr>
          <p:cNvPr id="3" name="Picture 2"/>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524107" y="4160948"/>
            <a:ext cx="2778186" cy="1169184"/>
          </a:xfrm>
          <a:prstGeom prst="rect">
            <a:avLst/>
          </a:prstGeom>
        </p:spPr>
      </p:pic>
      <p:sp>
        <p:nvSpPr>
          <p:cNvPr id="11" name="Text Box 7"/>
          <p:cNvSpPr txBox="1">
            <a:spLocks noChangeArrowheads="1"/>
          </p:cNvSpPr>
          <p:nvPr/>
        </p:nvSpPr>
        <p:spPr bwMode="auto">
          <a:xfrm>
            <a:off x="0" y="6078773"/>
            <a:ext cx="9144000" cy="369332"/>
          </a:xfrm>
          <a:prstGeom prst="rect">
            <a:avLst/>
          </a:prstGeom>
          <a:solidFill>
            <a:srgbClr val="96DFDA">
              <a:alpha val="68000"/>
            </a:srgbClr>
          </a:solidFill>
          <a:ln w="9525">
            <a:noFill/>
            <a:miter lim="800000"/>
            <a:headEnd/>
            <a:tailEnd/>
          </a:ln>
        </p:spPr>
        <p:txBody>
          <a:bodyPr wrap="square">
            <a:spAutoFit/>
          </a:bodyPr>
          <a:lstStyle>
            <a:lvl1pPr eaLnBrk="0" hangingPunct="0">
              <a:defRPr sz="2400">
                <a:solidFill>
                  <a:schemeClr val="tx1"/>
                </a:solidFill>
                <a:latin typeface="Bookman Old Style" charset="0"/>
                <a:ea typeface="ＭＳ Ｐゴシック" charset="0"/>
                <a:cs typeface="ＭＳ Ｐゴシック" charset="0"/>
              </a:defRPr>
            </a:lvl1pPr>
            <a:lvl2pPr marL="742950" indent="-285750" eaLnBrk="0" hangingPunct="0">
              <a:defRPr sz="2400">
                <a:solidFill>
                  <a:schemeClr val="tx1"/>
                </a:solidFill>
                <a:latin typeface="Bookman Old Style" charset="0"/>
                <a:ea typeface="ＭＳ Ｐゴシック" charset="0"/>
              </a:defRPr>
            </a:lvl2pPr>
            <a:lvl3pPr marL="1143000" indent="-228600" eaLnBrk="0" hangingPunct="0">
              <a:defRPr sz="2400">
                <a:solidFill>
                  <a:schemeClr val="tx1"/>
                </a:solidFill>
                <a:latin typeface="Bookman Old Style" charset="0"/>
                <a:ea typeface="ＭＳ Ｐゴシック" charset="0"/>
              </a:defRPr>
            </a:lvl3pPr>
            <a:lvl4pPr marL="1600200" indent="-228600" eaLnBrk="0" hangingPunct="0">
              <a:defRPr sz="2400">
                <a:solidFill>
                  <a:schemeClr val="tx1"/>
                </a:solidFill>
                <a:latin typeface="Bookman Old Style" charset="0"/>
                <a:ea typeface="ＭＳ Ｐゴシック" charset="0"/>
              </a:defRPr>
            </a:lvl4pPr>
            <a:lvl5pPr marL="2057400" indent="-228600" eaLnBrk="0" hangingPunct="0">
              <a:defRPr sz="2400">
                <a:solidFill>
                  <a:schemeClr val="tx1"/>
                </a:solidFill>
                <a:latin typeface="Bookman Old Style" charset="0"/>
                <a:ea typeface="ＭＳ Ｐゴシック" charset="0"/>
              </a:defRPr>
            </a:lvl5pPr>
            <a:lvl6pPr marL="2514600" indent="-228600" eaLnBrk="0" fontAlgn="base" hangingPunct="0">
              <a:spcBef>
                <a:spcPct val="0"/>
              </a:spcBef>
              <a:spcAft>
                <a:spcPct val="0"/>
              </a:spcAft>
              <a:defRPr sz="2400">
                <a:solidFill>
                  <a:schemeClr val="tx1"/>
                </a:solidFill>
                <a:latin typeface="Bookman Old Style" charset="0"/>
                <a:ea typeface="ＭＳ Ｐゴシック" charset="0"/>
              </a:defRPr>
            </a:lvl6pPr>
            <a:lvl7pPr marL="2971800" indent="-228600" eaLnBrk="0" fontAlgn="base" hangingPunct="0">
              <a:spcBef>
                <a:spcPct val="0"/>
              </a:spcBef>
              <a:spcAft>
                <a:spcPct val="0"/>
              </a:spcAft>
              <a:defRPr sz="2400">
                <a:solidFill>
                  <a:schemeClr val="tx1"/>
                </a:solidFill>
                <a:latin typeface="Bookman Old Style" charset="0"/>
                <a:ea typeface="ＭＳ Ｐゴシック" charset="0"/>
              </a:defRPr>
            </a:lvl7pPr>
            <a:lvl8pPr marL="3429000" indent="-228600" eaLnBrk="0" fontAlgn="base" hangingPunct="0">
              <a:spcBef>
                <a:spcPct val="0"/>
              </a:spcBef>
              <a:spcAft>
                <a:spcPct val="0"/>
              </a:spcAft>
              <a:defRPr sz="2400">
                <a:solidFill>
                  <a:schemeClr val="tx1"/>
                </a:solidFill>
                <a:latin typeface="Bookman Old Style" charset="0"/>
                <a:ea typeface="ＭＳ Ｐゴシック" charset="0"/>
              </a:defRPr>
            </a:lvl8pPr>
            <a:lvl9pPr marL="3886200" indent="-228600" eaLnBrk="0" fontAlgn="base" hangingPunct="0">
              <a:spcBef>
                <a:spcPct val="0"/>
              </a:spcBef>
              <a:spcAft>
                <a:spcPct val="0"/>
              </a:spcAft>
              <a:defRPr sz="2400">
                <a:solidFill>
                  <a:schemeClr val="tx1"/>
                </a:solidFill>
                <a:latin typeface="Bookman Old Style" charset="0"/>
                <a:ea typeface="ＭＳ Ｐゴシック" charset="0"/>
              </a:defRPr>
            </a:lvl9pPr>
          </a:lstStyle>
          <a:p>
            <a:pPr algn="r"/>
            <a:r>
              <a:rPr lang="en-US" sz="1800" dirty="0">
                <a:solidFill>
                  <a:srgbClr val="1B1B1A"/>
                </a:solidFill>
                <a:latin typeface="Novecento"/>
                <a:cs typeface="Novecento"/>
              </a:rPr>
              <a:t>      </a:t>
            </a:r>
          </a:p>
        </p:txBody>
      </p:sp>
      <p:sp>
        <p:nvSpPr>
          <p:cNvPr id="12" name="Rectangle 11"/>
          <p:cNvSpPr/>
          <p:nvPr/>
        </p:nvSpPr>
        <p:spPr>
          <a:xfrm>
            <a:off x="5887844" y="5806032"/>
            <a:ext cx="4626805" cy="738664"/>
          </a:xfrm>
          <a:prstGeom prst="rect">
            <a:avLst/>
          </a:prstGeom>
        </p:spPr>
        <p:txBody>
          <a:bodyPr wrap="square">
            <a:spAutoFit/>
          </a:bodyPr>
          <a:lstStyle/>
          <a:p>
            <a:pPr>
              <a:defRPr/>
            </a:pPr>
            <a:endParaRPr lang="en-US" b="1" dirty="0">
              <a:solidFill>
                <a:srgbClr val="EFA624"/>
              </a:solidFill>
              <a:latin typeface="Novecento"/>
              <a:cs typeface="Novecento"/>
            </a:endParaRPr>
          </a:p>
          <a:p>
            <a:pPr>
              <a:defRPr/>
            </a:pPr>
            <a:r>
              <a:rPr lang="en-US" sz="2400" b="1" dirty="0">
                <a:solidFill>
                  <a:srgbClr val="1B1B1A"/>
                </a:solidFill>
                <a:latin typeface="Campton Book" panose="00000800000000000000" pitchFamily="50" charset="0"/>
                <a:cs typeface="Novecento"/>
              </a:rPr>
              <a:t>BOCAlabama.com</a:t>
            </a:r>
          </a:p>
        </p:txBody>
      </p:sp>
    </p:spTree>
    <p:extLst>
      <p:ext uri="{BB962C8B-B14F-4D97-AF65-F5344CB8AC3E}">
        <p14:creationId xmlns:p14="http://schemas.microsoft.com/office/powerpoint/2010/main" xmlns="" val="225933640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57200"/>
            <a:ext cx="8826500" cy="914400"/>
          </a:xfrm>
          <a:prstGeom prst="rect">
            <a:avLst/>
          </a:prstGeom>
          <a:solidFill>
            <a:srgbClr val="EFA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82600" y="301938"/>
            <a:ext cx="8343900" cy="1252728"/>
          </a:xfrm>
        </p:spPr>
        <p:txBody>
          <a:bodyPr>
            <a:normAutofit/>
          </a:bodyPr>
          <a:lstStyle/>
          <a:p>
            <a:r>
              <a:rPr lang="en-US" sz="3600" b="1" dirty="0">
                <a:latin typeface="Campton Book" panose="00000800000000000000" pitchFamily="50" charset="0"/>
              </a:rPr>
              <a:t>Do you understand your utility bill?</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xmlns="" val="0"/>
              </a:ext>
            </a:extLst>
          </a:blip>
          <a:srcRect b="26087"/>
          <a:stretch/>
        </p:blipFill>
        <p:spPr>
          <a:xfrm>
            <a:off x="959004" y="1672993"/>
            <a:ext cx="7359805" cy="4170246"/>
          </a:xfrm>
          <a:prstGeom prst="rect">
            <a:avLst/>
          </a:prstGeom>
        </p:spPr>
      </p:pic>
    </p:spTree>
    <p:extLst>
      <p:ext uri="{BB962C8B-B14F-4D97-AF65-F5344CB8AC3E}">
        <p14:creationId xmlns:p14="http://schemas.microsoft.com/office/powerpoint/2010/main" xmlns="" val="2028711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95647" y="1166843"/>
            <a:ext cx="7552707" cy="4524315"/>
          </a:xfrm>
          <a:prstGeom prst="rect">
            <a:avLst/>
          </a:prstGeom>
          <a:noFill/>
        </p:spPr>
        <p:txBody>
          <a:bodyPr wrap="square" rtlCol="0">
            <a:spAutoFit/>
          </a:bodyPr>
          <a:lstStyle/>
          <a:p>
            <a:pPr algn="ctr"/>
            <a:r>
              <a:rPr lang="en-US" sz="7200" dirty="0">
                <a:solidFill>
                  <a:srgbClr val="1B1B1A"/>
                </a:solidFill>
                <a:latin typeface="Campton Book" panose="00000800000000000000" pitchFamily="50" charset="0"/>
              </a:rPr>
              <a:t>You can’t manage what you don’t measure.</a:t>
            </a:r>
          </a:p>
        </p:txBody>
      </p:sp>
    </p:spTree>
    <p:extLst>
      <p:ext uri="{BB962C8B-B14F-4D97-AF65-F5344CB8AC3E}">
        <p14:creationId xmlns:p14="http://schemas.microsoft.com/office/powerpoint/2010/main" xmlns="" val="224780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5916622" y="6452221"/>
            <a:ext cx="3203121" cy="338554"/>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chemeClr val="bg1"/>
                </a:solidFill>
                <a:effectLst/>
                <a:uLnTx/>
                <a:uFillTx/>
              </a:rPr>
              <a:t>(§41-23-82, Code of Alabama 1975)</a:t>
            </a:r>
          </a:p>
        </p:txBody>
      </p:sp>
      <p:sp>
        <p:nvSpPr>
          <p:cNvPr id="10" name="Title 1"/>
          <p:cNvSpPr txBox="1">
            <a:spLocks/>
          </p:cNvSpPr>
          <p:nvPr/>
        </p:nvSpPr>
        <p:spPr>
          <a:xfrm>
            <a:off x="143554" y="-83215"/>
            <a:ext cx="8779397" cy="1915675"/>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5200" b="1" i="0" u="none" strike="noStrike" kern="1200" cap="none" spc="0" normalizeH="0" baseline="0" noProof="0" dirty="0">
                <a:ln>
                  <a:noFill/>
                </a:ln>
                <a:solidFill>
                  <a:srgbClr val="E28426"/>
                </a:solidFill>
                <a:effectLst>
                  <a:outerShdw blurRad="38100" dist="38100" dir="2700000" algn="tl">
                    <a:srgbClr val="000000">
                      <a:alpha val="43137"/>
                    </a:srgbClr>
                  </a:outerShdw>
                </a:effectLst>
                <a:uLnTx/>
                <a:uFillTx/>
                <a:latin typeface="+mj-lt"/>
                <a:ea typeface="+mj-ea"/>
                <a:cs typeface="+mj-cs"/>
              </a:rPr>
              <a:t>Why the Alabama Energy &amp; Residential Code?</a:t>
            </a:r>
          </a:p>
        </p:txBody>
      </p:sp>
      <p:sp>
        <p:nvSpPr>
          <p:cNvPr id="11" name="Content Placeholder 2"/>
          <p:cNvSpPr txBox="1">
            <a:spLocks/>
          </p:cNvSpPr>
          <p:nvPr/>
        </p:nvSpPr>
        <p:spPr>
          <a:xfrm>
            <a:off x="1212490" y="1749245"/>
            <a:ext cx="7787956" cy="122164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3100" b="0" i="0" u="none" strike="noStrike" kern="1200" cap="none" spc="0" normalizeH="0" baseline="0" noProof="0" dirty="0">
                <a:ln>
                  <a:noFill/>
                </a:ln>
                <a:solidFill>
                  <a:schemeClr val="bg1"/>
                </a:solidFill>
                <a:effectLst/>
                <a:uLnTx/>
                <a:uFillTx/>
                <a:latin typeface="+mn-lt"/>
                <a:ea typeface="+mn-ea"/>
                <a:cs typeface="+mn-cs"/>
              </a:rPr>
              <a:t>Title IV, Section 401(a)(2), </a:t>
            </a:r>
            <a:r>
              <a:rPr kumimoji="0" lang="en-US" sz="3100" b="0" i="1" u="none" strike="noStrike" kern="1200" cap="none" spc="0" normalizeH="0" baseline="0" noProof="0" dirty="0">
                <a:ln>
                  <a:noFill/>
                </a:ln>
                <a:solidFill>
                  <a:schemeClr val="bg1"/>
                </a:solidFill>
                <a:effectLst/>
                <a:uLnTx/>
                <a:uFillTx/>
                <a:latin typeface="+mn-lt"/>
                <a:ea typeface="+mn-ea"/>
                <a:cs typeface="+mn-cs"/>
              </a:rPr>
              <a:t>American Recovery and Reinvestment Act of 2009</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endParaRPr kumimoji="0" lang="en-US" sz="3100" b="0" i="0" u="none" strike="noStrike" kern="1200" cap="none" spc="0" normalizeH="0" baseline="0" noProof="0" dirty="0">
              <a:ln>
                <a:noFill/>
              </a:ln>
              <a:solidFill>
                <a:schemeClr val="bg1"/>
              </a:solidFill>
              <a:effectLst/>
              <a:uLnTx/>
              <a:uFillTx/>
              <a:latin typeface="+mn-lt"/>
              <a:ea typeface="+mn-ea"/>
              <a:cs typeface="+mn-cs"/>
            </a:endParaRPr>
          </a:p>
        </p:txBody>
      </p:sp>
      <p:pic>
        <p:nvPicPr>
          <p:cNvPr id="12" name="Picture 11" descr="sec2.jpg"/>
          <p:cNvPicPr>
            <a:picLocks noChangeAspect="1"/>
          </p:cNvPicPr>
          <p:nvPr/>
        </p:nvPicPr>
        <p:blipFill>
          <a:blip r:embed="rId4" cstate="print"/>
          <a:stretch>
            <a:fillRect/>
          </a:stretch>
        </p:blipFill>
        <p:spPr>
          <a:xfrm>
            <a:off x="1999788" y="2959449"/>
            <a:ext cx="7000657" cy="3676356"/>
          </a:xfrm>
          <a:prstGeom prst="rect">
            <a:avLst/>
          </a:prstGeom>
        </p:spPr>
      </p:pic>
    </p:spTree>
    <p:extLst>
      <p:ext uri="{BB962C8B-B14F-4D97-AF65-F5344CB8AC3E}">
        <p14:creationId xmlns:p14="http://schemas.microsoft.com/office/powerpoint/2010/main" xmlns="" val="1472409519"/>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0" y="457200"/>
            <a:ext cx="8667360" cy="914400"/>
          </a:xfrm>
          <a:prstGeom prst="rect">
            <a:avLst/>
          </a:prstGeom>
          <a:solidFill>
            <a:srgbClr val="EFA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pton Book" panose="00000800000000000000" pitchFamily="50" charset="0"/>
            </a:endParaRPr>
          </a:p>
        </p:txBody>
      </p:sp>
      <p:sp>
        <p:nvSpPr>
          <p:cNvPr id="194562" name="Rectangle 3"/>
          <p:cNvSpPr>
            <a:spLocks noGrp="1" noChangeArrowheads="1"/>
          </p:cNvSpPr>
          <p:nvPr>
            <p:ph idx="1"/>
          </p:nvPr>
        </p:nvSpPr>
        <p:spPr>
          <a:xfrm>
            <a:off x="301722" y="500810"/>
            <a:ext cx="8042178" cy="1142181"/>
          </a:xfrm>
        </p:spPr>
        <p:txBody>
          <a:bodyPr>
            <a:noAutofit/>
          </a:bodyPr>
          <a:lstStyle/>
          <a:p>
            <a:pPr marL="0" indent="0" algn="ctr" eaLnBrk="1" hangingPunct="1">
              <a:buNone/>
            </a:pPr>
            <a:r>
              <a:rPr lang="en-US" sz="2800" b="1" dirty="0">
                <a:latin typeface="Campton Book" panose="00000800000000000000" pitchFamily="50" charset="0"/>
                <a:cs typeface="Novecento"/>
              </a:rPr>
              <a:t>How satisfied are you with the temperature in your workspace?</a:t>
            </a:r>
          </a:p>
        </p:txBody>
      </p:sp>
      <p:grpSp>
        <p:nvGrpSpPr>
          <p:cNvPr id="2" name="Group 1"/>
          <p:cNvGrpSpPr/>
          <p:nvPr/>
        </p:nvGrpSpPr>
        <p:grpSpPr>
          <a:xfrm>
            <a:off x="1992117" y="2334817"/>
            <a:ext cx="5770463" cy="3584575"/>
            <a:chOff x="1589187" y="2616201"/>
            <a:chExt cx="5770463" cy="3584575"/>
          </a:xfrm>
        </p:grpSpPr>
        <p:sp>
          <p:nvSpPr>
            <p:cNvPr id="194565" name="Rectangle 4"/>
            <p:cNvSpPr>
              <a:spLocks noChangeArrowheads="1"/>
            </p:cNvSpPr>
            <p:nvPr/>
          </p:nvSpPr>
          <p:spPr bwMode="auto">
            <a:xfrm>
              <a:off x="3148013" y="2768601"/>
              <a:ext cx="3314700" cy="2513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lstStyle/>
            <a:p>
              <a:endParaRPr lang="en-US" dirty="0">
                <a:latin typeface="Novecento"/>
                <a:cs typeface="Novecento"/>
              </a:endParaRPr>
            </a:p>
          </p:txBody>
        </p:sp>
        <p:sp>
          <p:nvSpPr>
            <p:cNvPr id="194566" name="Line 5"/>
            <p:cNvSpPr>
              <a:spLocks noChangeShapeType="1"/>
            </p:cNvSpPr>
            <p:nvPr/>
          </p:nvSpPr>
          <p:spPr bwMode="auto">
            <a:xfrm>
              <a:off x="3148013" y="4776789"/>
              <a:ext cx="3314700" cy="1587"/>
            </a:xfrm>
            <a:prstGeom prst="line">
              <a:avLst/>
            </a:prstGeom>
            <a:noFill/>
            <a:ln w="0">
              <a:solidFill>
                <a:srgbClr val="C0C0C0"/>
              </a:solidFill>
              <a:round/>
              <a:headEnd/>
              <a:tailEnd/>
            </a:ln>
            <a:extLst>
              <a:ext uri="{909E8E84-426E-40DD-AFC4-6F175D3DCCD1}">
                <a14:hiddenFill xmlns:a14="http://schemas.microsoft.com/office/drawing/2010/main" xmlns="">
                  <a:noFill/>
                </a14:hiddenFill>
              </a:ext>
            </a:extLst>
          </p:spPr>
          <p:txBody>
            <a:bodyPr lIns="91424" tIns="45712" rIns="91424" bIns="45712"/>
            <a:lstStyle/>
            <a:p>
              <a:endParaRPr lang="en-US" dirty="0">
                <a:latin typeface="Novecento"/>
                <a:cs typeface="Novecento"/>
              </a:endParaRPr>
            </a:p>
          </p:txBody>
        </p:sp>
        <p:sp>
          <p:nvSpPr>
            <p:cNvPr id="194567" name="Line 6"/>
            <p:cNvSpPr>
              <a:spLocks noChangeShapeType="1"/>
            </p:cNvSpPr>
            <p:nvPr/>
          </p:nvSpPr>
          <p:spPr bwMode="auto">
            <a:xfrm>
              <a:off x="3148013" y="4278314"/>
              <a:ext cx="3314700" cy="1587"/>
            </a:xfrm>
            <a:prstGeom prst="line">
              <a:avLst/>
            </a:prstGeom>
            <a:noFill/>
            <a:ln w="0">
              <a:solidFill>
                <a:srgbClr val="C0C0C0"/>
              </a:solidFill>
              <a:round/>
              <a:headEnd/>
              <a:tailEnd/>
            </a:ln>
            <a:extLst>
              <a:ext uri="{909E8E84-426E-40DD-AFC4-6F175D3DCCD1}">
                <a14:hiddenFill xmlns:a14="http://schemas.microsoft.com/office/drawing/2010/main" xmlns="">
                  <a:noFill/>
                </a14:hiddenFill>
              </a:ext>
            </a:extLst>
          </p:spPr>
          <p:txBody>
            <a:bodyPr lIns="91424" tIns="45712" rIns="91424" bIns="45712"/>
            <a:lstStyle/>
            <a:p>
              <a:endParaRPr lang="en-US" dirty="0">
                <a:latin typeface="Novecento"/>
                <a:cs typeface="Novecento"/>
              </a:endParaRPr>
            </a:p>
          </p:txBody>
        </p:sp>
        <p:sp>
          <p:nvSpPr>
            <p:cNvPr id="194568" name="Line 7"/>
            <p:cNvSpPr>
              <a:spLocks noChangeShapeType="1"/>
            </p:cNvSpPr>
            <p:nvPr/>
          </p:nvSpPr>
          <p:spPr bwMode="auto">
            <a:xfrm>
              <a:off x="3148013" y="3773489"/>
              <a:ext cx="3314700" cy="1587"/>
            </a:xfrm>
            <a:prstGeom prst="line">
              <a:avLst/>
            </a:prstGeom>
            <a:noFill/>
            <a:ln w="0">
              <a:solidFill>
                <a:srgbClr val="C0C0C0"/>
              </a:solidFill>
              <a:round/>
              <a:headEnd/>
              <a:tailEnd/>
            </a:ln>
            <a:extLst>
              <a:ext uri="{909E8E84-426E-40DD-AFC4-6F175D3DCCD1}">
                <a14:hiddenFill xmlns:a14="http://schemas.microsoft.com/office/drawing/2010/main" xmlns="">
                  <a:noFill/>
                </a14:hiddenFill>
              </a:ext>
            </a:extLst>
          </p:spPr>
          <p:txBody>
            <a:bodyPr lIns="91424" tIns="45712" rIns="91424" bIns="45712"/>
            <a:lstStyle/>
            <a:p>
              <a:endParaRPr lang="en-US" dirty="0">
                <a:latin typeface="Novecento"/>
                <a:cs typeface="Novecento"/>
              </a:endParaRPr>
            </a:p>
          </p:txBody>
        </p:sp>
        <p:sp>
          <p:nvSpPr>
            <p:cNvPr id="194569" name="Line 8"/>
            <p:cNvSpPr>
              <a:spLocks noChangeShapeType="1"/>
            </p:cNvSpPr>
            <p:nvPr/>
          </p:nvSpPr>
          <p:spPr bwMode="auto">
            <a:xfrm>
              <a:off x="3148013" y="3273425"/>
              <a:ext cx="3314700" cy="1588"/>
            </a:xfrm>
            <a:prstGeom prst="line">
              <a:avLst/>
            </a:prstGeom>
            <a:noFill/>
            <a:ln w="0">
              <a:solidFill>
                <a:srgbClr val="C0C0C0"/>
              </a:solidFill>
              <a:round/>
              <a:headEnd/>
              <a:tailEnd/>
            </a:ln>
            <a:extLst>
              <a:ext uri="{909E8E84-426E-40DD-AFC4-6F175D3DCCD1}">
                <a14:hiddenFill xmlns:a14="http://schemas.microsoft.com/office/drawing/2010/main" xmlns="">
                  <a:noFill/>
                </a14:hiddenFill>
              </a:ext>
            </a:extLst>
          </p:spPr>
          <p:txBody>
            <a:bodyPr lIns="91424" tIns="45712" rIns="91424" bIns="45712"/>
            <a:lstStyle/>
            <a:p>
              <a:endParaRPr lang="en-US" dirty="0">
                <a:latin typeface="Novecento"/>
                <a:cs typeface="Novecento"/>
              </a:endParaRPr>
            </a:p>
          </p:txBody>
        </p:sp>
        <p:sp>
          <p:nvSpPr>
            <p:cNvPr id="194570" name="Line 9"/>
            <p:cNvSpPr>
              <a:spLocks noChangeShapeType="1"/>
            </p:cNvSpPr>
            <p:nvPr/>
          </p:nvSpPr>
          <p:spPr bwMode="auto">
            <a:xfrm>
              <a:off x="3148013" y="2768600"/>
              <a:ext cx="3314700" cy="1588"/>
            </a:xfrm>
            <a:prstGeom prst="line">
              <a:avLst/>
            </a:prstGeom>
            <a:noFill/>
            <a:ln w="0">
              <a:solidFill>
                <a:srgbClr val="C0C0C0"/>
              </a:solidFill>
              <a:round/>
              <a:headEnd/>
              <a:tailEnd/>
            </a:ln>
            <a:extLst>
              <a:ext uri="{909E8E84-426E-40DD-AFC4-6F175D3DCCD1}">
                <a14:hiddenFill xmlns:a14="http://schemas.microsoft.com/office/drawing/2010/main" xmlns="">
                  <a:noFill/>
                </a14:hiddenFill>
              </a:ext>
            </a:extLst>
          </p:spPr>
          <p:txBody>
            <a:bodyPr lIns="91424" tIns="45712" rIns="91424" bIns="45712"/>
            <a:lstStyle/>
            <a:p>
              <a:endParaRPr lang="en-US" dirty="0">
                <a:latin typeface="Novecento"/>
                <a:cs typeface="Novecento"/>
              </a:endParaRPr>
            </a:p>
          </p:txBody>
        </p:sp>
        <p:sp>
          <p:nvSpPr>
            <p:cNvPr id="194571" name="Rectangle 10"/>
            <p:cNvSpPr>
              <a:spLocks noChangeArrowheads="1"/>
            </p:cNvSpPr>
            <p:nvPr/>
          </p:nvSpPr>
          <p:spPr bwMode="auto">
            <a:xfrm>
              <a:off x="3148013" y="2763839"/>
              <a:ext cx="3314700" cy="2513012"/>
            </a:xfrm>
            <a:prstGeom prst="rect">
              <a:avLst/>
            </a:prstGeom>
            <a:noFill/>
            <a:ln w="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lIns="91424" tIns="45712" rIns="91424" bIns="45712"/>
            <a:lstStyle/>
            <a:p>
              <a:endParaRPr lang="en-US" dirty="0">
                <a:latin typeface="Novecento"/>
                <a:cs typeface="Novecento"/>
              </a:endParaRPr>
            </a:p>
          </p:txBody>
        </p:sp>
        <p:sp>
          <p:nvSpPr>
            <p:cNvPr id="194572" name="Rectangle 11"/>
            <p:cNvSpPr>
              <a:spLocks noChangeArrowheads="1"/>
            </p:cNvSpPr>
            <p:nvPr/>
          </p:nvSpPr>
          <p:spPr bwMode="auto">
            <a:xfrm>
              <a:off x="3244851" y="4170363"/>
              <a:ext cx="277813" cy="1111250"/>
            </a:xfrm>
            <a:prstGeom prst="rect">
              <a:avLst/>
            </a:prstGeom>
            <a:solidFill>
              <a:srgbClr val="808080"/>
            </a:solidFill>
            <a:ln w="28575">
              <a:solidFill>
                <a:srgbClr val="000000"/>
              </a:solidFill>
              <a:miter lim="800000"/>
              <a:headEnd/>
              <a:tailEnd/>
            </a:ln>
          </p:spPr>
          <p:txBody>
            <a:bodyPr lIns="91424" tIns="45712" rIns="91424" bIns="45712"/>
            <a:lstStyle/>
            <a:p>
              <a:endParaRPr lang="en-US" dirty="0">
                <a:latin typeface="Novecento"/>
                <a:cs typeface="Novecento"/>
              </a:endParaRPr>
            </a:p>
          </p:txBody>
        </p:sp>
        <p:sp>
          <p:nvSpPr>
            <p:cNvPr id="194573" name="Rectangle 12"/>
            <p:cNvSpPr>
              <a:spLocks noChangeArrowheads="1"/>
            </p:cNvSpPr>
            <p:nvPr/>
          </p:nvSpPr>
          <p:spPr bwMode="auto">
            <a:xfrm>
              <a:off x="3716339" y="4192589"/>
              <a:ext cx="282575" cy="1089025"/>
            </a:xfrm>
            <a:prstGeom prst="rect">
              <a:avLst/>
            </a:prstGeom>
            <a:solidFill>
              <a:srgbClr val="808080"/>
            </a:solidFill>
            <a:ln w="28575">
              <a:solidFill>
                <a:srgbClr val="000000"/>
              </a:solidFill>
              <a:miter lim="800000"/>
              <a:headEnd/>
              <a:tailEnd/>
            </a:ln>
          </p:spPr>
          <p:txBody>
            <a:bodyPr lIns="91424" tIns="45712" rIns="91424" bIns="45712"/>
            <a:lstStyle/>
            <a:p>
              <a:endParaRPr lang="en-US" dirty="0">
                <a:latin typeface="Novecento"/>
                <a:cs typeface="Novecento"/>
              </a:endParaRPr>
            </a:p>
          </p:txBody>
        </p:sp>
        <p:sp>
          <p:nvSpPr>
            <p:cNvPr id="194574" name="Rectangle 13"/>
            <p:cNvSpPr>
              <a:spLocks noChangeArrowheads="1"/>
            </p:cNvSpPr>
            <p:nvPr/>
          </p:nvSpPr>
          <p:spPr bwMode="auto">
            <a:xfrm>
              <a:off x="4192588" y="4016375"/>
              <a:ext cx="277812" cy="1265238"/>
            </a:xfrm>
            <a:prstGeom prst="rect">
              <a:avLst/>
            </a:prstGeom>
            <a:solidFill>
              <a:srgbClr val="808080"/>
            </a:solidFill>
            <a:ln w="28575">
              <a:solidFill>
                <a:srgbClr val="000000"/>
              </a:solidFill>
              <a:miter lim="800000"/>
              <a:headEnd/>
              <a:tailEnd/>
            </a:ln>
          </p:spPr>
          <p:txBody>
            <a:bodyPr lIns="91424" tIns="45712" rIns="91424" bIns="45712"/>
            <a:lstStyle/>
            <a:p>
              <a:endParaRPr lang="en-US" dirty="0">
                <a:latin typeface="Novecento"/>
                <a:cs typeface="Novecento"/>
              </a:endParaRPr>
            </a:p>
          </p:txBody>
        </p:sp>
        <p:sp>
          <p:nvSpPr>
            <p:cNvPr id="194575" name="Rectangle 14"/>
            <p:cNvSpPr>
              <a:spLocks noChangeArrowheads="1"/>
            </p:cNvSpPr>
            <p:nvPr/>
          </p:nvSpPr>
          <p:spPr bwMode="auto">
            <a:xfrm>
              <a:off x="4664076" y="3716339"/>
              <a:ext cx="284163" cy="1565275"/>
            </a:xfrm>
            <a:prstGeom prst="rect">
              <a:avLst/>
            </a:prstGeom>
            <a:solidFill>
              <a:srgbClr val="808080"/>
            </a:solidFill>
            <a:ln w="28575">
              <a:solidFill>
                <a:srgbClr val="000000"/>
              </a:solidFill>
              <a:miter lim="800000"/>
              <a:headEnd/>
              <a:tailEnd/>
            </a:ln>
          </p:spPr>
          <p:txBody>
            <a:bodyPr lIns="91424" tIns="45712" rIns="91424" bIns="45712"/>
            <a:lstStyle/>
            <a:p>
              <a:endParaRPr lang="en-US" dirty="0">
                <a:latin typeface="Novecento"/>
                <a:cs typeface="Novecento"/>
              </a:endParaRPr>
            </a:p>
          </p:txBody>
        </p:sp>
        <p:sp>
          <p:nvSpPr>
            <p:cNvPr id="194576" name="Rectangle 15"/>
            <p:cNvSpPr>
              <a:spLocks noChangeArrowheads="1"/>
            </p:cNvSpPr>
            <p:nvPr/>
          </p:nvSpPr>
          <p:spPr bwMode="auto">
            <a:xfrm>
              <a:off x="5140326" y="3925889"/>
              <a:ext cx="277813" cy="1355725"/>
            </a:xfrm>
            <a:prstGeom prst="rect">
              <a:avLst/>
            </a:prstGeom>
            <a:solidFill>
              <a:srgbClr val="808080"/>
            </a:solidFill>
            <a:ln w="28575">
              <a:solidFill>
                <a:srgbClr val="000000"/>
              </a:solidFill>
              <a:miter lim="800000"/>
              <a:headEnd/>
              <a:tailEnd/>
            </a:ln>
          </p:spPr>
          <p:txBody>
            <a:bodyPr lIns="91424" tIns="45712" rIns="91424" bIns="45712"/>
            <a:lstStyle/>
            <a:p>
              <a:endParaRPr lang="en-US" dirty="0">
                <a:latin typeface="Novecento"/>
                <a:cs typeface="Novecento"/>
              </a:endParaRPr>
            </a:p>
          </p:txBody>
        </p:sp>
        <p:sp>
          <p:nvSpPr>
            <p:cNvPr id="194577" name="Rectangle 16"/>
            <p:cNvSpPr>
              <a:spLocks noChangeArrowheads="1"/>
            </p:cNvSpPr>
            <p:nvPr/>
          </p:nvSpPr>
          <p:spPr bwMode="auto">
            <a:xfrm>
              <a:off x="5611813" y="3965576"/>
              <a:ext cx="284162" cy="1316038"/>
            </a:xfrm>
            <a:prstGeom prst="rect">
              <a:avLst/>
            </a:prstGeom>
            <a:solidFill>
              <a:srgbClr val="808080"/>
            </a:solidFill>
            <a:ln w="28575">
              <a:solidFill>
                <a:srgbClr val="000000"/>
              </a:solidFill>
              <a:miter lim="800000"/>
              <a:headEnd/>
              <a:tailEnd/>
            </a:ln>
          </p:spPr>
          <p:txBody>
            <a:bodyPr lIns="91424" tIns="45712" rIns="91424" bIns="45712"/>
            <a:lstStyle/>
            <a:p>
              <a:endParaRPr lang="en-US" dirty="0">
                <a:latin typeface="Novecento"/>
                <a:cs typeface="Novecento"/>
              </a:endParaRPr>
            </a:p>
          </p:txBody>
        </p:sp>
        <p:sp>
          <p:nvSpPr>
            <p:cNvPr id="194578" name="Rectangle 17"/>
            <p:cNvSpPr>
              <a:spLocks noChangeArrowheads="1"/>
            </p:cNvSpPr>
            <p:nvPr/>
          </p:nvSpPr>
          <p:spPr bwMode="auto">
            <a:xfrm>
              <a:off x="6088063" y="4759325"/>
              <a:ext cx="277812" cy="522288"/>
            </a:xfrm>
            <a:prstGeom prst="rect">
              <a:avLst/>
            </a:prstGeom>
            <a:solidFill>
              <a:srgbClr val="808080"/>
            </a:solidFill>
            <a:ln w="28575">
              <a:solidFill>
                <a:srgbClr val="000000"/>
              </a:solidFill>
              <a:miter lim="800000"/>
              <a:headEnd/>
              <a:tailEnd/>
            </a:ln>
          </p:spPr>
          <p:txBody>
            <a:bodyPr lIns="91424" tIns="45712" rIns="91424" bIns="45712"/>
            <a:lstStyle/>
            <a:p>
              <a:endParaRPr lang="en-US" dirty="0">
                <a:latin typeface="Novecento"/>
                <a:cs typeface="Novecento"/>
              </a:endParaRPr>
            </a:p>
          </p:txBody>
        </p:sp>
        <p:sp>
          <p:nvSpPr>
            <p:cNvPr id="194579" name="Line 18"/>
            <p:cNvSpPr>
              <a:spLocks noChangeShapeType="1"/>
            </p:cNvSpPr>
            <p:nvPr/>
          </p:nvSpPr>
          <p:spPr bwMode="auto">
            <a:xfrm>
              <a:off x="3148014" y="2768601"/>
              <a:ext cx="1587" cy="2513013"/>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91424" tIns="45712" rIns="91424" bIns="45712"/>
            <a:lstStyle/>
            <a:p>
              <a:endParaRPr lang="en-US" dirty="0">
                <a:latin typeface="Novecento"/>
                <a:cs typeface="Novecento"/>
              </a:endParaRPr>
            </a:p>
          </p:txBody>
        </p:sp>
        <p:sp>
          <p:nvSpPr>
            <p:cNvPr id="194580" name="Line 19"/>
            <p:cNvSpPr>
              <a:spLocks noChangeShapeType="1"/>
            </p:cNvSpPr>
            <p:nvPr/>
          </p:nvSpPr>
          <p:spPr bwMode="auto">
            <a:xfrm>
              <a:off x="3074988" y="5281614"/>
              <a:ext cx="73025" cy="1587"/>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91424" tIns="45712" rIns="91424" bIns="45712"/>
            <a:lstStyle/>
            <a:p>
              <a:endParaRPr lang="en-US" dirty="0">
                <a:latin typeface="Novecento"/>
                <a:cs typeface="Novecento"/>
              </a:endParaRPr>
            </a:p>
          </p:txBody>
        </p:sp>
        <p:sp>
          <p:nvSpPr>
            <p:cNvPr id="194581" name="Line 20"/>
            <p:cNvSpPr>
              <a:spLocks noChangeShapeType="1"/>
            </p:cNvSpPr>
            <p:nvPr/>
          </p:nvSpPr>
          <p:spPr bwMode="auto">
            <a:xfrm>
              <a:off x="3074988" y="4776789"/>
              <a:ext cx="73025" cy="1587"/>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91424" tIns="45712" rIns="91424" bIns="45712"/>
            <a:lstStyle/>
            <a:p>
              <a:endParaRPr lang="en-US" dirty="0">
                <a:latin typeface="Novecento"/>
                <a:cs typeface="Novecento"/>
              </a:endParaRPr>
            </a:p>
          </p:txBody>
        </p:sp>
        <p:sp>
          <p:nvSpPr>
            <p:cNvPr id="194582" name="Line 21"/>
            <p:cNvSpPr>
              <a:spLocks noChangeShapeType="1"/>
            </p:cNvSpPr>
            <p:nvPr/>
          </p:nvSpPr>
          <p:spPr bwMode="auto">
            <a:xfrm>
              <a:off x="3074988" y="4278314"/>
              <a:ext cx="73025" cy="1587"/>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91424" tIns="45712" rIns="91424" bIns="45712"/>
            <a:lstStyle/>
            <a:p>
              <a:endParaRPr lang="en-US" dirty="0">
                <a:latin typeface="Novecento"/>
                <a:cs typeface="Novecento"/>
              </a:endParaRPr>
            </a:p>
          </p:txBody>
        </p:sp>
        <p:sp>
          <p:nvSpPr>
            <p:cNvPr id="194583" name="Line 22"/>
            <p:cNvSpPr>
              <a:spLocks noChangeShapeType="1"/>
            </p:cNvSpPr>
            <p:nvPr/>
          </p:nvSpPr>
          <p:spPr bwMode="auto">
            <a:xfrm>
              <a:off x="3074988" y="3773489"/>
              <a:ext cx="73025" cy="1587"/>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91424" tIns="45712" rIns="91424" bIns="45712"/>
            <a:lstStyle/>
            <a:p>
              <a:endParaRPr lang="en-US" dirty="0">
                <a:latin typeface="Novecento"/>
                <a:cs typeface="Novecento"/>
              </a:endParaRPr>
            </a:p>
          </p:txBody>
        </p:sp>
        <p:sp>
          <p:nvSpPr>
            <p:cNvPr id="194584" name="Line 23"/>
            <p:cNvSpPr>
              <a:spLocks noChangeShapeType="1"/>
            </p:cNvSpPr>
            <p:nvPr/>
          </p:nvSpPr>
          <p:spPr bwMode="auto">
            <a:xfrm>
              <a:off x="3074988" y="3273425"/>
              <a:ext cx="73025" cy="1588"/>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91424" tIns="45712" rIns="91424" bIns="45712"/>
            <a:lstStyle/>
            <a:p>
              <a:endParaRPr lang="en-US" dirty="0">
                <a:latin typeface="Novecento"/>
                <a:cs typeface="Novecento"/>
              </a:endParaRPr>
            </a:p>
          </p:txBody>
        </p:sp>
        <p:sp>
          <p:nvSpPr>
            <p:cNvPr id="194585" name="Line 24"/>
            <p:cNvSpPr>
              <a:spLocks noChangeShapeType="1"/>
            </p:cNvSpPr>
            <p:nvPr/>
          </p:nvSpPr>
          <p:spPr bwMode="auto">
            <a:xfrm>
              <a:off x="3074988" y="2768600"/>
              <a:ext cx="73025" cy="1588"/>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91424" tIns="45712" rIns="91424" bIns="45712"/>
            <a:lstStyle/>
            <a:p>
              <a:endParaRPr lang="en-US" dirty="0">
                <a:latin typeface="Novecento"/>
                <a:cs typeface="Novecento"/>
              </a:endParaRPr>
            </a:p>
          </p:txBody>
        </p:sp>
        <p:sp>
          <p:nvSpPr>
            <p:cNvPr id="194586" name="Line 25"/>
            <p:cNvSpPr>
              <a:spLocks noChangeShapeType="1"/>
            </p:cNvSpPr>
            <p:nvPr/>
          </p:nvSpPr>
          <p:spPr bwMode="auto">
            <a:xfrm>
              <a:off x="3148013" y="5281614"/>
              <a:ext cx="3314700" cy="1587"/>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91424" tIns="45712" rIns="91424" bIns="45712"/>
            <a:lstStyle/>
            <a:p>
              <a:endParaRPr lang="en-US" dirty="0">
                <a:latin typeface="Novecento"/>
                <a:cs typeface="Novecento"/>
              </a:endParaRPr>
            </a:p>
          </p:txBody>
        </p:sp>
        <p:sp>
          <p:nvSpPr>
            <p:cNvPr id="194587" name="Line 26"/>
            <p:cNvSpPr>
              <a:spLocks noChangeShapeType="1"/>
            </p:cNvSpPr>
            <p:nvPr/>
          </p:nvSpPr>
          <p:spPr bwMode="auto">
            <a:xfrm flipV="1">
              <a:off x="3148014" y="5281614"/>
              <a:ext cx="1587" cy="73025"/>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91424" tIns="45712" rIns="91424" bIns="45712"/>
            <a:lstStyle/>
            <a:p>
              <a:endParaRPr lang="en-US" dirty="0">
                <a:latin typeface="Novecento"/>
                <a:cs typeface="Novecento"/>
              </a:endParaRPr>
            </a:p>
          </p:txBody>
        </p:sp>
        <p:sp>
          <p:nvSpPr>
            <p:cNvPr id="194588" name="Line 27"/>
            <p:cNvSpPr>
              <a:spLocks noChangeShapeType="1"/>
            </p:cNvSpPr>
            <p:nvPr/>
          </p:nvSpPr>
          <p:spPr bwMode="auto">
            <a:xfrm flipV="1">
              <a:off x="3619500" y="5281614"/>
              <a:ext cx="1588" cy="73025"/>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91424" tIns="45712" rIns="91424" bIns="45712"/>
            <a:lstStyle/>
            <a:p>
              <a:endParaRPr lang="en-US" dirty="0">
                <a:latin typeface="Novecento"/>
                <a:cs typeface="Novecento"/>
              </a:endParaRPr>
            </a:p>
          </p:txBody>
        </p:sp>
        <p:sp>
          <p:nvSpPr>
            <p:cNvPr id="194589" name="Line 28"/>
            <p:cNvSpPr>
              <a:spLocks noChangeShapeType="1"/>
            </p:cNvSpPr>
            <p:nvPr/>
          </p:nvSpPr>
          <p:spPr bwMode="auto">
            <a:xfrm flipV="1">
              <a:off x="4095750" y="5281614"/>
              <a:ext cx="1588" cy="73025"/>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91424" tIns="45712" rIns="91424" bIns="45712"/>
            <a:lstStyle/>
            <a:p>
              <a:endParaRPr lang="en-US" dirty="0">
                <a:latin typeface="Novecento"/>
                <a:cs typeface="Novecento"/>
              </a:endParaRPr>
            </a:p>
          </p:txBody>
        </p:sp>
        <p:sp>
          <p:nvSpPr>
            <p:cNvPr id="194590" name="Line 29"/>
            <p:cNvSpPr>
              <a:spLocks noChangeShapeType="1"/>
            </p:cNvSpPr>
            <p:nvPr/>
          </p:nvSpPr>
          <p:spPr bwMode="auto">
            <a:xfrm flipV="1">
              <a:off x="4567239" y="5281614"/>
              <a:ext cx="1587" cy="73025"/>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91424" tIns="45712" rIns="91424" bIns="45712"/>
            <a:lstStyle/>
            <a:p>
              <a:endParaRPr lang="en-US" dirty="0">
                <a:latin typeface="Novecento"/>
                <a:cs typeface="Novecento"/>
              </a:endParaRPr>
            </a:p>
          </p:txBody>
        </p:sp>
        <p:sp>
          <p:nvSpPr>
            <p:cNvPr id="194591" name="Line 30"/>
            <p:cNvSpPr>
              <a:spLocks noChangeShapeType="1"/>
            </p:cNvSpPr>
            <p:nvPr/>
          </p:nvSpPr>
          <p:spPr bwMode="auto">
            <a:xfrm flipV="1">
              <a:off x="5043489" y="5281614"/>
              <a:ext cx="1587" cy="73025"/>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91424" tIns="45712" rIns="91424" bIns="45712"/>
            <a:lstStyle/>
            <a:p>
              <a:endParaRPr lang="en-US" dirty="0">
                <a:latin typeface="Novecento"/>
                <a:cs typeface="Novecento"/>
              </a:endParaRPr>
            </a:p>
          </p:txBody>
        </p:sp>
        <p:sp>
          <p:nvSpPr>
            <p:cNvPr id="194592" name="Line 31"/>
            <p:cNvSpPr>
              <a:spLocks noChangeShapeType="1"/>
            </p:cNvSpPr>
            <p:nvPr/>
          </p:nvSpPr>
          <p:spPr bwMode="auto">
            <a:xfrm flipV="1">
              <a:off x="5514975" y="5281614"/>
              <a:ext cx="1588" cy="73025"/>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91424" tIns="45712" rIns="91424" bIns="45712"/>
            <a:lstStyle/>
            <a:p>
              <a:endParaRPr lang="en-US" dirty="0">
                <a:latin typeface="Novecento"/>
                <a:cs typeface="Novecento"/>
              </a:endParaRPr>
            </a:p>
          </p:txBody>
        </p:sp>
        <p:sp>
          <p:nvSpPr>
            <p:cNvPr id="194593" name="Line 32"/>
            <p:cNvSpPr>
              <a:spLocks noChangeShapeType="1"/>
            </p:cNvSpPr>
            <p:nvPr/>
          </p:nvSpPr>
          <p:spPr bwMode="auto">
            <a:xfrm flipV="1">
              <a:off x="5991225" y="5281614"/>
              <a:ext cx="1588" cy="73025"/>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91424" tIns="45712" rIns="91424" bIns="45712"/>
            <a:lstStyle/>
            <a:p>
              <a:endParaRPr lang="en-US" dirty="0">
                <a:latin typeface="Novecento"/>
                <a:cs typeface="Novecento"/>
              </a:endParaRPr>
            </a:p>
          </p:txBody>
        </p:sp>
        <p:sp>
          <p:nvSpPr>
            <p:cNvPr id="194594" name="Line 33"/>
            <p:cNvSpPr>
              <a:spLocks noChangeShapeType="1"/>
            </p:cNvSpPr>
            <p:nvPr/>
          </p:nvSpPr>
          <p:spPr bwMode="auto">
            <a:xfrm flipV="1">
              <a:off x="6462714" y="5281614"/>
              <a:ext cx="1587" cy="73025"/>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91424" tIns="45712" rIns="91424" bIns="45712"/>
            <a:lstStyle/>
            <a:p>
              <a:endParaRPr lang="en-US" dirty="0">
                <a:latin typeface="Novecento"/>
                <a:cs typeface="Novecento"/>
              </a:endParaRPr>
            </a:p>
          </p:txBody>
        </p:sp>
        <p:sp>
          <p:nvSpPr>
            <p:cNvPr id="194595" name="Line 34"/>
            <p:cNvSpPr>
              <a:spLocks noChangeShapeType="1"/>
            </p:cNvSpPr>
            <p:nvPr/>
          </p:nvSpPr>
          <p:spPr bwMode="auto">
            <a:xfrm>
              <a:off x="6462714" y="2768601"/>
              <a:ext cx="1587" cy="2513013"/>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91424" tIns="45712" rIns="91424" bIns="45712"/>
            <a:lstStyle/>
            <a:p>
              <a:endParaRPr lang="en-US" dirty="0">
                <a:latin typeface="Novecento"/>
                <a:cs typeface="Novecento"/>
              </a:endParaRPr>
            </a:p>
          </p:txBody>
        </p:sp>
        <p:sp>
          <p:nvSpPr>
            <p:cNvPr id="194596" name="Rectangle 35"/>
            <p:cNvSpPr>
              <a:spLocks noChangeArrowheads="1"/>
            </p:cNvSpPr>
            <p:nvPr/>
          </p:nvSpPr>
          <p:spPr bwMode="auto">
            <a:xfrm>
              <a:off x="3154364" y="3795714"/>
              <a:ext cx="5133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50000"/>
                </a:spcBef>
              </a:pPr>
              <a:r>
                <a:rPr lang="en-US" sz="2000" dirty="0">
                  <a:solidFill>
                    <a:srgbClr val="000000"/>
                  </a:solidFill>
                  <a:latin typeface="Novecento"/>
                  <a:cs typeface="Novecento"/>
                </a:rPr>
                <a:t>14%</a:t>
              </a:r>
              <a:endParaRPr lang="en-US" sz="1200" b="1" dirty="0">
                <a:latin typeface="Novecento"/>
                <a:cs typeface="Novecento"/>
              </a:endParaRPr>
            </a:p>
          </p:txBody>
        </p:sp>
        <p:sp>
          <p:nvSpPr>
            <p:cNvPr id="194597" name="Rectangle 36"/>
            <p:cNvSpPr>
              <a:spLocks noChangeArrowheads="1"/>
            </p:cNvSpPr>
            <p:nvPr/>
          </p:nvSpPr>
          <p:spPr bwMode="auto">
            <a:xfrm>
              <a:off x="3630614" y="3817939"/>
              <a:ext cx="5133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50000"/>
                </a:spcBef>
              </a:pPr>
              <a:r>
                <a:rPr lang="en-US" sz="2000" dirty="0">
                  <a:solidFill>
                    <a:srgbClr val="000000"/>
                  </a:solidFill>
                  <a:latin typeface="Novecento"/>
                  <a:cs typeface="Novecento"/>
                </a:rPr>
                <a:t>13%</a:t>
              </a:r>
              <a:endParaRPr lang="en-US" sz="1200" b="1" dirty="0">
                <a:latin typeface="Novecento"/>
                <a:cs typeface="Novecento"/>
              </a:endParaRPr>
            </a:p>
          </p:txBody>
        </p:sp>
        <p:sp>
          <p:nvSpPr>
            <p:cNvPr id="194598" name="Rectangle 37"/>
            <p:cNvSpPr>
              <a:spLocks noChangeArrowheads="1"/>
            </p:cNvSpPr>
            <p:nvPr/>
          </p:nvSpPr>
          <p:spPr bwMode="auto">
            <a:xfrm>
              <a:off x="4102101" y="3641725"/>
              <a:ext cx="5133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50000"/>
                </a:spcBef>
              </a:pPr>
              <a:r>
                <a:rPr lang="en-US" sz="2000" dirty="0">
                  <a:solidFill>
                    <a:srgbClr val="000000"/>
                  </a:solidFill>
                  <a:latin typeface="Novecento"/>
                  <a:cs typeface="Novecento"/>
                </a:rPr>
                <a:t>15%</a:t>
              </a:r>
              <a:endParaRPr lang="en-US" sz="1200" b="1" dirty="0">
                <a:latin typeface="Novecento"/>
                <a:cs typeface="Novecento"/>
              </a:endParaRPr>
            </a:p>
          </p:txBody>
        </p:sp>
        <p:sp>
          <p:nvSpPr>
            <p:cNvPr id="194599" name="Rectangle 38"/>
            <p:cNvSpPr>
              <a:spLocks noChangeArrowheads="1"/>
            </p:cNvSpPr>
            <p:nvPr/>
          </p:nvSpPr>
          <p:spPr bwMode="auto">
            <a:xfrm>
              <a:off x="4578351" y="3348038"/>
              <a:ext cx="5133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50000"/>
                </a:spcBef>
              </a:pPr>
              <a:r>
                <a:rPr lang="en-US" sz="2000" dirty="0">
                  <a:solidFill>
                    <a:srgbClr val="000000"/>
                  </a:solidFill>
                  <a:latin typeface="Novecento"/>
                  <a:cs typeface="Novecento"/>
                </a:rPr>
                <a:t>19%</a:t>
              </a:r>
              <a:endParaRPr lang="en-US" sz="1200" b="1" dirty="0">
                <a:latin typeface="Novecento"/>
                <a:cs typeface="Novecento"/>
              </a:endParaRPr>
            </a:p>
          </p:txBody>
        </p:sp>
        <p:sp>
          <p:nvSpPr>
            <p:cNvPr id="194600" name="Rectangle 39"/>
            <p:cNvSpPr>
              <a:spLocks noChangeArrowheads="1"/>
            </p:cNvSpPr>
            <p:nvPr/>
          </p:nvSpPr>
          <p:spPr bwMode="auto">
            <a:xfrm>
              <a:off x="5049839" y="3551239"/>
              <a:ext cx="5133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50000"/>
                </a:spcBef>
              </a:pPr>
              <a:r>
                <a:rPr lang="en-US" sz="2000" dirty="0">
                  <a:solidFill>
                    <a:srgbClr val="000000"/>
                  </a:solidFill>
                  <a:latin typeface="Novecento"/>
                  <a:cs typeface="Novecento"/>
                </a:rPr>
                <a:t>16%</a:t>
              </a:r>
              <a:endParaRPr lang="en-US" sz="1200" b="1" dirty="0">
                <a:latin typeface="Novecento"/>
                <a:cs typeface="Novecento"/>
              </a:endParaRPr>
            </a:p>
          </p:txBody>
        </p:sp>
        <p:sp>
          <p:nvSpPr>
            <p:cNvPr id="194601" name="Rectangle 40"/>
            <p:cNvSpPr>
              <a:spLocks noChangeArrowheads="1"/>
            </p:cNvSpPr>
            <p:nvPr/>
          </p:nvSpPr>
          <p:spPr bwMode="auto">
            <a:xfrm>
              <a:off x="5526089" y="3597275"/>
              <a:ext cx="5133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50000"/>
                </a:spcBef>
              </a:pPr>
              <a:r>
                <a:rPr lang="en-US" sz="2000" dirty="0">
                  <a:solidFill>
                    <a:srgbClr val="000000"/>
                  </a:solidFill>
                  <a:latin typeface="Novecento"/>
                  <a:cs typeface="Novecento"/>
                </a:rPr>
                <a:t>16%</a:t>
              </a:r>
              <a:endParaRPr lang="en-US" sz="1200" b="1" dirty="0">
                <a:latin typeface="Novecento"/>
                <a:cs typeface="Novecento"/>
              </a:endParaRPr>
            </a:p>
          </p:txBody>
        </p:sp>
        <p:sp>
          <p:nvSpPr>
            <p:cNvPr id="194602" name="Rectangle 41"/>
            <p:cNvSpPr>
              <a:spLocks noChangeArrowheads="1"/>
            </p:cNvSpPr>
            <p:nvPr/>
          </p:nvSpPr>
          <p:spPr bwMode="auto">
            <a:xfrm>
              <a:off x="6059488" y="4373564"/>
              <a:ext cx="37069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50000"/>
                </a:spcBef>
              </a:pPr>
              <a:r>
                <a:rPr lang="en-US" sz="2000" dirty="0">
                  <a:solidFill>
                    <a:srgbClr val="000000"/>
                  </a:solidFill>
                  <a:latin typeface="Novecento"/>
                  <a:cs typeface="Novecento"/>
                </a:rPr>
                <a:t>6%</a:t>
              </a:r>
              <a:endParaRPr lang="en-US" sz="1200" b="1" dirty="0">
                <a:latin typeface="Novecento"/>
                <a:cs typeface="Novecento"/>
              </a:endParaRPr>
            </a:p>
          </p:txBody>
        </p:sp>
        <p:sp>
          <p:nvSpPr>
            <p:cNvPr id="194603" name="Rectangle 42"/>
            <p:cNvSpPr>
              <a:spLocks noChangeArrowheads="1"/>
            </p:cNvSpPr>
            <p:nvPr/>
          </p:nvSpPr>
          <p:spPr bwMode="auto">
            <a:xfrm>
              <a:off x="2506663" y="5129214"/>
              <a:ext cx="87150" cy="310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50000"/>
                </a:spcBef>
              </a:pPr>
              <a:r>
                <a:rPr lang="en-US" sz="2000" dirty="0">
                  <a:solidFill>
                    <a:srgbClr val="000000"/>
                  </a:solidFill>
                  <a:latin typeface="Novecento"/>
                  <a:cs typeface="Novecento"/>
                </a:rPr>
                <a:t>-</a:t>
              </a:r>
              <a:endParaRPr lang="en-US" sz="1400" b="1" dirty="0">
                <a:latin typeface="Novecento"/>
                <a:cs typeface="Novecento"/>
              </a:endParaRPr>
            </a:p>
          </p:txBody>
        </p:sp>
        <p:sp>
          <p:nvSpPr>
            <p:cNvPr id="194604" name="Rectangle 43"/>
            <p:cNvSpPr>
              <a:spLocks noChangeArrowheads="1"/>
            </p:cNvSpPr>
            <p:nvPr/>
          </p:nvSpPr>
          <p:spPr bwMode="auto">
            <a:xfrm>
              <a:off x="2233613" y="4624389"/>
              <a:ext cx="64182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50000"/>
                </a:spcBef>
              </a:pPr>
              <a:r>
                <a:rPr lang="en-US" sz="2000" dirty="0">
                  <a:solidFill>
                    <a:srgbClr val="000000"/>
                  </a:solidFill>
                  <a:latin typeface="Novecento"/>
                  <a:cs typeface="Novecento"/>
                </a:rPr>
                <a:t>2,000</a:t>
              </a:r>
              <a:endParaRPr lang="en-US" sz="1400" b="1" dirty="0">
                <a:latin typeface="Novecento"/>
                <a:cs typeface="Novecento"/>
              </a:endParaRPr>
            </a:p>
          </p:txBody>
        </p:sp>
        <p:sp>
          <p:nvSpPr>
            <p:cNvPr id="194605" name="Rectangle 44"/>
            <p:cNvSpPr>
              <a:spLocks noChangeArrowheads="1"/>
            </p:cNvSpPr>
            <p:nvPr/>
          </p:nvSpPr>
          <p:spPr bwMode="auto">
            <a:xfrm>
              <a:off x="2233613" y="4124326"/>
              <a:ext cx="64182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50000"/>
                </a:spcBef>
              </a:pPr>
              <a:r>
                <a:rPr lang="en-US" sz="2000" dirty="0">
                  <a:solidFill>
                    <a:srgbClr val="000000"/>
                  </a:solidFill>
                  <a:latin typeface="Novecento"/>
                  <a:cs typeface="Novecento"/>
                </a:rPr>
                <a:t>4,000</a:t>
              </a:r>
              <a:endParaRPr lang="en-US" sz="1400" b="1" dirty="0">
                <a:latin typeface="Novecento"/>
                <a:cs typeface="Novecento"/>
              </a:endParaRPr>
            </a:p>
          </p:txBody>
        </p:sp>
        <p:sp>
          <p:nvSpPr>
            <p:cNvPr id="194606" name="Rectangle 45"/>
            <p:cNvSpPr>
              <a:spLocks noChangeArrowheads="1"/>
            </p:cNvSpPr>
            <p:nvPr/>
          </p:nvSpPr>
          <p:spPr bwMode="auto">
            <a:xfrm>
              <a:off x="2233613" y="3619501"/>
              <a:ext cx="64182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50000"/>
                </a:spcBef>
              </a:pPr>
              <a:r>
                <a:rPr lang="en-US" sz="2000" dirty="0">
                  <a:solidFill>
                    <a:srgbClr val="000000"/>
                  </a:solidFill>
                  <a:latin typeface="Novecento"/>
                  <a:cs typeface="Novecento"/>
                </a:rPr>
                <a:t>6,000</a:t>
              </a:r>
              <a:endParaRPr lang="en-US" sz="1400" b="1" dirty="0">
                <a:latin typeface="Novecento"/>
                <a:cs typeface="Novecento"/>
              </a:endParaRPr>
            </a:p>
          </p:txBody>
        </p:sp>
        <p:sp>
          <p:nvSpPr>
            <p:cNvPr id="194607" name="Rectangle 46"/>
            <p:cNvSpPr>
              <a:spLocks noChangeArrowheads="1"/>
            </p:cNvSpPr>
            <p:nvPr/>
          </p:nvSpPr>
          <p:spPr bwMode="auto">
            <a:xfrm>
              <a:off x="2233613" y="3121026"/>
              <a:ext cx="64182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50000"/>
                </a:spcBef>
              </a:pPr>
              <a:r>
                <a:rPr lang="en-US" sz="2000" dirty="0">
                  <a:solidFill>
                    <a:srgbClr val="000000"/>
                  </a:solidFill>
                  <a:latin typeface="Novecento"/>
                  <a:cs typeface="Novecento"/>
                </a:rPr>
                <a:t>8,000</a:t>
              </a:r>
              <a:endParaRPr lang="en-US" sz="1400" b="1" dirty="0">
                <a:latin typeface="Novecento"/>
                <a:cs typeface="Novecento"/>
              </a:endParaRPr>
            </a:p>
          </p:txBody>
        </p:sp>
        <p:sp>
          <p:nvSpPr>
            <p:cNvPr id="194608" name="Rectangle 47"/>
            <p:cNvSpPr>
              <a:spLocks noChangeArrowheads="1"/>
            </p:cNvSpPr>
            <p:nvPr/>
          </p:nvSpPr>
          <p:spPr bwMode="auto">
            <a:xfrm>
              <a:off x="2092326" y="2616201"/>
              <a:ext cx="78447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50000"/>
                </a:spcBef>
              </a:pPr>
              <a:r>
                <a:rPr lang="en-US" sz="2000" dirty="0">
                  <a:solidFill>
                    <a:srgbClr val="000000"/>
                  </a:solidFill>
                  <a:latin typeface="Novecento"/>
                  <a:cs typeface="Novecento"/>
                </a:rPr>
                <a:t>10,000</a:t>
              </a:r>
              <a:endParaRPr lang="en-US" sz="1400" b="1" dirty="0">
                <a:latin typeface="Novecento"/>
                <a:cs typeface="Novecento"/>
              </a:endParaRPr>
            </a:p>
          </p:txBody>
        </p:sp>
        <p:sp>
          <p:nvSpPr>
            <p:cNvPr id="194609" name="Rectangle 48"/>
            <p:cNvSpPr>
              <a:spLocks noChangeArrowheads="1"/>
            </p:cNvSpPr>
            <p:nvPr/>
          </p:nvSpPr>
          <p:spPr bwMode="auto">
            <a:xfrm>
              <a:off x="3273425" y="5491164"/>
              <a:ext cx="22805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50000"/>
                </a:spcBef>
              </a:pPr>
              <a:r>
                <a:rPr lang="en-US" sz="2000" dirty="0">
                  <a:solidFill>
                    <a:srgbClr val="000000"/>
                  </a:solidFill>
                  <a:latin typeface="Novecento"/>
                  <a:cs typeface="Novecento"/>
                </a:rPr>
                <a:t>-3</a:t>
              </a:r>
              <a:endParaRPr lang="en-US" sz="1400" b="1" dirty="0">
                <a:latin typeface="Novecento"/>
                <a:cs typeface="Novecento"/>
              </a:endParaRPr>
            </a:p>
          </p:txBody>
        </p:sp>
        <p:sp>
          <p:nvSpPr>
            <p:cNvPr id="194610" name="Rectangle 49"/>
            <p:cNvSpPr>
              <a:spLocks noChangeArrowheads="1"/>
            </p:cNvSpPr>
            <p:nvPr/>
          </p:nvSpPr>
          <p:spPr bwMode="auto">
            <a:xfrm>
              <a:off x="3744913" y="5491164"/>
              <a:ext cx="22805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50000"/>
                </a:spcBef>
              </a:pPr>
              <a:r>
                <a:rPr lang="en-US" sz="2000" dirty="0">
                  <a:solidFill>
                    <a:srgbClr val="000000"/>
                  </a:solidFill>
                  <a:latin typeface="Novecento"/>
                  <a:cs typeface="Novecento"/>
                </a:rPr>
                <a:t>-2</a:t>
              </a:r>
              <a:endParaRPr lang="en-US" sz="1400" b="1" dirty="0">
                <a:latin typeface="Novecento"/>
                <a:cs typeface="Novecento"/>
              </a:endParaRPr>
            </a:p>
          </p:txBody>
        </p:sp>
        <p:sp>
          <p:nvSpPr>
            <p:cNvPr id="194611" name="Rectangle 50"/>
            <p:cNvSpPr>
              <a:spLocks noChangeArrowheads="1"/>
            </p:cNvSpPr>
            <p:nvPr/>
          </p:nvSpPr>
          <p:spPr bwMode="auto">
            <a:xfrm>
              <a:off x="4221163" y="5491164"/>
              <a:ext cx="22805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50000"/>
                </a:spcBef>
              </a:pPr>
              <a:r>
                <a:rPr lang="en-US" sz="2000" dirty="0">
                  <a:solidFill>
                    <a:srgbClr val="000000"/>
                  </a:solidFill>
                  <a:latin typeface="Novecento"/>
                  <a:cs typeface="Novecento"/>
                </a:rPr>
                <a:t>-1</a:t>
              </a:r>
              <a:endParaRPr lang="en-US" sz="1400" b="1" dirty="0">
                <a:latin typeface="Novecento"/>
                <a:cs typeface="Novecento"/>
              </a:endParaRPr>
            </a:p>
          </p:txBody>
        </p:sp>
        <p:sp>
          <p:nvSpPr>
            <p:cNvPr id="194612" name="Rectangle 51"/>
            <p:cNvSpPr>
              <a:spLocks noChangeArrowheads="1"/>
            </p:cNvSpPr>
            <p:nvPr/>
          </p:nvSpPr>
          <p:spPr bwMode="auto">
            <a:xfrm>
              <a:off x="4737100" y="5491164"/>
              <a:ext cx="14264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50000"/>
                </a:spcBef>
              </a:pPr>
              <a:r>
                <a:rPr lang="en-US" sz="2000" dirty="0">
                  <a:solidFill>
                    <a:srgbClr val="000000"/>
                  </a:solidFill>
                  <a:latin typeface="Novecento"/>
                  <a:cs typeface="Novecento"/>
                </a:rPr>
                <a:t>0</a:t>
              </a:r>
              <a:endParaRPr lang="en-US" sz="1400" b="1" dirty="0">
                <a:latin typeface="Novecento"/>
                <a:cs typeface="Novecento"/>
              </a:endParaRPr>
            </a:p>
          </p:txBody>
        </p:sp>
        <p:sp>
          <p:nvSpPr>
            <p:cNvPr id="194613" name="Rectangle 52"/>
            <p:cNvSpPr>
              <a:spLocks noChangeArrowheads="1"/>
            </p:cNvSpPr>
            <p:nvPr/>
          </p:nvSpPr>
          <p:spPr bwMode="auto">
            <a:xfrm>
              <a:off x="5208588" y="5491164"/>
              <a:ext cx="14264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50000"/>
                </a:spcBef>
              </a:pPr>
              <a:r>
                <a:rPr lang="en-US" sz="2000" dirty="0">
                  <a:solidFill>
                    <a:srgbClr val="000000"/>
                  </a:solidFill>
                  <a:latin typeface="Novecento"/>
                  <a:cs typeface="Novecento"/>
                </a:rPr>
                <a:t>1</a:t>
              </a:r>
              <a:endParaRPr lang="en-US" sz="1400" b="1" dirty="0">
                <a:latin typeface="Novecento"/>
                <a:cs typeface="Novecento"/>
              </a:endParaRPr>
            </a:p>
          </p:txBody>
        </p:sp>
        <p:sp>
          <p:nvSpPr>
            <p:cNvPr id="194614" name="Rectangle 53"/>
            <p:cNvSpPr>
              <a:spLocks noChangeArrowheads="1"/>
            </p:cNvSpPr>
            <p:nvPr/>
          </p:nvSpPr>
          <p:spPr bwMode="auto">
            <a:xfrm>
              <a:off x="5684838" y="5491164"/>
              <a:ext cx="14264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50000"/>
                </a:spcBef>
              </a:pPr>
              <a:r>
                <a:rPr lang="en-US" sz="2000" dirty="0">
                  <a:solidFill>
                    <a:srgbClr val="000000"/>
                  </a:solidFill>
                  <a:latin typeface="Novecento"/>
                  <a:cs typeface="Novecento"/>
                </a:rPr>
                <a:t>2</a:t>
              </a:r>
              <a:endParaRPr lang="en-US" sz="1400" b="1" dirty="0">
                <a:latin typeface="Novecento"/>
                <a:cs typeface="Novecento"/>
              </a:endParaRPr>
            </a:p>
          </p:txBody>
        </p:sp>
        <p:sp>
          <p:nvSpPr>
            <p:cNvPr id="194615" name="Rectangle 54"/>
            <p:cNvSpPr>
              <a:spLocks noChangeArrowheads="1"/>
            </p:cNvSpPr>
            <p:nvPr/>
          </p:nvSpPr>
          <p:spPr bwMode="auto">
            <a:xfrm>
              <a:off x="6156325" y="5491164"/>
              <a:ext cx="14264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50000"/>
                </a:spcBef>
              </a:pPr>
              <a:r>
                <a:rPr lang="en-US" sz="2000" dirty="0">
                  <a:solidFill>
                    <a:srgbClr val="000000"/>
                  </a:solidFill>
                  <a:latin typeface="Novecento"/>
                  <a:cs typeface="Novecento"/>
                </a:rPr>
                <a:t>3</a:t>
              </a:r>
              <a:endParaRPr lang="en-US" sz="1400" b="1" dirty="0">
                <a:latin typeface="Novecento"/>
                <a:cs typeface="Novecento"/>
              </a:endParaRPr>
            </a:p>
          </p:txBody>
        </p:sp>
        <p:sp>
          <p:nvSpPr>
            <p:cNvPr id="194616" name="Rectangle 55"/>
            <p:cNvSpPr>
              <a:spLocks noChangeArrowheads="1"/>
            </p:cNvSpPr>
            <p:nvPr/>
          </p:nvSpPr>
          <p:spPr bwMode="auto">
            <a:xfrm rot="16200000">
              <a:off x="441758" y="3882330"/>
              <a:ext cx="260263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50000"/>
                </a:spcBef>
              </a:pPr>
              <a:r>
                <a:rPr lang="en-US" sz="2000" dirty="0">
                  <a:solidFill>
                    <a:srgbClr val="000000"/>
                  </a:solidFill>
                  <a:latin typeface="Campton Light DEMO" panose="00000500000000000000" pitchFamily="50" charset="0"/>
                  <a:cs typeface="Novecento"/>
                </a:rPr>
                <a:t>Number of responses</a:t>
              </a:r>
              <a:endParaRPr lang="en-US" sz="1400" b="1" dirty="0">
                <a:latin typeface="Campton Light DEMO" panose="00000500000000000000" pitchFamily="50" charset="0"/>
                <a:cs typeface="Novecento"/>
              </a:endParaRPr>
            </a:p>
          </p:txBody>
        </p:sp>
        <p:sp>
          <p:nvSpPr>
            <p:cNvPr id="194617" name="Rectangle 56"/>
            <p:cNvSpPr>
              <a:spLocks noChangeArrowheads="1"/>
            </p:cNvSpPr>
            <p:nvPr/>
          </p:nvSpPr>
          <p:spPr bwMode="auto">
            <a:xfrm>
              <a:off x="2257426" y="5678489"/>
              <a:ext cx="2043113" cy="515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lstStyle/>
            <a:p>
              <a:endParaRPr lang="en-US" dirty="0">
                <a:latin typeface="Novecento"/>
                <a:cs typeface="Novecento"/>
              </a:endParaRPr>
            </a:p>
          </p:txBody>
        </p:sp>
        <p:sp>
          <p:nvSpPr>
            <p:cNvPr id="194618" name="Rectangle 57"/>
            <p:cNvSpPr>
              <a:spLocks noChangeArrowheads="1"/>
            </p:cNvSpPr>
            <p:nvPr/>
          </p:nvSpPr>
          <p:spPr bwMode="auto">
            <a:xfrm>
              <a:off x="2359026" y="5780089"/>
              <a:ext cx="203100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50000"/>
                </a:spcBef>
              </a:pPr>
              <a:r>
                <a:rPr lang="en-US" sz="2000" dirty="0">
                  <a:solidFill>
                    <a:srgbClr val="000000"/>
                  </a:solidFill>
                  <a:latin typeface="Campton Light DEMO" panose="00000500000000000000" pitchFamily="50" charset="0"/>
                  <a:cs typeface="Novecento"/>
                </a:rPr>
                <a:t>very</a:t>
              </a:r>
              <a:r>
                <a:rPr lang="en-US" sz="2000" dirty="0">
                  <a:solidFill>
                    <a:srgbClr val="000000"/>
                  </a:solidFill>
                  <a:latin typeface="Novecento"/>
                  <a:cs typeface="Novecento"/>
                </a:rPr>
                <a:t> </a:t>
              </a:r>
              <a:r>
                <a:rPr lang="en-US" sz="2000" dirty="0">
                  <a:solidFill>
                    <a:srgbClr val="000000"/>
                  </a:solidFill>
                  <a:latin typeface="Campton Light DEMO" panose="00000500000000000000" pitchFamily="50" charset="0"/>
                  <a:cs typeface="Novecento"/>
                </a:rPr>
                <a:t>dissatisfied</a:t>
              </a:r>
              <a:endParaRPr lang="en-US" sz="1400" b="1" dirty="0">
                <a:latin typeface="Campton Light DEMO" panose="00000500000000000000" pitchFamily="50" charset="0"/>
                <a:cs typeface="Novecento"/>
              </a:endParaRPr>
            </a:p>
          </p:txBody>
        </p:sp>
        <p:sp>
          <p:nvSpPr>
            <p:cNvPr id="194619" name="Rectangle 58"/>
            <p:cNvSpPr>
              <a:spLocks noChangeArrowheads="1"/>
            </p:cNvSpPr>
            <p:nvPr/>
          </p:nvSpPr>
          <p:spPr bwMode="auto">
            <a:xfrm>
              <a:off x="5270500" y="5678489"/>
              <a:ext cx="208915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lstStyle/>
            <a:p>
              <a:endParaRPr lang="en-US" dirty="0">
                <a:latin typeface="Novecento"/>
                <a:cs typeface="Novecento"/>
              </a:endParaRPr>
            </a:p>
          </p:txBody>
        </p:sp>
        <p:sp>
          <p:nvSpPr>
            <p:cNvPr id="194620" name="Rectangle 59"/>
            <p:cNvSpPr>
              <a:spLocks noChangeArrowheads="1"/>
            </p:cNvSpPr>
            <p:nvPr/>
          </p:nvSpPr>
          <p:spPr bwMode="auto">
            <a:xfrm>
              <a:off x="5561014" y="5780089"/>
              <a:ext cx="166584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Bef>
                  <a:spcPct val="50000"/>
                </a:spcBef>
              </a:pPr>
              <a:r>
                <a:rPr lang="en-US" sz="2000" dirty="0">
                  <a:solidFill>
                    <a:srgbClr val="000000"/>
                  </a:solidFill>
                  <a:latin typeface="Campton Light DEMO" panose="00000500000000000000" pitchFamily="50" charset="0"/>
                  <a:cs typeface="Novecento"/>
                </a:rPr>
                <a:t>very satisfied</a:t>
              </a:r>
              <a:endParaRPr lang="en-US" sz="1400" b="1" dirty="0">
                <a:latin typeface="Campton Light DEMO" panose="00000500000000000000" pitchFamily="50" charset="0"/>
                <a:cs typeface="Novecento"/>
              </a:endParaRPr>
            </a:p>
          </p:txBody>
        </p:sp>
        <p:sp>
          <p:nvSpPr>
            <p:cNvPr id="194621" name="Rectangle 60"/>
            <p:cNvSpPr>
              <a:spLocks noChangeArrowheads="1"/>
            </p:cNvSpPr>
            <p:nvPr/>
          </p:nvSpPr>
          <p:spPr bwMode="auto">
            <a:xfrm>
              <a:off x="3087688" y="3063876"/>
              <a:ext cx="1479550" cy="2747963"/>
            </a:xfrm>
            <a:prstGeom prst="rect">
              <a:avLst/>
            </a:prstGeom>
            <a:noFill/>
            <a:ln w="25400">
              <a:solidFill>
                <a:srgbClr val="FF3300"/>
              </a:solidFill>
              <a:miter lim="800000"/>
              <a:headEnd/>
              <a:tailEnd/>
            </a:ln>
            <a:extLst>
              <a:ext uri="{909E8E84-426E-40DD-AFC4-6F175D3DCCD1}">
                <a14:hiddenFill xmlns:a14="http://schemas.microsoft.com/office/drawing/2010/main" xmlns="">
                  <a:solidFill>
                    <a:srgbClr val="FFFFFF"/>
                  </a:solidFill>
                </a14:hiddenFill>
              </a:ext>
            </a:extLst>
          </p:spPr>
          <p:txBody>
            <a:bodyPr wrap="none" lIns="96640" tIns="48320" rIns="96640" bIns="48320" anchor="ctr"/>
            <a:lstStyle/>
            <a:p>
              <a:endParaRPr lang="en-US" dirty="0">
                <a:latin typeface="Novecento"/>
                <a:cs typeface="Novecento"/>
              </a:endParaRPr>
            </a:p>
          </p:txBody>
        </p:sp>
      </p:grpSp>
      <p:sp>
        <p:nvSpPr>
          <p:cNvPr id="194622" name="Text Box 62"/>
          <p:cNvSpPr txBox="1">
            <a:spLocks noChangeArrowheads="1"/>
          </p:cNvSpPr>
          <p:nvPr/>
        </p:nvSpPr>
        <p:spPr bwMode="auto">
          <a:xfrm>
            <a:off x="837380" y="1546401"/>
            <a:ext cx="7935966" cy="400050"/>
          </a:xfrm>
          <a:prstGeom prst="rect">
            <a:avLst/>
          </a:prstGeom>
          <a:solidFill>
            <a:schemeClr val="bg1"/>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wrap="square" lIns="91424" tIns="45712" rIns="91424" bIns="45712">
            <a:spAutoFit/>
          </a:bodyPr>
          <a:lstStyle>
            <a:lvl1pPr eaLnBrk="0" hangingPunct="0">
              <a:defRPr sz="2400">
                <a:solidFill>
                  <a:schemeClr val="tx1"/>
                </a:solidFill>
                <a:latin typeface="Book Antiqua" pitchFamily="18" charset="0"/>
                <a:ea typeface="MS PGothic" pitchFamily="34" charset="-128"/>
              </a:defRPr>
            </a:lvl1pPr>
            <a:lvl2pPr marL="742950" indent="-285750" eaLnBrk="0" hangingPunct="0">
              <a:defRPr sz="2400">
                <a:solidFill>
                  <a:schemeClr val="tx1"/>
                </a:solidFill>
                <a:latin typeface="Book Antiqua" pitchFamily="18" charset="0"/>
                <a:ea typeface="MS PGothic" pitchFamily="34" charset="-128"/>
              </a:defRPr>
            </a:lvl2pPr>
            <a:lvl3pPr marL="1143000" indent="-228600" eaLnBrk="0" hangingPunct="0">
              <a:defRPr sz="2400">
                <a:solidFill>
                  <a:schemeClr val="tx1"/>
                </a:solidFill>
                <a:latin typeface="Book Antiqua" pitchFamily="18" charset="0"/>
                <a:ea typeface="MS PGothic" pitchFamily="34" charset="-128"/>
              </a:defRPr>
            </a:lvl3pPr>
            <a:lvl4pPr marL="1600200" indent="-228600" eaLnBrk="0" hangingPunct="0">
              <a:defRPr sz="2400">
                <a:solidFill>
                  <a:schemeClr val="tx1"/>
                </a:solidFill>
                <a:latin typeface="Book Antiqua" pitchFamily="18" charset="0"/>
                <a:ea typeface="MS PGothic" pitchFamily="34" charset="-128"/>
              </a:defRPr>
            </a:lvl4pPr>
            <a:lvl5pPr marL="2057400" indent="-228600" eaLnBrk="0" hangingPunct="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algn="ctr" eaLnBrk="1" hangingPunct="1">
              <a:spcBef>
                <a:spcPct val="50000"/>
              </a:spcBef>
            </a:pPr>
            <a:r>
              <a:rPr lang="en-US" sz="2000" dirty="0">
                <a:solidFill>
                  <a:srgbClr val="1B1B1A"/>
                </a:solidFill>
                <a:latin typeface="Novcento"/>
                <a:cs typeface="Novecento"/>
              </a:rPr>
              <a:t>42% </a:t>
            </a:r>
            <a:r>
              <a:rPr lang="en-US" sz="2000" dirty="0">
                <a:solidFill>
                  <a:srgbClr val="1B1B1A"/>
                </a:solidFill>
                <a:latin typeface="Campton Light DEMO" panose="00000500000000000000" pitchFamily="50" charset="0"/>
                <a:cs typeface="Novecento"/>
              </a:rPr>
              <a:t>of workers are dissatisfied with the thermal environment</a:t>
            </a:r>
          </a:p>
        </p:txBody>
      </p:sp>
    </p:spTree>
    <p:extLst>
      <p:ext uri="{BB962C8B-B14F-4D97-AF65-F5344CB8AC3E}">
        <p14:creationId xmlns:p14="http://schemas.microsoft.com/office/powerpoint/2010/main" xmlns="" val="1148039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7200"/>
            <a:ext cx="5452946" cy="914400"/>
          </a:xfrm>
          <a:prstGeom prst="rect">
            <a:avLst/>
          </a:prstGeom>
          <a:solidFill>
            <a:srgbClr val="EFA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872067" y="1709663"/>
            <a:ext cx="7806266" cy="1484947"/>
          </a:xfrm>
        </p:spPr>
        <p:txBody>
          <a:bodyPr>
            <a:normAutofit/>
          </a:bodyPr>
          <a:lstStyle/>
          <a:p>
            <a:pPr marL="0" indent="0" algn="ctr">
              <a:buNone/>
            </a:pPr>
            <a:r>
              <a:rPr lang="en-US" sz="2800" dirty="0">
                <a:latin typeface="Campton Light DEMO" panose="00000500000000000000" pitchFamily="50" charset="0"/>
              </a:rPr>
              <a:t>Building Operator Certification (BOC</a:t>
            </a:r>
            <a:r>
              <a:rPr lang="en-US" altLang="en-US" sz="2800" dirty="0">
                <a:latin typeface="Calibri" panose="020F0502020204030204" pitchFamily="34" charset="0"/>
                <a:cs typeface="Calibri" panose="020F0502020204030204" pitchFamily="34" charset="0"/>
              </a:rPr>
              <a:t>®</a:t>
            </a:r>
            <a:r>
              <a:rPr lang="en-US" sz="2800" dirty="0">
                <a:latin typeface="Campton Light DEMO" panose="00000500000000000000" pitchFamily="50" charset="0"/>
              </a:rPr>
              <a:t>) is     a competency-based training and certification program for building operators. </a:t>
            </a:r>
          </a:p>
          <a:p>
            <a:pPr marL="0" indent="0" algn="ctr">
              <a:buNone/>
            </a:pPr>
            <a:endParaRPr lang="en-US" sz="2800" dirty="0"/>
          </a:p>
        </p:txBody>
      </p:sp>
      <p:sp>
        <p:nvSpPr>
          <p:cNvPr id="7" name="Content Placeholder 1"/>
          <p:cNvSpPr txBox="1">
            <a:spLocks/>
          </p:cNvSpPr>
          <p:nvPr/>
        </p:nvSpPr>
        <p:spPr>
          <a:xfrm>
            <a:off x="872067" y="3592896"/>
            <a:ext cx="7806266" cy="1592562"/>
          </a:xfrm>
          <a:prstGeom prst="rect">
            <a:avLst/>
          </a:prstGeom>
        </p:spPr>
        <p:txBody>
          <a:bodyPr vert="horz" lIns="91440" tIns="45720" rIns="91440" bIns="45720" rtlCol="0">
            <a:normAutofit fontScale="92500"/>
          </a:bodyPr>
          <a:lstStyle>
            <a:lvl1pPr marL="274320" indent="-274320" algn="l" defTabSz="914400" rtl="0" eaLnBrk="1" latinLnBrk="0" hangingPunct="1">
              <a:spcBef>
                <a:spcPct val="20000"/>
              </a:spcBef>
              <a:buClrTx/>
              <a:buSzPct val="100000"/>
              <a:buFont typeface="Symbol" pitchFamily="18" charset="2"/>
              <a:buChar char=""/>
              <a:defRPr sz="2400" kern="1200">
                <a:solidFill>
                  <a:srgbClr val="1B1B1A"/>
                </a:solidFill>
                <a:latin typeface="Novecento (Body)"/>
                <a:ea typeface="+mn-ea"/>
                <a:cs typeface="Novecento (Body)"/>
              </a:defRPr>
            </a:lvl1pPr>
            <a:lvl2pPr marL="576263" indent="-274320" algn="l" defTabSz="914400" rtl="0" eaLnBrk="1" latinLnBrk="0" hangingPunct="1">
              <a:spcBef>
                <a:spcPct val="20000"/>
              </a:spcBef>
              <a:buClrTx/>
              <a:buSzPct val="100000"/>
              <a:buFont typeface="Symbol" pitchFamily="18" charset="2"/>
              <a:buChar char=""/>
              <a:defRPr sz="2200" kern="1200">
                <a:solidFill>
                  <a:srgbClr val="1B1B1A"/>
                </a:solidFill>
                <a:latin typeface="Novecento (Body)"/>
                <a:ea typeface="+mn-ea"/>
                <a:cs typeface="Novecento (Body)"/>
              </a:defRPr>
            </a:lvl2pPr>
            <a:lvl3pPr marL="855663" indent="-228600" algn="l" defTabSz="914400" rtl="0" eaLnBrk="1" latinLnBrk="0" hangingPunct="1">
              <a:spcBef>
                <a:spcPct val="20000"/>
              </a:spcBef>
              <a:buClrTx/>
              <a:buSzPct val="100000"/>
              <a:buFont typeface="Symbol" pitchFamily="18" charset="2"/>
              <a:buChar char=""/>
              <a:defRPr sz="2000" kern="1200">
                <a:solidFill>
                  <a:srgbClr val="1B1B1A"/>
                </a:solidFill>
                <a:latin typeface="Novecento (Body)"/>
                <a:ea typeface="+mn-ea"/>
                <a:cs typeface="Novecento (Body)"/>
              </a:defRPr>
            </a:lvl3pPr>
            <a:lvl4pPr marL="1143000" indent="-228600" algn="l" defTabSz="914400" rtl="0" eaLnBrk="1" latinLnBrk="0" hangingPunct="1">
              <a:spcBef>
                <a:spcPct val="20000"/>
              </a:spcBef>
              <a:buClrTx/>
              <a:buSzPct val="100000"/>
              <a:buFont typeface="Symbol" pitchFamily="18" charset="2"/>
              <a:buChar char=""/>
              <a:defRPr sz="1800" kern="1200">
                <a:solidFill>
                  <a:srgbClr val="1B1B1A"/>
                </a:solidFill>
                <a:latin typeface="Novecento (Body)"/>
                <a:ea typeface="+mn-ea"/>
                <a:cs typeface="Novecento (Body)"/>
              </a:defRPr>
            </a:lvl4pPr>
            <a:lvl5pPr marL="1463040" indent="-228600" algn="l" defTabSz="914400" rtl="0" eaLnBrk="1" latinLnBrk="0" hangingPunct="1">
              <a:spcBef>
                <a:spcPct val="20000"/>
              </a:spcBef>
              <a:buClrTx/>
              <a:buSzPct val="100000"/>
              <a:buFont typeface="Symbol" pitchFamily="18" charset="2"/>
              <a:buChar char=""/>
              <a:defRPr sz="1600" kern="1200">
                <a:solidFill>
                  <a:srgbClr val="1B1B1A"/>
                </a:solidFill>
                <a:latin typeface="Novecento (Body)"/>
                <a:ea typeface="+mn-ea"/>
                <a:cs typeface="Novecento (Body)"/>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Wingdings" charset="2"/>
              <a:buChar char="§"/>
            </a:pPr>
            <a:r>
              <a:rPr lang="en-US" sz="2800" dirty="0">
                <a:latin typeface="Campton Light DEMO" panose="00000500000000000000" pitchFamily="50" charset="0"/>
              </a:rPr>
              <a:t>Nationally recognized credential</a:t>
            </a:r>
          </a:p>
          <a:p>
            <a:pPr>
              <a:buFont typeface="Wingdings" charset="2"/>
              <a:buChar char="§"/>
            </a:pPr>
            <a:r>
              <a:rPr lang="en-US" sz="2800" dirty="0">
                <a:latin typeface="Campton Light DEMO" panose="00000500000000000000" pitchFamily="50" charset="0"/>
              </a:rPr>
              <a:t>Established in 1996</a:t>
            </a:r>
          </a:p>
          <a:p>
            <a:pPr>
              <a:buFont typeface="Wingdings" charset="2"/>
              <a:buChar char="§"/>
            </a:pPr>
            <a:r>
              <a:rPr lang="en-US" sz="2800" dirty="0">
                <a:latin typeface="Campton Light DEMO" panose="00000500000000000000" pitchFamily="50" charset="0"/>
              </a:rPr>
              <a:t>Currently operating in 36 states and Canada</a:t>
            </a:r>
          </a:p>
        </p:txBody>
      </p:sp>
      <p:sp>
        <p:nvSpPr>
          <p:cNvPr id="3" name="Title 2"/>
          <p:cNvSpPr>
            <a:spLocks noGrp="1"/>
          </p:cNvSpPr>
          <p:nvPr>
            <p:ph type="title"/>
          </p:nvPr>
        </p:nvSpPr>
        <p:spPr>
          <a:xfrm>
            <a:off x="0" y="457200"/>
            <a:ext cx="8262294" cy="914400"/>
          </a:xfrm>
        </p:spPr>
        <p:txBody>
          <a:bodyPr/>
          <a:lstStyle/>
          <a:p>
            <a:r>
              <a:rPr lang="en-US" b="1" cap="all" dirty="0">
                <a:latin typeface="Campton Book" panose="00000800000000000000" pitchFamily="50" charset="0"/>
              </a:rPr>
              <a:t>What is BOC?</a:t>
            </a:r>
          </a:p>
        </p:txBody>
      </p:sp>
    </p:spTree>
    <p:extLst>
      <p:ext uri="{BB962C8B-B14F-4D97-AF65-F5344CB8AC3E}">
        <p14:creationId xmlns:p14="http://schemas.microsoft.com/office/powerpoint/2010/main" xmlns="" val="16695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7199"/>
            <a:ext cx="5452946" cy="914400"/>
          </a:xfrm>
          <a:prstGeom prst="rect">
            <a:avLst/>
          </a:prstGeom>
          <a:solidFill>
            <a:srgbClr val="EFA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1"/>
          <p:cNvSpPr txBox="1">
            <a:spLocks/>
          </p:cNvSpPr>
          <p:nvPr/>
        </p:nvSpPr>
        <p:spPr>
          <a:xfrm>
            <a:off x="872067" y="3592896"/>
            <a:ext cx="7806266" cy="159256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Tx/>
              <a:buSzPct val="100000"/>
              <a:buFont typeface="Symbol" pitchFamily="18" charset="2"/>
              <a:buChar char=""/>
              <a:defRPr sz="2400" kern="1200">
                <a:solidFill>
                  <a:srgbClr val="1B1B1A"/>
                </a:solidFill>
                <a:latin typeface="Novecento (Body)"/>
                <a:ea typeface="+mn-ea"/>
                <a:cs typeface="Novecento (Body)"/>
              </a:defRPr>
            </a:lvl1pPr>
            <a:lvl2pPr marL="576263" indent="-274320" algn="l" defTabSz="914400" rtl="0" eaLnBrk="1" latinLnBrk="0" hangingPunct="1">
              <a:spcBef>
                <a:spcPct val="20000"/>
              </a:spcBef>
              <a:buClrTx/>
              <a:buSzPct val="100000"/>
              <a:buFont typeface="Symbol" pitchFamily="18" charset="2"/>
              <a:buChar char=""/>
              <a:defRPr sz="2200" kern="1200">
                <a:solidFill>
                  <a:srgbClr val="1B1B1A"/>
                </a:solidFill>
                <a:latin typeface="Novecento (Body)"/>
                <a:ea typeface="+mn-ea"/>
                <a:cs typeface="Novecento (Body)"/>
              </a:defRPr>
            </a:lvl2pPr>
            <a:lvl3pPr marL="855663" indent="-228600" algn="l" defTabSz="914400" rtl="0" eaLnBrk="1" latinLnBrk="0" hangingPunct="1">
              <a:spcBef>
                <a:spcPct val="20000"/>
              </a:spcBef>
              <a:buClrTx/>
              <a:buSzPct val="100000"/>
              <a:buFont typeface="Symbol" pitchFamily="18" charset="2"/>
              <a:buChar char=""/>
              <a:defRPr sz="2000" kern="1200">
                <a:solidFill>
                  <a:srgbClr val="1B1B1A"/>
                </a:solidFill>
                <a:latin typeface="Novecento (Body)"/>
                <a:ea typeface="+mn-ea"/>
                <a:cs typeface="Novecento (Body)"/>
              </a:defRPr>
            </a:lvl3pPr>
            <a:lvl4pPr marL="1143000" indent="-228600" algn="l" defTabSz="914400" rtl="0" eaLnBrk="1" latinLnBrk="0" hangingPunct="1">
              <a:spcBef>
                <a:spcPct val="20000"/>
              </a:spcBef>
              <a:buClrTx/>
              <a:buSzPct val="100000"/>
              <a:buFont typeface="Symbol" pitchFamily="18" charset="2"/>
              <a:buChar char=""/>
              <a:defRPr sz="1800" kern="1200">
                <a:solidFill>
                  <a:srgbClr val="1B1B1A"/>
                </a:solidFill>
                <a:latin typeface="Novecento (Body)"/>
                <a:ea typeface="+mn-ea"/>
                <a:cs typeface="Novecento (Body)"/>
              </a:defRPr>
            </a:lvl4pPr>
            <a:lvl5pPr marL="1463040" indent="-228600" algn="l" defTabSz="914400" rtl="0" eaLnBrk="1" latinLnBrk="0" hangingPunct="1">
              <a:spcBef>
                <a:spcPct val="20000"/>
              </a:spcBef>
              <a:buClrTx/>
              <a:buSzPct val="100000"/>
              <a:buFont typeface="Symbol" pitchFamily="18" charset="2"/>
              <a:buChar char=""/>
              <a:defRPr sz="1600" kern="1200">
                <a:solidFill>
                  <a:srgbClr val="1B1B1A"/>
                </a:solidFill>
                <a:latin typeface="Novecento (Body)"/>
                <a:ea typeface="+mn-ea"/>
                <a:cs typeface="Novecento (Body)"/>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800" dirty="0">
                <a:latin typeface="Campton Light DEMO" panose="00000500000000000000" pitchFamily="50" charset="0"/>
              </a:rPr>
              <a:t>Participants learn how to make their buildings more comfortable and efficient by making their systems work better together. </a:t>
            </a:r>
          </a:p>
        </p:txBody>
      </p:sp>
      <p:sp>
        <p:nvSpPr>
          <p:cNvPr id="3" name="Title 2"/>
          <p:cNvSpPr>
            <a:spLocks noGrp="1"/>
          </p:cNvSpPr>
          <p:nvPr>
            <p:ph type="title"/>
          </p:nvPr>
        </p:nvSpPr>
        <p:spPr>
          <a:xfrm>
            <a:off x="0" y="457199"/>
            <a:ext cx="8262294" cy="914401"/>
          </a:xfrm>
        </p:spPr>
        <p:txBody>
          <a:bodyPr/>
          <a:lstStyle/>
          <a:p>
            <a:r>
              <a:rPr lang="en-US" b="1" cap="all" dirty="0">
                <a:latin typeface="Campton Book" panose="00000800000000000000" pitchFamily="50" charset="0"/>
              </a:rPr>
              <a:t>What is BOC?</a:t>
            </a:r>
          </a:p>
        </p:txBody>
      </p:sp>
      <p:sp>
        <p:nvSpPr>
          <p:cNvPr id="8" name="Content Placeholder 1"/>
          <p:cNvSpPr txBox="1">
            <a:spLocks/>
          </p:cNvSpPr>
          <p:nvPr/>
        </p:nvSpPr>
        <p:spPr>
          <a:xfrm>
            <a:off x="872067" y="1709663"/>
            <a:ext cx="7806266" cy="1484947"/>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Tx/>
              <a:buSzPct val="100000"/>
              <a:buFont typeface="Symbol" pitchFamily="18" charset="2"/>
              <a:buChar char=""/>
              <a:defRPr sz="2400" kern="1200">
                <a:solidFill>
                  <a:srgbClr val="1B1B1A"/>
                </a:solidFill>
                <a:latin typeface="Novecento (Body)"/>
                <a:ea typeface="+mn-ea"/>
                <a:cs typeface="Novecento (Body)"/>
              </a:defRPr>
            </a:lvl1pPr>
            <a:lvl2pPr marL="576263" indent="-274320" algn="l" defTabSz="914400" rtl="0" eaLnBrk="1" latinLnBrk="0" hangingPunct="1">
              <a:spcBef>
                <a:spcPct val="20000"/>
              </a:spcBef>
              <a:buClrTx/>
              <a:buSzPct val="100000"/>
              <a:buFont typeface="Symbol" pitchFamily="18" charset="2"/>
              <a:buChar char=""/>
              <a:defRPr sz="2200" kern="1200">
                <a:solidFill>
                  <a:srgbClr val="1B1B1A"/>
                </a:solidFill>
                <a:latin typeface="Novecento (Body)"/>
                <a:ea typeface="+mn-ea"/>
                <a:cs typeface="Novecento (Body)"/>
              </a:defRPr>
            </a:lvl2pPr>
            <a:lvl3pPr marL="855663" indent="-228600" algn="l" defTabSz="914400" rtl="0" eaLnBrk="1" latinLnBrk="0" hangingPunct="1">
              <a:spcBef>
                <a:spcPct val="20000"/>
              </a:spcBef>
              <a:buClrTx/>
              <a:buSzPct val="100000"/>
              <a:buFont typeface="Symbol" pitchFamily="18" charset="2"/>
              <a:buChar char=""/>
              <a:defRPr sz="2000" kern="1200">
                <a:solidFill>
                  <a:srgbClr val="1B1B1A"/>
                </a:solidFill>
                <a:latin typeface="Novecento (Body)"/>
                <a:ea typeface="+mn-ea"/>
                <a:cs typeface="Novecento (Body)"/>
              </a:defRPr>
            </a:lvl3pPr>
            <a:lvl4pPr marL="1143000" indent="-228600" algn="l" defTabSz="914400" rtl="0" eaLnBrk="1" latinLnBrk="0" hangingPunct="1">
              <a:spcBef>
                <a:spcPct val="20000"/>
              </a:spcBef>
              <a:buClrTx/>
              <a:buSzPct val="100000"/>
              <a:buFont typeface="Symbol" pitchFamily="18" charset="2"/>
              <a:buChar char=""/>
              <a:defRPr sz="1800" kern="1200">
                <a:solidFill>
                  <a:srgbClr val="1B1B1A"/>
                </a:solidFill>
                <a:latin typeface="Novecento (Body)"/>
                <a:ea typeface="+mn-ea"/>
                <a:cs typeface="Novecento (Body)"/>
              </a:defRPr>
            </a:lvl4pPr>
            <a:lvl5pPr marL="1463040" indent="-228600" algn="l" defTabSz="914400" rtl="0" eaLnBrk="1" latinLnBrk="0" hangingPunct="1">
              <a:spcBef>
                <a:spcPct val="20000"/>
              </a:spcBef>
              <a:buClrTx/>
              <a:buSzPct val="100000"/>
              <a:buFont typeface="Symbol" pitchFamily="18" charset="2"/>
              <a:buChar char=""/>
              <a:defRPr sz="1600" kern="1200">
                <a:solidFill>
                  <a:srgbClr val="1B1B1A"/>
                </a:solidFill>
                <a:latin typeface="Novecento (Body)"/>
                <a:ea typeface="+mn-ea"/>
                <a:cs typeface="Novecento (Body)"/>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Font typeface="Symbol" pitchFamily="18" charset="2"/>
              <a:buNone/>
            </a:pPr>
            <a:r>
              <a:rPr lang="en-US" sz="2800" dirty="0">
                <a:latin typeface="Campton Light DEMO" panose="00000500000000000000" pitchFamily="50" charset="0"/>
              </a:rPr>
              <a:t>Building Operator Certification (BOC</a:t>
            </a:r>
            <a:r>
              <a:rPr lang="en-US" altLang="en-US" sz="2800" dirty="0">
                <a:latin typeface="Calibri" panose="020F0502020204030204" pitchFamily="34" charset="0"/>
                <a:cs typeface="Calibri" panose="020F0502020204030204" pitchFamily="34" charset="0"/>
              </a:rPr>
              <a:t>®</a:t>
            </a:r>
            <a:r>
              <a:rPr lang="en-US" sz="2800" dirty="0">
                <a:latin typeface="Campton Light DEMO" panose="00000500000000000000" pitchFamily="50" charset="0"/>
              </a:rPr>
              <a:t>) is     a competency-based training and certification program for building operators. </a:t>
            </a:r>
          </a:p>
          <a:p>
            <a:pPr marL="0" indent="0" algn="ctr">
              <a:buFont typeface="Symbol" pitchFamily="18" charset="2"/>
              <a:buNone/>
            </a:pPr>
            <a:endParaRPr lang="en-US" sz="2800" dirty="0"/>
          </a:p>
        </p:txBody>
      </p:sp>
    </p:spTree>
    <p:extLst>
      <p:ext uri="{BB962C8B-B14F-4D97-AF65-F5344CB8AC3E}">
        <p14:creationId xmlns:p14="http://schemas.microsoft.com/office/powerpoint/2010/main" xmlns="" val="1786710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7200"/>
            <a:ext cx="5452946" cy="914400"/>
          </a:xfrm>
          <a:prstGeom prst="rect">
            <a:avLst/>
          </a:prstGeom>
          <a:solidFill>
            <a:srgbClr val="EFA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872067" y="1709663"/>
            <a:ext cx="7806266" cy="1484947"/>
          </a:xfrm>
        </p:spPr>
        <p:txBody>
          <a:bodyPr>
            <a:normAutofit/>
          </a:bodyPr>
          <a:lstStyle/>
          <a:p>
            <a:pPr marL="0" indent="0" algn="ctr">
              <a:buNone/>
            </a:pPr>
            <a:r>
              <a:rPr lang="en-US" sz="2800" dirty="0">
                <a:latin typeface="Campton Light DEMO" panose="00000500000000000000" pitchFamily="50" charset="0"/>
              </a:rPr>
              <a:t>Building Operator Certification (BOC</a:t>
            </a:r>
            <a:r>
              <a:rPr lang="en-US" altLang="en-US" sz="2800" dirty="0">
                <a:latin typeface="Campton Light DEMO" panose="00000500000000000000" pitchFamily="50" charset="0"/>
                <a:cs typeface="Calibri" panose="020F0502020204030204" pitchFamily="34" charset="0"/>
              </a:rPr>
              <a:t>®</a:t>
            </a:r>
            <a:r>
              <a:rPr lang="en-US" sz="2800" dirty="0">
                <a:latin typeface="Campton Light DEMO" panose="00000500000000000000" pitchFamily="50" charset="0"/>
              </a:rPr>
              <a:t>) is a competency-based training and certification program for building operators. </a:t>
            </a:r>
          </a:p>
          <a:p>
            <a:pPr marL="0" indent="0" algn="ctr">
              <a:buNone/>
            </a:pPr>
            <a:endParaRPr lang="en-US" sz="2800" dirty="0">
              <a:latin typeface="Campton Light DEMO" panose="00000500000000000000" pitchFamily="50" charset="0"/>
            </a:endParaRPr>
          </a:p>
        </p:txBody>
      </p:sp>
      <p:sp>
        <p:nvSpPr>
          <p:cNvPr id="7" name="Content Placeholder 1"/>
          <p:cNvSpPr txBox="1">
            <a:spLocks/>
          </p:cNvSpPr>
          <p:nvPr/>
        </p:nvSpPr>
        <p:spPr>
          <a:xfrm>
            <a:off x="872067" y="3592896"/>
            <a:ext cx="7806266" cy="159256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Tx/>
              <a:buSzPct val="100000"/>
              <a:buFont typeface="Symbol" pitchFamily="18" charset="2"/>
              <a:buChar char=""/>
              <a:defRPr sz="2400" kern="1200">
                <a:solidFill>
                  <a:srgbClr val="1B1B1A"/>
                </a:solidFill>
                <a:latin typeface="Novecento (Body)"/>
                <a:ea typeface="+mn-ea"/>
                <a:cs typeface="Novecento (Body)"/>
              </a:defRPr>
            </a:lvl1pPr>
            <a:lvl2pPr marL="576263" indent="-274320" algn="l" defTabSz="914400" rtl="0" eaLnBrk="1" latinLnBrk="0" hangingPunct="1">
              <a:spcBef>
                <a:spcPct val="20000"/>
              </a:spcBef>
              <a:buClrTx/>
              <a:buSzPct val="100000"/>
              <a:buFont typeface="Symbol" pitchFamily="18" charset="2"/>
              <a:buChar char=""/>
              <a:defRPr sz="2200" kern="1200">
                <a:solidFill>
                  <a:srgbClr val="1B1B1A"/>
                </a:solidFill>
                <a:latin typeface="Novecento (Body)"/>
                <a:ea typeface="+mn-ea"/>
                <a:cs typeface="Novecento (Body)"/>
              </a:defRPr>
            </a:lvl2pPr>
            <a:lvl3pPr marL="855663" indent="-228600" algn="l" defTabSz="914400" rtl="0" eaLnBrk="1" latinLnBrk="0" hangingPunct="1">
              <a:spcBef>
                <a:spcPct val="20000"/>
              </a:spcBef>
              <a:buClrTx/>
              <a:buSzPct val="100000"/>
              <a:buFont typeface="Symbol" pitchFamily="18" charset="2"/>
              <a:buChar char=""/>
              <a:defRPr sz="2000" kern="1200">
                <a:solidFill>
                  <a:srgbClr val="1B1B1A"/>
                </a:solidFill>
                <a:latin typeface="Novecento (Body)"/>
                <a:ea typeface="+mn-ea"/>
                <a:cs typeface="Novecento (Body)"/>
              </a:defRPr>
            </a:lvl3pPr>
            <a:lvl4pPr marL="1143000" indent="-228600" algn="l" defTabSz="914400" rtl="0" eaLnBrk="1" latinLnBrk="0" hangingPunct="1">
              <a:spcBef>
                <a:spcPct val="20000"/>
              </a:spcBef>
              <a:buClrTx/>
              <a:buSzPct val="100000"/>
              <a:buFont typeface="Symbol" pitchFamily="18" charset="2"/>
              <a:buChar char=""/>
              <a:defRPr sz="1800" kern="1200">
                <a:solidFill>
                  <a:srgbClr val="1B1B1A"/>
                </a:solidFill>
                <a:latin typeface="Novecento (Body)"/>
                <a:ea typeface="+mn-ea"/>
                <a:cs typeface="Novecento (Body)"/>
              </a:defRPr>
            </a:lvl4pPr>
            <a:lvl5pPr marL="1463040" indent="-228600" algn="l" defTabSz="914400" rtl="0" eaLnBrk="1" latinLnBrk="0" hangingPunct="1">
              <a:spcBef>
                <a:spcPct val="20000"/>
              </a:spcBef>
              <a:buClrTx/>
              <a:buSzPct val="100000"/>
              <a:buFont typeface="Symbol" pitchFamily="18" charset="2"/>
              <a:buChar char=""/>
              <a:defRPr sz="1600" kern="1200">
                <a:solidFill>
                  <a:srgbClr val="1B1B1A"/>
                </a:solidFill>
                <a:latin typeface="Novecento (Body)"/>
                <a:ea typeface="+mn-ea"/>
                <a:cs typeface="Novecento (Body)"/>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800" dirty="0">
                <a:latin typeface="Campton Light DEMO" panose="00000500000000000000" pitchFamily="50" charset="0"/>
              </a:rPr>
              <a:t>Participants learn how to make their buildings more comfortable and efficient by making their systems work better together. </a:t>
            </a:r>
          </a:p>
        </p:txBody>
      </p:sp>
      <p:sp>
        <p:nvSpPr>
          <p:cNvPr id="3" name="Title 2"/>
          <p:cNvSpPr>
            <a:spLocks noGrp="1"/>
          </p:cNvSpPr>
          <p:nvPr>
            <p:ph type="title"/>
          </p:nvPr>
        </p:nvSpPr>
        <p:spPr>
          <a:xfrm>
            <a:off x="0" y="466931"/>
            <a:ext cx="8262294" cy="914400"/>
          </a:xfrm>
        </p:spPr>
        <p:txBody>
          <a:bodyPr/>
          <a:lstStyle/>
          <a:p>
            <a:r>
              <a:rPr lang="en-US" b="1" cap="all" dirty="0">
                <a:latin typeface="Campton Book" panose="00000800000000000000" pitchFamily="50" charset="0"/>
              </a:rPr>
              <a:t>What is BOC?</a:t>
            </a:r>
          </a:p>
        </p:txBody>
      </p:sp>
      <p:grpSp>
        <p:nvGrpSpPr>
          <p:cNvPr id="8" name="Group 7"/>
          <p:cNvGrpSpPr/>
          <p:nvPr/>
        </p:nvGrpSpPr>
        <p:grpSpPr>
          <a:xfrm>
            <a:off x="-211667" y="-470826"/>
            <a:ext cx="8890000" cy="8890000"/>
            <a:chOff x="-5020295" y="-1040841"/>
            <a:chExt cx="8890000" cy="8890000"/>
          </a:xfrm>
        </p:grpSpPr>
        <p:sp>
          <p:nvSpPr>
            <p:cNvPr id="4" name="Oval 3"/>
            <p:cNvSpPr/>
            <p:nvPr/>
          </p:nvSpPr>
          <p:spPr>
            <a:xfrm>
              <a:off x="-3225387" y="-122546"/>
              <a:ext cx="6178962" cy="6178962"/>
            </a:xfrm>
            <a:prstGeom prst="ellipse">
              <a:avLst/>
            </a:prstGeom>
            <a:solidFill>
              <a:srgbClr val="FFFFFF"/>
            </a:solidFill>
            <a:ln>
              <a:solidFill>
                <a:srgbClr val="3CA9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5020295" y="-1040841"/>
              <a:ext cx="8890000" cy="8890000"/>
            </a:xfrm>
            <a:prstGeom prst="ellipse">
              <a:avLst/>
            </a:prstGeom>
          </p:spPr>
        </p:pic>
      </p:grpSp>
    </p:spTree>
    <p:extLst>
      <p:ext uri="{BB962C8B-B14F-4D97-AF65-F5344CB8AC3E}">
        <p14:creationId xmlns:p14="http://schemas.microsoft.com/office/powerpoint/2010/main" xmlns="" val="2593402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457200"/>
            <a:ext cx="6438901" cy="914400"/>
          </a:xfrm>
          <a:prstGeom prst="rect">
            <a:avLst/>
          </a:prstGeom>
          <a:solidFill>
            <a:srgbClr val="EFA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872067" y="1918010"/>
            <a:ext cx="7408333" cy="4208153"/>
          </a:xfrm>
        </p:spPr>
        <p:txBody>
          <a:bodyPr>
            <a:normAutofit/>
          </a:bodyPr>
          <a:lstStyle/>
          <a:p>
            <a:pPr>
              <a:buFont typeface="Wingdings" panose="05000000000000000000" pitchFamily="2" charset="2"/>
              <a:buChar char="§"/>
            </a:pPr>
            <a:r>
              <a:rPr lang="en-US" altLang="en-US" dirty="0">
                <a:latin typeface="Campton Light DEMO" panose="00000500000000000000" pitchFamily="50" charset="0"/>
              </a:rPr>
              <a:t>Operating Engineers</a:t>
            </a:r>
          </a:p>
          <a:p>
            <a:pPr>
              <a:buFont typeface="Wingdings" panose="05000000000000000000" pitchFamily="2" charset="2"/>
              <a:buChar char="§"/>
            </a:pPr>
            <a:r>
              <a:rPr lang="en-US" altLang="en-US" dirty="0">
                <a:latin typeface="Campton Light DEMO" panose="00000500000000000000" pitchFamily="50" charset="0"/>
              </a:rPr>
              <a:t>Maintenance Mechanics</a:t>
            </a:r>
          </a:p>
          <a:p>
            <a:pPr>
              <a:buFont typeface="Wingdings" panose="05000000000000000000" pitchFamily="2" charset="2"/>
              <a:buChar char="§"/>
            </a:pPr>
            <a:r>
              <a:rPr lang="en-US" altLang="en-US" dirty="0">
                <a:latin typeface="Campton Light DEMO" panose="00000500000000000000" pitchFamily="50" charset="0"/>
              </a:rPr>
              <a:t>HVAC Technicians</a:t>
            </a:r>
          </a:p>
          <a:p>
            <a:pPr>
              <a:buFont typeface="Wingdings" panose="05000000000000000000" pitchFamily="2" charset="2"/>
              <a:buChar char="§"/>
            </a:pPr>
            <a:r>
              <a:rPr lang="en-US" altLang="en-US" dirty="0">
                <a:latin typeface="Campton Light DEMO" panose="00000500000000000000" pitchFamily="50" charset="0"/>
              </a:rPr>
              <a:t>Electricians</a:t>
            </a:r>
          </a:p>
          <a:p>
            <a:pPr>
              <a:buFont typeface="Wingdings" panose="05000000000000000000" pitchFamily="2" charset="2"/>
              <a:buChar char="§"/>
            </a:pPr>
            <a:r>
              <a:rPr lang="en-US" altLang="en-US" dirty="0">
                <a:latin typeface="Campton Light DEMO" panose="00000500000000000000" pitchFamily="50" charset="0"/>
              </a:rPr>
              <a:t>Control Technicians</a:t>
            </a:r>
          </a:p>
          <a:p>
            <a:pPr>
              <a:buFont typeface="Wingdings" panose="05000000000000000000" pitchFamily="2" charset="2"/>
              <a:buChar char="§"/>
            </a:pPr>
            <a:r>
              <a:rPr lang="en-US" altLang="en-US" dirty="0">
                <a:latin typeface="Campton Light DEMO" panose="00000500000000000000" pitchFamily="50" charset="0"/>
              </a:rPr>
              <a:t>Building/Facility Managers</a:t>
            </a:r>
          </a:p>
          <a:p>
            <a:pPr>
              <a:buFont typeface="Wingdings" panose="05000000000000000000" pitchFamily="2" charset="2"/>
              <a:buChar char="§"/>
            </a:pPr>
            <a:r>
              <a:rPr lang="en-US" altLang="en-US" dirty="0">
                <a:latin typeface="Campton Light DEMO" panose="00000500000000000000" pitchFamily="50" charset="0"/>
              </a:rPr>
              <a:t>Engineering Project Managers</a:t>
            </a:r>
          </a:p>
          <a:p>
            <a:pPr>
              <a:buFont typeface="Wingdings" panose="05000000000000000000" pitchFamily="2" charset="2"/>
              <a:buChar char="§"/>
            </a:pPr>
            <a:r>
              <a:rPr lang="en-US" altLang="en-US" dirty="0">
                <a:latin typeface="Campton Light DEMO" panose="00000500000000000000" pitchFamily="50" charset="0"/>
              </a:rPr>
              <a:t>Energy Managers</a:t>
            </a:r>
            <a:endParaRPr lang="en-US" sz="2800" dirty="0">
              <a:latin typeface="Campton Light DEMO" panose="00000500000000000000" pitchFamily="50" charset="0"/>
            </a:endParaRPr>
          </a:p>
        </p:txBody>
      </p:sp>
      <p:sp>
        <p:nvSpPr>
          <p:cNvPr id="3" name="Title 2"/>
          <p:cNvSpPr>
            <a:spLocks noGrp="1"/>
          </p:cNvSpPr>
          <p:nvPr>
            <p:ph type="title"/>
          </p:nvPr>
        </p:nvSpPr>
        <p:spPr>
          <a:xfrm>
            <a:off x="-1" y="462369"/>
            <a:ext cx="8262294" cy="914400"/>
          </a:xfrm>
        </p:spPr>
        <p:txBody>
          <a:bodyPr>
            <a:normAutofit/>
          </a:bodyPr>
          <a:lstStyle/>
          <a:p>
            <a:r>
              <a:rPr lang="en-US" b="1" cap="all" dirty="0">
                <a:latin typeface="Campton Book" panose="00000800000000000000" pitchFamily="50" charset="0"/>
              </a:rPr>
              <a:t>Who attends BOC? </a:t>
            </a:r>
          </a:p>
        </p:txBody>
      </p:sp>
    </p:spTree>
    <p:extLst>
      <p:ext uri="{BB962C8B-B14F-4D97-AF65-F5344CB8AC3E}">
        <p14:creationId xmlns:p14="http://schemas.microsoft.com/office/powerpoint/2010/main" xmlns="" val="552080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457200"/>
            <a:ext cx="6604001" cy="914400"/>
          </a:xfrm>
          <a:prstGeom prst="rect">
            <a:avLst/>
          </a:prstGeom>
          <a:solidFill>
            <a:srgbClr val="EFA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931853344"/>
              </p:ext>
            </p:extLst>
          </p:nvPr>
        </p:nvGraphicFramePr>
        <p:xfrm>
          <a:off x="228600" y="1709928"/>
          <a:ext cx="8610600" cy="414636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2"/>
          <p:cNvSpPr txBox="1">
            <a:spLocks/>
          </p:cNvSpPr>
          <p:nvPr/>
        </p:nvSpPr>
        <p:spPr>
          <a:xfrm>
            <a:off x="-1" y="457200"/>
            <a:ext cx="8262294" cy="9144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rgbClr val="1B1B1A"/>
                </a:solidFill>
                <a:latin typeface="Novcento (Headings)"/>
                <a:ea typeface="+mj-ea"/>
                <a:cs typeface="Novcento (Heading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cap="all" dirty="0">
                <a:latin typeface="Campton Book" panose="00000800000000000000" pitchFamily="50" charset="0"/>
              </a:rPr>
              <a:t>Who attends BOC? </a:t>
            </a:r>
          </a:p>
        </p:txBody>
      </p:sp>
    </p:spTree>
    <p:extLst>
      <p:ext uri="{BB962C8B-B14F-4D97-AF65-F5344CB8AC3E}">
        <p14:creationId xmlns:p14="http://schemas.microsoft.com/office/powerpoint/2010/main" xmlns="" val="2178159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72067" y="1816100"/>
            <a:ext cx="7885071" cy="4251393"/>
          </a:xfrm>
        </p:spPr>
        <p:txBody>
          <a:bodyPr>
            <a:normAutofit fontScale="92500" lnSpcReduction="10000"/>
          </a:bodyPr>
          <a:lstStyle/>
          <a:p>
            <a:pPr>
              <a:buFont typeface="Wingdings" panose="05000000000000000000" pitchFamily="2" charset="2"/>
              <a:buChar char="§"/>
            </a:pPr>
            <a:r>
              <a:rPr lang="en-US" sz="2800" dirty="0">
                <a:latin typeface="Campton Light DEMO" panose="00000500000000000000" pitchFamily="50" charset="0"/>
              </a:rPr>
              <a:t>Make your buildings comfortable</a:t>
            </a:r>
          </a:p>
          <a:p>
            <a:pPr>
              <a:buFont typeface="Wingdings" panose="05000000000000000000" pitchFamily="2" charset="2"/>
              <a:buChar char="§"/>
            </a:pPr>
            <a:r>
              <a:rPr lang="en-US" sz="2800" dirty="0">
                <a:latin typeface="Campton Light DEMO" panose="00000500000000000000" pitchFamily="50" charset="0"/>
              </a:rPr>
              <a:t>Reduce energy costs</a:t>
            </a:r>
          </a:p>
          <a:p>
            <a:pPr>
              <a:buFont typeface="Wingdings" panose="05000000000000000000" pitchFamily="2" charset="2"/>
              <a:buChar char="§"/>
            </a:pPr>
            <a:r>
              <a:rPr lang="en-US" sz="2800" dirty="0">
                <a:latin typeface="Campton Light DEMO" panose="00000500000000000000" pitchFamily="50" charset="0"/>
              </a:rPr>
              <a:t>Reduce equipment costs through preventative maintenance</a:t>
            </a:r>
          </a:p>
          <a:p>
            <a:pPr>
              <a:buFont typeface="Wingdings" panose="05000000000000000000" pitchFamily="2" charset="2"/>
              <a:buChar char="§"/>
            </a:pPr>
            <a:r>
              <a:rPr lang="en-US" sz="2800" dirty="0">
                <a:latin typeface="Campton Light DEMO" panose="00000500000000000000" pitchFamily="50" charset="0"/>
              </a:rPr>
              <a:t>Work effectively with vendors</a:t>
            </a:r>
          </a:p>
          <a:p>
            <a:pPr>
              <a:buFont typeface="Wingdings" panose="05000000000000000000" pitchFamily="2" charset="2"/>
              <a:buChar char="§"/>
            </a:pPr>
            <a:r>
              <a:rPr lang="en-US" sz="2800" dirty="0">
                <a:latin typeface="Campton Light DEMO" panose="00000500000000000000" pitchFamily="50" charset="0"/>
              </a:rPr>
              <a:t>Bring ideas for improving operations</a:t>
            </a:r>
          </a:p>
          <a:p>
            <a:pPr>
              <a:buFont typeface="Wingdings" panose="05000000000000000000" pitchFamily="2" charset="2"/>
              <a:buChar char="§"/>
            </a:pPr>
            <a:r>
              <a:rPr lang="en-US" sz="2800" dirty="0">
                <a:latin typeface="Campton Light DEMO" panose="00000500000000000000" pitchFamily="50" charset="0"/>
              </a:rPr>
              <a:t>Become a skilled building operator</a:t>
            </a:r>
          </a:p>
          <a:p>
            <a:pPr>
              <a:buFont typeface="Wingdings" panose="05000000000000000000" pitchFamily="2" charset="2"/>
              <a:buChar char="§"/>
            </a:pPr>
            <a:r>
              <a:rPr lang="en-US" altLang="en-US" sz="2800" dirty="0">
                <a:latin typeface="Campton Light DEMO" panose="00000500000000000000" pitchFamily="50" charset="0"/>
              </a:rPr>
              <a:t>Help increase job safety</a:t>
            </a:r>
          </a:p>
          <a:p>
            <a:pPr>
              <a:buFont typeface="Wingdings" panose="05000000000000000000" pitchFamily="2" charset="2"/>
              <a:buChar char="§"/>
            </a:pPr>
            <a:r>
              <a:rPr lang="en-US" altLang="en-US" sz="2800" dirty="0">
                <a:latin typeface="Campton Light DEMO" panose="00000500000000000000" pitchFamily="50" charset="0"/>
              </a:rPr>
              <a:t>Help improve operator productivity and building performance</a:t>
            </a:r>
          </a:p>
          <a:p>
            <a:pPr>
              <a:buFont typeface="Wingdings" panose="05000000000000000000" pitchFamily="2" charset="2"/>
              <a:buChar char="§"/>
            </a:pPr>
            <a:endParaRPr lang="en-US" altLang="en-US" sz="2800" dirty="0">
              <a:latin typeface="Campton Light DEMO" panose="00000500000000000000" pitchFamily="50" charset="0"/>
            </a:endParaRPr>
          </a:p>
          <a:p>
            <a:pPr>
              <a:buFont typeface="Wingdings" panose="05000000000000000000" pitchFamily="2" charset="2"/>
              <a:buChar char="§"/>
            </a:pPr>
            <a:endParaRPr lang="en-US" sz="2800" dirty="0">
              <a:latin typeface="Campton Light DEMO" panose="00000500000000000000" pitchFamily="50" charset="0"/>
            </a:endParaRPr>
          </a:p>
        </p:txBody>
      </p:sp>
      <p:sp>
        <p:nvSpPr>
          <p:cNvPr id="6" name="Rectangle 5"/>
          <p:cNvSpPr/>
          <p:nvPr/>
        </p:nvSpPr>
        <p:spPr>
          <a:xfrm>
            <a:off x="-1" y="457200"/>
            <a:ext cx="5731727" cy="914400"/>
          </a:xfrm>
          <a:prstGeom prst="rect">
            <a:avLst/>
          </a:prstGeom>
          <a:solidFill>
            <a:srgbClr val="EFA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txBox="1">
            <a:spLocks noChangeArrowheads="1"/>
          </p:cNvSpPr>
          <p:nvPr/>
        </p:nvSpPr>
        <p:spPr>
          <a:xfrm>
            <a:off x="-1" y="503937"/>
            <a:ext cx="8262294" cy="9144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rgbClr val="1B1B1A"/>
                </a:solidFill>
                <a:latin typeface="Novcento (Headings)"/>
                <a:ea typeface="+mj-ea"/>
                <a:cs typeface="Novcento (Heading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b="1" cap="all" dirty="0">
                <a:latin typeface="Campton Book" panose="00000800000000000000" pitchFamily="50" charset="0"/>
              </a:rPr>
              <a:t>Benefits of BOC </a:t>
            </a:r>
          </a:p>
        </p:txBody>
      </p:sp>
    </p:spTree>
    <p:extLst>
      <p:ext uri="{BB962C8B-B14F-4D97-AF65-F5344CB8AC3E}">
        <p14:creationId xmlns:p14="http://schemas.microsoft.com/office/powerpoint/2010/main" xmlns="" val="1421294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5"/>
          <p:cNvSpPr>
            <a:spLocks noGrp="1"/>
          </p:cNvSpPr>
          <p:nvPr>
            <p:ph sz="quarter" idx="13"/>
          </p:nvPr>
        </p:nvSpPr>
        <p:spPr>
          <a:xfrm>
            <a:off x="609600" y="1817648"/>
            <a:ext cx="8068235" cy="4049751"/>
          </a:xfrm>
          <a:prstGeom prst="rect">
            <a:avLst/>
          </a:prstGeom>
        </p:spPr>
        <p:txBody>
          <a:bodyPr>
            <a:normAutofit/>
          </a:bodyPr>
          <a:lstStyle/>
          <a:p>
            <a:pPr>
              <a:buFont typeface="Wingdings" panose="05000000000000000000" pitchFamily="2" charset="2"/>
              <a:buChar char="§"/>
            </a:pPr>
            <a:r>
              <a:rPr lang="en-US" altLang="en-US" sz="2800" dirty="0">
                <a:latin typeface="Campton Light DEMO" panose="00000500000000000000" pitchFamily="50" charset="0"/>
              </a:rPr>
              <a:t>BOC national average is </a:t>
            </a:r>
            <a:r>
              <a:rPr lang="en-US" altLang="en-US" sz="2800" b="1" dirty="0">
                <a:latin typeface="Campton Light DEMO" panose="00000500000000000000" pitchFamily="50" charset="0"/>
              </a:rPr>
              <a:t>$20,000 </a:t>
            </a:r>
            <a:r>
              <a:rPr lang="en-US" altLang="en-US" sz="2800" dirty="0">
                <a:latin typeface="Campton Light DEMO" panose="00000500000000000000" pitchFamily="50" charset="0"/>
              </a:rPr>
              <a:t>annual savings per organization</a:t>
            </a:r>
          </a:p>
          <a:p>
            <a:pPr>
              <a:buFont typeface="Wingdings" panose="05000000000000000000" pitchFamily="2" charset="2"/>
              <a:buChar char="§"/>
            </a:pPr>
            <a:r>
              <a:rPr lang="en-US" altLang="en-US" sz="2800" dirty="0">
                <a:latin typeface="Campton Light DEMO" panose="00000500000000000000" pitchFamily="50" charset="0"/>
              </a:rPr>
              <a:t>Georgia’s K-12 schools saw </a:t>
            </a:r>
            <a:r>
              <a:rPr lang="en-US" altLang="en-US" sz="2800" b="1" dirty="0">
                <a:latin typeface="Campton Light DEMO" panose="00000500000000000000" pitchFamily="50" charset="0"/>
              </a:rPr>
              <a:t>$4,250 - $8,322 </a:t>
            </a:r>
            <a:r>
              <a:rPr lang="en-US" altLang="en-US" sz="2800" dirty="0">
                <a:latin typeface="Campton Light DEMO" panose="00000500000000000000" pitchFamily="50" charset="0"/>
              </a:rPr>
              <a:t>actual savings per school in first year of its BOC program</a:t>
            </a:r>
          </a:p>
          <a:p>
            <a:pPr>
              <a:buFont typeface="Wingdings" panose="05000000000000000000" pitchFamily="2" charset="2"/>
              <a:buChar char="§"/>
            </a:pPr>
            <a:r>
              <a:rPr lang="en-US" altLang="en-US" sz="2800" dirty="0">
                <a:latin typeface="Campton Light DEMO" panose="00000500000000000000" pitchFamily="50" charset="0"/>
              </a:rPr>
              <a:t>Over 80% of employers found the BOC useful to their employees. </a:t>
            </a:r>
          </a:p>
          <a:p>
            <a:pPr>
              <a:buFontTx/>
              <a:buChar char="-"/>
            </a:pPr>
            <a:endParaRPr lang="en-US" altLang="en-US" sz="1600" dirty="0">
              <a:latin typeface="Campton Light DEMO" panose="00000500000000000000" pitchFamily="50" charset="0"/>
            </a:endParaRPr>
          </a:p>
        </p:txBody>
      </p:sp>
      <p:sp>
        <p:nvSpPr>
          <p:cNvPr id="8" name="Rectangle 7"/>
          <p:cNvSpPr/>
          <p:nvPr/>
        </p:nvSpPr>
        <p:spPr>
          <a:xfrm>
            <a:off x="-1" y="457200"/>
            <a:ext cx="5731727" cy="914400"/>
          </a:xfrm>
          <a:prstGeom prst="rect">
            <a:avLst/>
          </a:prstGeom>
          <a:solidFill>
            <a:srgbClr val="EFA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
          <p:cNvSpPr txBox="1">
            <a:spLocks noChangeArrowheads="1"/>
          </p:cNvSpPr>
          <p:nvPr/>
        </p:nvSpPr>
        <p:spPr>
          <a:xfrm>
            <a:off x="-1" y="503937"/>
            <a:ext cx="8262294" cy="9144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rgbClr val="1B1B1A"/>
                </a:solidFill>
                <a:latin typeface="Novcento (Headings)"/>
                <a:ea typeface="+mj-ea"/>
                <a:cs typeface="Novcento (Heading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b="1" cap="all" dirty="0">
                <a:latin typeface="Campton Book" panose="00000800000000000000" pitchFamily="50" charset="0"/>
              </a:rPr>
              <a:t>Benefits of BOC </a:t>
            </a:r>
          </a:p>
        </p:txBody>
      </p:sp>
    </p:spTree>
    <p:extLst>
      <p:ext uri="{BB962C8B-B14F-4D97-AF65-F5344CB8AC3E}">
        <p14:creationId xmlns:p14="http://schemas.microsoft.com/office/powerpoint/2010/main" xmlns="" val="336142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5"/>
          <p:cNvSpPr>
            <a:spLocks noGrp="1"/>
          </p:cNvSpPr>
          <p:nvPr>
            <p:ph sz="quarter" idx="13"/>
          </p:nvPr>
        </p:nvSpPr>
        <p:spPr>
          <a:xfrm>
            <a:off x="595468" y="1536971"/>
            <a:ext cx="8349972" cy="4656738"/>
          </a:xfrm>
          <a:prstGeom prst="rect">
            <a:avLst/>
          </a:prstGeom>
          <a:solidFill>
            <a:schemeClr val="bg1"/>
          </a:solidFill>
          <a:ln w="25400" cap="rnd">
            <a:solidFill>
              <a:srgbClr val="28BDB3"/>
            </a:solidFill>
          </a:ln>
        </p:spPr>
        <p:style>
          <a:lnRef idx="2">
            <a:schemeClr val="accent1"/>
          </a:lnRef>
          <a:fillRef idx="1">
            <a:schemeClr val="lt1"/>
          </a:fillRef>
          <a:effectRef idx="0">
            <a:schemeClr val="accent1"/>
          </a:effectRef>
          <a:fontRef idx="minor">
            <a:schemeClr val="dk1"/>
          </a:fontRef>
        </p:style>
        <p:txBody>
          <a:bodyPr>
            <a:noAutofit/>
          </a:bodyPr>
          <a:lstStyle/>
          <a:p>
            <a:pPr marL="0" indent="0">
              <a:lnSpc>
                <a:spcPct val="120000"/>
              </a:lnSpc>
              <a:spcBef>
                <a:spcPts val="600"/>
              </a:spcBef>
              <a:buNone/>
            </a:pPr>
            <a:r>
              <a:rPr lang="en-US" altLang="en-US" sz="1900" dirty="0">
                <a:latin typeface="Campton Light DEMO" panose="00000500000000000000" pitchFamily="50" charset="0"/>
              </a:rPr>
              <a:t>“Vancouver Public Schools (VPS) has been actively engaged in the BOC program since 2001. On completion of the class of 2010, we will have sent a total of 59 active and retired Building Operators, Custodial Supervisors and HVAC technicians through BOC training. As a direct result of participation in the BOC training, graduates have contributed to over $300,000 per year in energy savings to our school district. Additionally, our school communities benefit from having certified operators in each facility that have a significant understanding of the building components and systems necessary to the maintenance of high performing environments for the students, staff and patrons of Vancouver Public Schools.”</a:t>
            </a:r>
          </a:p>
          <a:p>
            <a:pPr marL="1143000" lvl="1" indent="-1143000">
              <a:spcBef>
                <a:spcPts val="600"/>
              </a:spcBef>
              <a:buNone/>
            </a:pPr>
            <a:r>
              <a:rPr lang="en-US" altLang="en-US" sz="1900" b="1" dirty="0">
                <a:latin typeface="Campton Light DEMO" panose="00000500000000000000" pitchFamily="50" charset="0"/>
              </a:rPr>
              <a:t>	 </a:t>
            </a:r>
            <a:r>
              <a:rPr lang="en-US" altLang="en-US" sz="1900" i="1" dirty="0">
                <a:latin typeface="Campton Light DEMO" panose="00000500000000000000" pitchFamily="50" charset="0"/>
              </a:rPr>
              <a:t>John Weber, Interim Custodial Maintenance Crew Leader, Vancouver Public Schools, Washington</a:t>
            </a:r>
            <a:endParaRPr lang="en-US" altLang="en-US" sz="1900" dirty="0">
              <a:latin typeface="Campton Light DEMO" panose="00000500000000000000" pitchFamily="50" charset="0"/>
            </a:endParaRPr>
          </a:p>
        </p:txBody>
      </p:sp>
      <p:sp>
        <p:nvSpPr>
          <p:cNvPr id="7" name="Content Placeholder 5"/>
          <p:cNvSpPr>
            <a:spLocks noGrp="1"/>
          </p:cNvSpPr>
          <p:nvPr>
            <p:ph sz="quarter" idx="13"/>
          </p:nvPr>
        </p:nvSpPr>
        <p:spPr>
          <a:xfrm>
            <a:off x="1766015" y="3902528"/>
            <a:ext cx="7179425" cy="2955472"/>
          </a:xfrm>
          <a:prstGeom prst="rect">
            <a:avLst/>
          </a:prstGeom>
          <a:solidFill>
            <a:schemeClr val="bg1"/>
          </a:solidFill>
          <a:ln w="25400" cap="rnd">
            <a:solidFill>
              <a:srgbClr val="28BDB3"/>
            </a:solidFill>
          </a:ln>
        </p:spPr>
        <p:style>
          <a:lnRef idx="2">
            <a:schemeClr val="accent1"/>
          </a:lnRef>
          <a:fillRef idx="1">
            <a:schemeClr val="lt1"/>
          </a:fillRef>
          <a:effectRef idx="0">
            <a:schemeClr val="accent1"/>
          </a:effectRef>
          <a:fontRef idx="minor">
            <a:schemeClr val="dk1"/>
          </a:fontRef>
        </p:style>
        <p:txBody>
          <a:bodyPr>
            <a:noAutofit/>
          </a:bodyPr>
          <a:lstStyle/>
          <a:p>
            <a:pPr marL="0" indent="0">
              <a:lnSpc>
                <a:spcPct val="120000"/>
              </a:lnSpc>
              <a:spcBef>
                <a:spcPts val="600"/>
              </a:spcBef>
              <a:buNone/>
            </a:pPr>
            <a:r>
              <a:rPr lang="en-US" altLang="en-US" sz="2200" dirty="0">
                <a:latin typeface="Campton Light DEMO" panose="00000500000000000000" pitchFamily="50" charset="0"/>
              </a:rPr>
              <a:t>“BOC is the type of program that produces real benefits for our communities. City staff who go through this training and certification are well prepared to improve operational efficiencies in municipal facilities.”</a:t>
            </a:r>
          </a:p>
          <a:p>
            <a:pPr marL="914400" indent="-914400">
              <a:spcBef>
                <a:spcPts val="600"/>
              </a:spcBef>
              <a:buNone/>
            </a:pPr>
            <a:r>
              <a:rPr lang="en-US" altLang="en-US" sz="2200" b="1" dirty="0">
                <a:latin typeface="Campton Light DEMO" panose="00000500000000000000" pitchFamily="50" charset="0"/>
              </a:rPr>
              <a:t>	</a:t>
            </a:r>
            <a:r>
              <a:rPr lang="en-US" altLang="en-US" sz="2200" i="1" dirty="0">
                <a:latin typeface="Campton Light DEMO" panose="00000500000000000000" pitchFamily="50" charset="0"/>
              </a:rPr>
              <a:t>Jane Cummins, Senior Staff Associate, League of Oregon Cities</a:t>
            </a:r>
          </a:p>
        </p:txBody>
      </p:sp>
      <p:sp>
        <p:nvSpPr>
          <p:cNvPr id="8" name="Content Placeholder 5"/>
          <p:cNvSpPr>
            <a:spLocks noGrp="1"/>
          </p:cNvSpPr>
          <p:nvPr>
            <p:ph sz="quarter" idx="13"/>
          </p:nvPr>
        </p:nvSpPr>
        <p:spPr>
          <a:xfrm>
            <a:off x="214288" y="1689113"/>
            <a:ext cx="7179425" cy="2213415"/>
          </a:xfrm>
          <a:prstGeom prst="rect">
            <a:avLst/>
          </a:prstGeom>
          <a:solidFill>
            <a:schemeClr val="bg1"/>
          </a:solidFill>
          <a:ln w="25400" cap="rnd">
            <a:solidFill>
              <a:srgbClr val="28BDB3"/>
            </a:solidFill>
          </a:ln>
        </p:spPr>
        <p:style>
          <a:lnRef idx="2">
            <a:schemeClr val="accent1"/>
          </a:lnRef>
          <a:fillRef idx="1">
            <a:schemeClr val="lt1"/>
          </a:fillRef>
          <a:effectRef idx="0">
            <a:schemeClr val="accent1"/>
          </a:effectRef>
          <a:fontRef idx="minor">
            <a:schemeClr val="dk1"/>
          </a:fontRef>
        </p:style>
        <p:txBody>
          <a:bodyPr>
            <a:noAutofit/>
          </a:bodyPr>
          <a:lstStyle/>
          <a:p>
            <a:pPr marL="0" indent="0">
              <a:lnSpc>
                <a:spcPct val="120000"/>
              </a:lnSpc>
              <a:spcBef>
                <a:spcPts val="600"/>
              </a:spcBef>
              <a:buNone/>
            </a:pPr>
            <a:r>
              <a:rPr lang="en-US" altLang="en-US" sz="2200" dirty="0">
                <a:latin typeface="Campton Light DEMO" panose="00000500000000000000" pitchFamily="50" charset="0"/>
              </a:rPr>
              <a:t>“BOC makes me think more about the overall building performance rather than looking at one area of the building.” </a:t>
            </a:r>
          </a:p>
          <a:p>
            <a:pPr marL="457200" indent="-457200">
              <a:lnSpc>
                <a:spcPct val="120000"/>
              </a:lnSpc>
              <a:spcBef>
                <a:spcPts val="600"/>
              </a:spcBef>
              <a:buNone/>
            </a:pPr>
            <a:r>
              <a:rPr lang="en-US" altLang="en-US" sz="2200" i="1" dirty="0">
                <a:latin typeface="Campton Light DEMO" panose="00000500000000000000" pitchFamily="50" charset="0"/>
              </a:rPr>
              <a:t>	Jim Funderburk, Clover School District 2, South Carolina</a:t>
            </a:r>
          </a:p>
        </p:txBody>
      </p:sp>
      <p:sp>
        <p:nvSpPr>
          <p:cNvPr id="9" name="Rectangle 8"/>
          <p:cNvSpPr/>
          <p:nvPr/>
        </p:nvSpPr>
        <p:spPr>
          <a:xfrm>
            <a:off x="-1" y="457200"/>
            <a:ext cx="5731727" cy="914400"/>
          </a:xfrm>
          <a:prstGeom prst="rect">
            <a:avLst/>
          </a:prstGeom>
          <a:solidFill>
            <a:srgbClr val="EFA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p:cNvSpPr txBox="1">
            <a:spLocks noChangeArrowheads="1"/>
          </p:cNvSpPr>
          <p:nvPr/>
        </p:nvSpPr>
        <p:spPr>
          <a:xfrm>
            <a:off x="-1" y="503937"/>
            <a:ext cx="8262294" cy="9144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rgbClr val="1B1B1A"/>
                </a:solidFill>
                <a:latin typeface="Novcento (Headings)"/>
                <a:ea typeface="+mj-ea"/>
                <a:cs typeface="Novcento (Heading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b="1" cap="all" dirty="0">
                <a:latin typeface="Campton Book" panose="00000800000000000000" pitchFamily="50" charset="0"/>
              </a:rPr>
              <a:t>Benefits of BOC </a:t>
            </a:r>
          </a:p>
        </p:txBody>
      </p:sp>
    </p:spTree>
    <p:extLst>
      <p:ext uri="{BB962C8B-B14F-4D97-AF65-F5344CB8AC3E}">
        <p14:creationId xmlns:p14="http://schemas.microsoft.com/office/powerpoint/2010/main" xmlns="" val="324987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123"/>
                                        </p:tgtEl>
                                      </p:cBhvr>
                                    </p:animEffect>
                                    <p:set>
                                      <p:cBhvr>
                                        <p:cTn id="7" dur="1" fill="hold">
                                          <p:stCondLst>
                                            <p:cond delay="499"/>
                                          </p:stCondLst>
                                        </p:cTn>
                                        <p:tgtEl>
                                          <p:spTgt spid="512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1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OC Program infographic - Training and Certificati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9699" y="1536971"/>
            <a:ext cx="6187069" cy="476699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 y="457200"/>
            <a:ext cx="6507679" cy="914400"/>
          </a:xfrm>
          <a:prstGeom prst="rect">
            <a:avLst/>
          </a:prstGeom>
          <a:solidFill>
            <a:srgbClr val="EFA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p:cNvSpPr>
            <a:spLocks noGrp="1" noChangeArrowheads="1"/>
          </p:cNvSpPr>
          <p:nvPr>
            <p:ph type="title"/>
          </p:nvPr>
        </p:nvSpPr>
        <p:spPr>
          <a:xfrm>
            <a:off x="-1" y="457200"/>
            <a:ext cx="8262294" cy="914400"/>
          </a:xfrm>
        </p:spPr>
        <p:txBody>
          <a:bodyPr>
            <a:normAutofit/>
          </a:bodyPr>
          <a:lstStyle/>
          <a:p>
            <a:r>
              <a:rPr lang="en-US" altLang="en-US" b="1" cap="all" dirty="0">
                <a:latin typeface="Campton Book" panose="00000800000000000000" pitchFamily="50" charset="0"/>
              </a:rPr>
              <a:t>Course Structure </a:t>
            </a:r>
          </a:p>
        </p:txBody>
      </p:sp>
    </p:spTree>
    <p:extLst>
      <p:ext uri="{BB962C8B-B14F-4D97-AF65-F5344CB8AC3E}">
        <p14:creationId xmlns:p14="http://schemas.microsoft.com/office/powerpoint/2010/main" xmlns="" val="432910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158835" y="8316"/>
            <a:ext cx="5764115" cy="2290575"/>
          </a:xfrm>
        </p:spPr>
        <p:txBody>
          <a:bodyPr>
            <a:noAutofit/>
          </a:bodyPr>
          <a:lstStyle/>
          <a:p>
            <a:r>
              <a:rPr lang="en-US" sz="5200" b="1" dirty="0">
                <a:solidFill>
                  <a:srgbClr val="E28426"/>
                </a:solidFill>
                <a:effectLst>
                  <a:outerShdw blurRad="38100" dist="38100" dir="2700000" algn="tl">
                    <a:srgbClr val="000000">
                      <a:alpha val="43137"/>
                    </a:srgbClr>
                  </a:outerShdw>
                </a:effectLst>
              </a:rPr>
              <a:t>Why the Alabama Energy &amp; Residential Code?</a:t>
            </a:r>
          </a:p>
        </p:txBody>
      </p:sp>
      <p:sp>
        <p:nvSpPr>
          <p:cNvPr id="7" name="Content Placeholder 2"/>
          <p:cNvSpPr txBox="1">
            <a:spLocks/>
          </p:cNvSpPr>
          <p:nvPr/>
        </p:nvSpPr>
        <p:spPr>
          <a:xfrm>
            <a:off x="143555" y="2360065"/>
            <a:ext cx="8856890" cy="42757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a:ln>
                  <a:noFill/>
                </a:ln>
                <a:solidFill>
                  <a:schemeClr val="bg1"/>
                </a:solidFill>
                <a:effectLst/>
                <a:uLnTx/>
                <a:uFillTx/>
                <a:latin typeface="+mn-lt"/>
                <a:ea typeface="+mn-ea"/>
                <a:cs typeface="+mn-cs"/>
              </a:rPr>
              <a:t>March 9, 2010 - </a:t>
            </a:r>
            <a:r>
              <a:rPr kumimoji="0" lang="en-US" sz="3200" b="0" i="0" u="none" strike="noStrike" kern="1200" cap="none" spc="0" normalizeH="0" baseline="0" noProof="0" dirty="0">
                <a:ln>
                  <a:noFill/>
                </a:ln>
                <a:solidFill>
                  <a:schemeClr val="bg1"/>
                </a:solidFill>
                <a:effectLst/>
                <a:uLnTx/>
                <a:uFillTx/>
                <a:latin typeface="+mn-lt"/>
                <a:ea typeface="+mn-ea"/>
                <a:cs typeface="+mn-cs"/>
              </a:rPr>
              <a:t>Governor Bob Riley signs SB 315 into law as Act 2010-185, giving the Alabama Energy and Residential Codes Board sole authority over adoption and implementation of the state’s energy and </a:t>
            </a:r>
            <a:r>
              <a:rPr kumimoji="0" lang="en-US" sz="3200" b="0" i="0" u="none" strike="noStrike" kern="1200" cap="none" spc="0" normalizeH="0" baseline="0" noProof="0">
                <a:ln>
                  <a:noFill/>
                </a:ln>
                <a:solidFill>
                  <a:schemeClr val="bg1"/>
                </a:solidFill>
                <a:effectLst/>
                <a:uLnTx/>
                <a:uFillTx/>
                <a:latin typeface="+mn-lt"/>
                <a:ea typeface="+mn-ea"/>
                <a:cs typeface="+mn-cs"/>
              </a:rPr>
              <a:t>residential building codes</a:t>
            </a:r>
            <a:r>
              <a:rPr kumimoji="0" lang="en-US" sz="3200" b="0" i="0" u="none" strike="noStrike" kern="1200" cap="none" spc="0" normalizeH="0" baseline="0" noProof="0" dirty="0">
                <a:ln>
                  <a:noFill/>
                </a:ln>
                <a:solidFill>
                  <a:schemeClr val="bg1"/>
                </a:solidFill>
                <a:effectLst/>
                <a:uLnTx/>
                <a:uFillTx/>
                <a:latin typeface="+mn-lt"/>
                <a:ea typeface="+mn-ea"/>
                <a:cs typeface="+mn-cs"/>
              </a:rPr>
              <a:t>.</a:t>
            </a:r>
            <a:endParaRPr kumimoji="0" lang="en-US" sz="30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xmlns="" val="2227315431"/>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457200"/>
            <a:ext cx="6172201" cy="914400"/>
          </a:xfrm>
          <a:prstGeom prst="rect">
            <a:avLst/>
          </a:prstGeom>
          <a:solidFill>
            <a:srgbClr val="EFA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35689" y="1899006"/>
            <a:ext cx="4076700" cy="933093"/>
          </a:xfrm>
          <a:prstGeom prst="rect">
            <a:avLst/>
          </a:prstGeom>
          <a:gradFill flip="none" rotWithShape="1">
            <a:gsLst>
              <a:gs pos="0">
                <a:srgbClr val="28BDB3">
                  <a:tint val="66000"/>
                  <a:satMod val="160000"/>
                </a:srgbClr>
              </a:gs>
              <a:gs pos="50000">
                <a:srgbClr val="28BDB3">
                  <a:tint val="44500"/>
                  <a:satMod val="160000"/>
                </a:srgbClr>
              </a:gs>
              <a:gs pos="100000">
                <a:srgbClr val="28BDB3">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3822" y="1899007"/>
            <a:ext cx="4076700" cy="933093"/>
          </a:xfrm>
          <a:prstGeom prst="rect">
            <a:avLst/>
          </a:prstGeom>
          <a:gradFill flip="none" rotWithShape="1">
            <a:gsLst>
              <a:gs pos="0">
                <a:srgbClr val="28BDB3">
                  <a:tint val="66000"/>
                  <a:satMod val="160000"/>
                </a:srgbClr>
              </a:gs>
              <a:gs pos="50000">
                <a:srgbClr val="28BDB3">
                  <a:tint val="44500"/>
                  <a:satMod val="160000"/>
                </a:srgbClr>
              </a:gs>
              <a:gs pos="100000">
                <a:srgbClr val="28BDB3">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Rectangle 3"/>
          <p:cNvSpPr>
            <a:spLocks noGrp="1" noChangeArrowheads="1"/>
          </p:cNvSpPr>
          <p:nvPr>
            <p:ph idx="1"/>
          </p:nvPr>
        </p:nvSpPr>
        <p:spPr>
          <a:xfrm>
            <a:off x="444871" y="1973535"/>
            <a:ext cx="4103845" cy="3581400"/>
          </a:xfrm>
          <a:noFill/>
          <a:ln>
            <a:noFill/>
          </a:ln>
        </p:spPr>
        <p:style>
          <a:lnRef idx="2">
            <a:schemeClr val="accent1"/>
          </a:lnRef>
          <a:fillRef idx="1">
            <a:schemeClr val="lt1"/>
          </a:fillRef>
          <a:effectRef idx="0">
            <a:schemeClr val="accent1"/>
          </a:effectRef>
          <a:fontRef idx="minor">
            <a:schemeClr val="dk1"/>
          </a:fontRef>
        </p:style>
        <p:txBody>
          <a:bodyPr lIns="92075" tIns="46038" rIns="92075" bIns="46038">
            <a:normAutofit fontScale="85000" lnSpcReduction="20000"/>
          </a:bodyPr>
          <a:lstStyle/>
          <a:p>
            <a:pPr marL="0" indent="0" algn="ctr">
              <a:lnSpc>
                <a:spcPct val="120000"/>
              </a:lnSpc>
              <a:spcBef>
                <a:spcPts val="0"/>
              </a:spcBef>
              <a:buNone/>
            </a:pPr>
            <a:r>
              <a:rPr lang="en-US" sz="2800" dirty="0">
                <a:latin typeface="Campton Light DEMO" panose="00000500000000000000" pitchFamily="50" charset="0"/>
                <a:cs typeface="Novecento"/>
              </a:rPr>
              <a:t>Level I: Building Systems Maintenance</a:t>
            </a:r>
          </a:p>
          <a:p>
            <a:pPr marL="0" indent="0">
              <a:lnSpc>
                <a:spcPct val="120000"/>
              </a:lnSpc>
              <a:spcBef>
                <a:spcPts val="0"/>
              </a:spcBef>
              <a:buNone/>
            </a:pPr>
            <a:endParaRPr lang="en-US" sz="1400" dirty="0">
              <a:latin typeface="Campton Light DEMO" panose="00000500000000000000" pitchFamily="50" charset="0"/>
              <a:ea typeface="ＭＳ Ｐゴシック" charset="0"/>
              <a:cs typeface="Novecento"/>
            </a:endParaRPr>
          </a:p>
          <a:p>
            <a:pPr marL="0" indent="0">
              <a:lnSpc>
                <a:spcPct val="120000"/>
              </a:lnSpc>
              <a:spcBef>
                <a:spcPts val="0"/>
              </a:spcBef>
              <a:buNone/>
            </a:pPr>
            <a:r>
              <a:rPr lang="en-US" dirty="0">
                <a:latin typeface="Campton Light DEMO" panose="00000500000000000000" pitchFamily="50" charset="0"/>
                <a:ea typeface="ＭＳ Ｐゴシック" charset="0"/>
                <a:cs typeface="Novecento"/>
              </a:rPr>
              <a:t>Job Performance Outcomes: </a:t>
            </a:r>
          </a:p>
          <a:p>
            <a:pPr>
              <a:lnSpc>
                <a:spcPct val="120000"/>
              </a:lnSpc>
              <a:spcBef>
                <a:spcPts val="0"/>
              </a:spcBef>
              <a:buFont typeface="Wingdings" panose="05000000000000000000" pitchFamily="2" charset="2"/>
              <a:buChar char="§"/>
            </a:pPr>
            <a:r>
              <a:rPr lang="en-US" sz="1900" dirty="0">
                <a:latin typeface="Campton Light DEMO" panose="00000500000000000000" pitchFamily="50" charset="0"/>
                <a:ea typeface="ＭＳ Ｐゴシック" charset="0"/>
                <a:cs typeface="Novecento"/>
              </a:rPr>
              <a:t>Foundational understanding of electrical, HVAC  and lighting systems and controls. </a:t>
            </a:r>
          </a:p>
          <a:p>
            <a:pPr>
              <a:lnSpc>
                <a:spcPct val="120000"/>
              </a:lnSpc>
              <a:spcBef>
                <a:spcPts val="0"/>
              </a:spcBef>
              <a:buFont typeface="Wingdings" panose="05000000000000000000" pitchFamily="2" charset="2"/>
              <a:buChar char="§"/>
            </a:pPr>
            <a:r>
              <a:rPr lang="en-US" sz="1900" dirty="0">
                <a:latin typeface="Campton Light DEMO" panose="00000500000000000000" pitchFamily="50" charset="0"/>
                <a:ea typeface="ＭＳ Ｐゴシック" charset="0"/>
                <a:cs typeface="Novecento"/>
              </a:rPr>
              <a:t>Benchmark building energy consumption</a:t>
            </a:r>
          </a:p>
          <a:p>
            <a:pPr>
              <a:lnSpc>
                <a:spcPct val="120000"/>
              </a:lnSpc>
              <a:spcBef>
                <a:spcPts val="0"/>
              </a:spcBef>
              <a:buFont typeface="Wingdings" panose="05000000000000000000" pitchFamily="2" charset="2"/>
              <a:buChar char="§"/>
            </a:pPr>
            <a:r>
              <a:rPr lang="en-US" sz="1900" dirty="0">
                <a:latin typeface="Campton Light DEMO" panose="00000500000000000000" pitchFamily="50" charset="0"/>
                <a:ea typeface="ＭＳ Ｐゴシック" charset="0"/>
                <a:cs typeface="Novecento"/>
              </a:rPr>
              <a:t>Identify low-cost or no-cost operations improvements</a:t>
            </a:r>
          </a:p>
          <a:p>
            <a:pPr>
              <a:lnSpc>
                <a:spcPct val="120000"/>
              </a:lnSpc>
              <a:spcBef>
                <a:spcPts val="0"/>
              </a:spcBef>
              <a:buFont typeface="Wingdings" panose="05000000000000000000" pitchFamily="2" charset="2"/>
              <a:buChar char="§"/>
            </a:pPr>
            <a:r>
              <a:rPr lang="en-US" sz="1900" dirty="0">
                <a:latin typeface="Campton Light DEMO" panose="00000500000000000000" pitchFamily="50" charset="0"/>
                <a:ea typeface="ＭＳ Ｐゴシック" charset="0"/>
                <a:cs typeface="Novecento"/>
              </a:rPr>
              <a:t>With supervision, establish or review preventative maintenance program</a:t>
            </a:r>
          </a:p>
          <a:p>
            <a:endParaRPr lang="en-US" sz="1800" dirty="0">
              <a:latin typeface="Campton Light DEMO" panose="00000500000000000000" pitchFamily="50" charset="0"/>
              <a:ea typeface="ＭＳ Ｐゴシック" charset="0"/>
              <a:cs typeface="Novecento"/>
            </a:endParaRPr>
          </a:p>
        </p:txBody>
      </p:sp>
      <p:sp>
        <p:nvSpPr>
          <p:cNvPr id="4" name="Rectangle 3"/>
          <p:cNvSpPr txBox="1">
            <a:spLocks noChangeArrowheads="1"/>
          </p:cNvSpPr>
          <p:nvPr/>
        </p:nvSpPr>
        <p:spPr>
          <a:xfrm>
            <a:off x="4735689" y="1973535"/>
            <a:ext cx="4175478" cy="359868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2075" tIns="46038" rIns="92075" bIns="46038" rtlCol="0">
            <a:normAutofit lnSpcReduction="10000"/>
          </a:bodyPr>
          <a:lstStyle>
            <a:lvl1pPr marL="274320" indent="-274320" algn="l" defTabSz="914400" rtl="0" eaLnBrk="1" latinLnBrk="0" hangingPunct="1">
              <a:spcBef>
                <a:spcPct val="20000"/>
              </a:spcBef>
              <a:buClrTx/>
              <a:buSzPct val="100000"/>
              <a:buFont typeface="Symbol" pitchFamily="18" charset="2"/>
              <a:buChar char=""/>
              <a:defRPr sz="2400" kern="1200">
                <a:solidFill>
                  <a:srgbClr val="1B1B1A"/>
                </a:solidFill>
                <a:latin typeface="Novecento (Body)"/>
                <a:ea typeface="+mn-ea"/>
                <a:cs typeface="Novecento (Body)"/>
              </a:defRPr>
            </a:lvl1pPr>
            <a:lvl2pPr marL="576263" indent="-274320" algn="l" defTabSz="914400" rtl="0" eaLnBrk="1" latinLnBrk="0" hangingPunct="1">
              <a:spcBef>
                <a:spcPct val="20000"/>
              </a:spcBef>
              <a:buClrTx/>
              <a:buSzPct val="100000"/>
              <a:buFont typeface="Symbol" pitchFamily="18" charset="2"/>
              <a:buChar char=""/>
              <a:defRPr sz="2200" kern="1200">
                <a:solidFill>
                  <a:srgbClr val="1B1B1A"/>
                </a:solidFill>
                <a:latin typeface="Novecento (Body)"/>
                <a:ea typeface="+mn-ea"/>
                <a:cs typeface="Novecento (Body)"/>
              </a:defRPr>
            </a:lvl2pPr>
            <a:lvl3pPr marL="855663" indent="-228600" algn="l" defTabSz="914400" rtl="0" eaLnBrk="1" latinLnBrk="0" hangingPunct="1">
              <a:spcBef>
                <a:spcPct val="20000"/>
              </a:spcBef>
              <a:buClrTx/>
              <a:buSzPct val="100000"/>
              <a:buFont typeface="Symbol" pitchFamily="18" charset="2"/>
              <a:buChar char=""/>
              <a:defRPr sz="2000" kern="1200">
                <a:solidFill>
                  <a:srgbClr val="1B1B1A"/>
                </a:solidFill>
                <a:latin typeface="Novecento (Body)"/>
                <a:ea typeface="+mn-ea"/>
                <a:cs typeface="Novecento (Body)"/>
              </a:defRPr>
            </a:lvl3pPr>
            <a:lvl4pPr marL="1143000" indent="-228600" algn="l" defTabSz="914400" rtl="0" eaLnBrk="1" latinLnBrk="0" hangingPunct="1">
              <a:spcBef>
                <a:spcPct val="20000"/>
              </a:spcBef>
              <a:buClrTx/>
              <a:buSzPct val="100000"/>
              <a:buFont typeface="Symbol" pitchFamily="18" charset="2"/>
              <a:buChar char=""/>
              <a:defRPr sz="1800" kern="1200">
                <a:solidFill>
                  <a:srgbClr val="1B1B1A"/>
                </a:solidFill>
                <a:latin typeface="Novecento (Body)"/>
                <a:ea typeface="+mn-ea"/>
                <a:cs typeface="Novecento (Body)"/>
              </a:defRPr>
            </a:lvl4pPr>
            <a:lvl5pPr marL="1463040" indent="-228600" algn="l" defTabSz="914400" rtl="0" eaLnBrk="1" latinLnBrk="0" hangingPunct="1">
              <a:spcBef>
                <a:spcPct val="20000"/>
              </a:spcBef>
              <a:buClrTx/>
              <a:buSzPct val="100000"/>
              <a:buFont typeface="Symbol" pitchFamily="18" charset="2"/>
              <a:buChar char=""/>
              <a:defRPr sz="1600" kern="1200">
                <a:solidFill>
                  <a:srgbClr val="1B1B1A"/>
                </a:solidFill>
                <a:latin typeface="Novecento (Body)"/>
                <a:ea typeface="+mn-ea"/>
                <a:cs typeface="Novecento (Body)"/>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lnSpc>
                <a:spcPct val="110000"/>
              </a:lnSpc>
              <a:spcBef>
                <a:spcPts val="0"/>
              </a:spcBef>
              <a:buFont typeface="Symbol" pitchFamily="18" charset="2"/>
              <a:buNone/>
            </a:pPr>
            <a:r>
              <a:rPr lang="en-US" dirty="0">
                <a:latin typeface="Campton Light DEMO" panose="00000500000000000000" pitchFamily="50" charset="0"/>
                <a:cs typeface="Novecento"/>
              </a:rPr>
              <a:t>Level II: Equipment Troubleshooting</a:t>
            </a:r>
          </a:p>
          <a:p>
            <a:pPr marL="0" indent="0">
              <a:lnSpc>
                <a:spcPct val="110000"/>
              </a:lnSpc>
              <a:spcBef>
                <a:spcPts val="0"/>
              </a:spcBef>
              <a:buFont typeface="Symbol" pitchFamily="18" charset="2"/>
              <a:buNone/>
            </a:pPr>
            <a:endParaRPr lang="en-US" sz="1500" dirty="0">
              <a:latin typeface="Campton Light DEMO" panose="00000500000000000000" pitchFamily="50" charset="0"/>
              <a:ea typeface="ＭＳ Ｐゴシック" charset="0"/>
              <a:cs typeface="Novecento"/>
            </a:endParaRPr>
          </a:p>
          <a:p>
            <a:pPr marL="0" indent="0">
              <a:lnSpc>
                <a:spcPct val="110000"/>
              </a:lnSpc>
              <a:spcBef>
                <a:spcPts val="0"/>
              </a:spcBef>
              <a:buFont typeface="Symbol" pitchFamily="18" charset="2"/>
              <a:buNone/>
            </a:pPr>
            <a:r>
              <a:rPr lang="en-US" sz="2000" dirty="0">
                <a:latin typeface="Campton Light DEMO" panose="00000500000000000000" pitchFamily="50" charset="0"/>
                <a:ea typeface="ＭＳ Ｐゴシック" charset="0"/>
                <a:cs typeface="Novecento"/>
              </a:rPr>
              <a:t>Job Performance Outcomes:</a:t>
            </a:r>
          </a:p>
          <a:p>
            <a:pPr>
              <a:lnSpc>
                <a:spcPct val="110000"/>
              </a:lnSpc>
              <a:spcBef>
                <a:spcPts val="0"/>
              </a:spcBef>
              <a:buFont typeface="Wingdings" panose="05000000000000000000" pitchFamily="2" charset="2"/>
              <a:buChar char="§"/>
            </a:pPr>
            <a:r>
              <a:rPr lang="en-US" sz="1700" dirty="0">
                <a:latin typeface="Campton Light DEMO" panose="00000500000000000000" pitchFamily="50" charset="0"/>
                <a:ea typeface="ＭＳ Ｐゴシック" charset="0"/>
                <a:cs typeface="Novecento"/>
              </a:rPr>
              <a:t>Advanced ability to troubleshoot</a:t>
            </a:r>
          </a:p>
          <a:p>
            <a:pPr>
              <a:lnSpc>
                <a:spcPct val="110000"/>
              </a:lnSpc>
              <a:spcBef>
                <a:spcPts val="0"/>
              </a:spcBef>
              <a:buFont typeface="Wingdings" panose="05000000000000000000" pitchFamily="2" charset="2"/>
              <a:buChar char="§"/>
            </a:pPr>
            <a:r>
              <a:rPr lang="en-US" sz="1700" dirty="0">
                <a:latin typeface="Campton Light DEMO" panose="00000500000000000000" pitchFamily="50" charset="0"/>
                <a:ea typeface="ＭＳ Ｐゴシック" charset="0"/>
                <a:cs typeface="Novecento"/>
              </a:rPr>
              <a:t>Independently develop preventative maintenance  programs</a:t>
            </a:r>
          </a:p>
          <a:p>
            <a:pPr>
              <a:lnSpc>
                <a:spcPct val="110000"/>
              </a:lnSpc>
              <a:spcBef>
                <a:spcPts val="0"/>
              </a:spcBef>
              <a:buFont typeface="Wingdings" panose="05000000000000000000" pitchFamily="2" charset="2"/>
              <a:buChar char="§"/>
            </a:pPr>
            <a:r>
              <a:rPr lang="en-US" sz="1700" dirty="0">
                <a:latin typeface="Campton Light DEMO" panose="00000500000000000000" pitchFamily="50" charset="0"/>
                <a:ea typeface="ＭＳ Ｐゴシック" charset="0"/>
                <a:cs typeface="Novecento"/>
              </a:rPr>
              <a:t>Advanced skills in equipment operations</a:t>
            </a:r>
          </a:p>
          <a:p>
            <a:pPr>
              <a:lnSpc>
                <a:spcPct val="110000"/>
              </a:lnSpc>
              <a:spcBef>
                <a:spcPts val="0"/>
              </a:spcBef>
              <a:buFont typeface="Wingdings" panose="05000000000000000000" pitchFamily="2" charset="2"/>
              <a:buChar char="§"/>
            </a:pPr>
            <a:r>
              <a:rPr lang="en-US" sz="1700" dirty="0">
                <a:latin typeface="Campton Light DEMO" panose="00000500000000000000" pitchFamily="50" charset="0"/>
                <a:ea typeface="ＭＳ Ｐゴシック" charset="0"/>
                <a:cs typeface="Novecento"/>
              </a:rPr>
              <a:t>Reduce water use </a:t>
            </a:r>
          </a:p>
          <a:p>
            <a:pPr>
              <a:lnSpc>
                <a:spcPct val="110000"/>
              </a:lnSpc>
              <a:spcBef>
                <a:spcPts val="0"/>
              </a:spcBef>
              <a:buFont typeface="Wingdings" panose="05000000000000000000" pitchFamily="2" charset="2"/>
              <a:buChar char="§"/>
            </a:pPr>
            <a:r>
              <a:rPr lang="en-US" sz="1700" dirty="0">
                <a:latin typeface="Campton Light DEMO" panose="00000500000000000000" pitchFamily="50" charset="0"/>
                <a:ea typeface="ＭＳ Ｐゴシック" charset="0"/>
                <a:cs typeface="Novecento"/>
              </a:rPr>
              <a:t>Enhanced automation and demand reduction</a:t>
            </a:r>
          </a:p>
        </p:txBody>
      </p:sp>
      <p:sp>
        <p:nvSpPr>
          <p:cNvPr id="10" name="Rectangle 2"/>
          <p:cNvSpPr>
            <a:spLocks noGrp="1" noChangeArrowheads="1"/>
          </p:cNvSpPr>
          <p:nvPr>
            <p:ph type="title"/>
          </p:nvPr>
        </p:nvSpPr>
        <p:spPr>
          <a:xfrm>
            <a:off x="-1" y="457200"/>
            <a:ext cx="8262294" cy="914400"/>
          </a:xfrm>
        </p:spPr>
        <p:txBody>
          <a:bodyPr>
            <a:normAutofit/>
          </a:bodyPr>
          <a:lstStyle/>
          <a:p>
            <a:r>
              <a:rPr lang="en-US" altLang="en-US" b="1" cap="all" dirty="0">
                <a:latin typeface="Campton Book" panose="00000800000000000000" pitchFamily="50" charset="0"/>
              </a:rPr>
              <a:t>Course Structure </a:t>
            </a:r>
          </a:p>
        </p:txBody>
      </p:sp>
    </p:spTree>
    <p:extLst>
      <p:ext uri="{BB962C8B-B14F-4D97-AF65-F5344CB8AC3E}">
        <p14:creationId xmlns:p14="http://schemas.microsoft.com/office/powerpoint/2010/main" xmlns="" val="3315492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le_01.tif"/>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flipH="1">
            <a:off x="6723680" y="366881"/>
            <a:ext cx="2420319" cy="5940783"/>
          </a:xfrm>
          <a:prstGeom prst="rect">
            <a:avLst/>
          </a:prstGeom>
        </p:spPr>
      </p:pic>
      <p:sp>
        <p:nvSpPr>
          <p:cNvPr id="8" name="Rectangle 7"/>
          <p:cNvSpPr/>
          <p:nvPr/>
        </p:nvSpPr>
        <p:spPr>
          <a:xfrm>
            <a:off x="-1" y="457200"/>
            <a:ext cx="7505701" cy="914400"/>
          </a:xfrm>
          <a:prstGeom prst="rect">
            <a:avLst/>
          </a:prstGeom>
          <a:solidFill>
            <a:srgbClr val="EFA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6" descr="bocbooks"/>
          <p:cNvPicPr>
            <a:picLocks noChangeAspect="1" noChangeArrowheads="1"/>
          </p:cNvPicPr>
          <p:nvPr/>
        </p:nvPicPr>
        <p:blipFill rotWithShape="1">
          <a:blip r:embed="rId4" cstate="screen">
            <a:alphaModFix/>
            <a:extLst>
              <a:ext uri="{28A0092B-C50C-407E-A947-70E740481C1C}">
                <a14:useLocalDpi xmlns:a14="http://schemas.microsoft.com/office/drawing/2010/main" xmlns=""/>
              </a:ext>
            </a:extLst>
          </a:blip>
          <a:srcRect/>
          <a:stretch/>
        </p:blipFill>
        <p:spPr bwMode="auto">
          <a:xfrm>
            <a:off x="479780" y="4931996"/>
            <a:ext cx="1820332" cy="1195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4" name="Rectangle 3"/>
          <p:cNvSpPr>
            <a:spLocks noGrp="1" noChangeArrowheads="1"/>
          </p:cNvSpPr>
          <p:nvPr>
            <p:ph idx="1"/>
          </p:nvPr>
        </p:nvSpPr>
        <p:spPr>
          <a:xfrm>
            <a:off x="479779" y="1526015"/>
            <a:ext cx="7210978" cy="3378200"/>
          </a:xfrm>
        </p:spPr>
        <p:txBody>
          <a:bodyPr>
            <a:noAutofit/>
          </a:bodyPr>
          <a:lstStyle/>
          <a:p>
            <a:pPr>
              <a:buFontTx/>
              <a:buNone/>
            </a:pPr>
            <a:r>
              <a:rPr lang="en-US" sz="1800" b="0" dirty="0">
                <a:latin typeface="Campton Light DEMO" panose="00000500000000000000" pitchFamily="50" charset="0"/>
                <a:cs typeface="Novecento"/>
              </a:rPr>
              <a:t>BOC 1001 - Energy Efficient Operation of HVAC Systems</a:t>
            </a:r>
          </a:p>
          <a:p>
            <a:pPr>
              <a:buFontTx/>
              <a:buNone/>
            </a:pPr>
            <a:r>
              <a:rPr lang="en-US" sz="1800" b="0" dirty="0">
                <a:latin typeface="Campton Light DEMO" panose="00000500000000000000" pitchFamily="50" charset="0"/>
                <a:cs typeface="Novecento"/>
              </a:rPr>
              <a:t>BOC 1002 - Measuring Energy Performance</a:t>
            </a:r>
          </a:p>
          <a:p>
            <a:pPr>
              <a:buFontTx/>
              <a:buNone/>
            </a:pPr>
            <a:r>
              <a:rPr lang="en-US" sz="1800" b="0" dirty="0">
                <a:latin typeface="Campton Light DEMO" panose="00000500000000000000" pitchFamily="50" charset="0"/>
                <a:cs typeface="Novecento"/>
              </a:rPr>
              <a:t>BOC 1003 - Efficient Lighting Fundamentals</a:t>
            </a:r>
          </a:p>
          <a:p>
            <a:pPr>
              <a:buFontTx/>
              <a:buNone/>
            </a:pPr>
            <a:r>
              <a:rPr lang="en-US" sz="1800" b="0" dirty="0">
                <a:latin typeface="Campton Light DEMO" panose="00000500000000000000" pitchFamily="50" charset="0"/>
                <a:cs typeface="Novecento"/>
              </a:rPr>
              <a:t>BOC 1004 - HVAC Controls Fundamentals</a:t>
            </a:r>
          </a:p>
          <a:p>
            <a:pPr>
              <a:buFontTx/>
              <a:buNone/>
            </a:pPr>
            <a:r>
              <a:rPr lang="en-US" sz="1800" b="0" dirty="0">
                <a:latin typeface="Campton Light DEMO" panose="00000500000000000000" pitchFamily="50" charset="0"/>
                <a:cs typeface="Novecento"/>
              </a:rPr>
              <a:t>BOC 1005 - Indoor Environmental Quality</a:t>
            </a:r>
          </a:p>
          <a:p>
            <a:pPr>
              <a:buFontTx/>
              <a:buNone/>
            </a:pPr>
            <a:r>
              <a:rPr lang="en-US" sz="1800" b="0" dirty="0">
                <a:latin typeface="Campton Light DEMO" panose="00000500000000000000" pitchFamily="50" charset="0"/>
                <a:cs typeface="Novecento"/>
              </a:rPr>
              <a:t>BOC 1006 - Common Opportunities for Operational Improvement</a:t>
            </a:r>
          </a:p>
          <a:p>
            <a:pPr>
              <a:buFontTx/>
              <a:buNone/>
            </a:pPr>
            <a:endParaRPr lang="en-US" sz="1800" b="0" dirty="0">
              <a:latin typeface="Campton Light DEMO" panose="00000500000000000000" pitchFamily="50" charset="0"/>
              <a:cs typeface="Novecento"/>
            </a:endParaRPr>
          </a:p>
          <a:p>
            <a:pPr marL="0" indent="0">
              <a:buNone/>
            </a:pPr>
            <a:r>
              <a:rPr lang="en-US" sz="1800" b="1" dirty="0">
                <a:latin typeface="Campton Light DEMO" panose="00000500000000000000" pitchFamily="50" charset="0"/>
                <a:cs typeface="Novecento"/>
              </a:rPr>
              <a:t>Supplemental Classes:</a:t>
            </a:r>
            <a:r>
              <a:rPr lang="en-US" sz="1800" b="0" dirty="0">
                <a:latin typeface="Campton Light DEMO" panose="00000500000000000000" pitchFamily="50" charset="0"/>
                <a:cs typeface="Novecento"/>
              </a:rPr>
              <a:t> Electrical Systems, O&amp;M for Sustainable Buildings, High Performance HVAC, Building Scoping &amp; Energy Recovery</a:t>
            </a:r>
            <a:endParaRPr lang="en-US" sz="1800" i="1" dirty="0">
              <a:latin typeface="Campton Light DEMO" panose="00000500000000000000" pitchFamily="50" charset="0"/>
              <a:cs typeface="Novecento"/>
            </a:endParaRPr>
          </a:p>
          <a:p>
            <a:pPr>
              <a:buFontTx/>
              <a:buNone/>
            </a:pPr>
            <a:endParaRPr lang="en-US" sz="1800" i="1" dirty="0">
              <a:latin typeface="Campton Light DEMO" panose="00000500000000000000" pitchFamily="50" charset="0"/>
              <a:cs typeface="Novecento"/>
            </a:endParaRPr>
          </a:p>
        </p:txBody>
      </p:sp>
      <p:sp>
        <p:nvSpPr>
          <p:cNvPr id="30721" name="Rectangle 2"/>
          <p:cNvSpPr>
            <a:spLocks noGrp="1" noChangeArrowheads="1"/>
          </p:cNvSpPr>
          <p:nvPr>
            <p:ph type="title"/>
          </p:nvPr>
        </p:nvSpPr>
        <p:spPr>
          <a:xfrm>
            <a:off x="-1" y="445623"/>
            <a:ext cx="8625059" cy="914400"/>
          </a:xfrm>
        </p:spPr>
        <p:txBody>
          <a:bodyPr>
            <a:normAutofit/>
          </a:bodyPr>
          <a:lstStyle/>
          <a:p>
            <a:r>
              <a:rPr lang="en-US" sz="3600" b="1" cap="all" dirty="0">
                <a:latin typeface="Campton Book" panose="00000800000000000000" pitchFamily="50" charset="0"/>
                <a:cs typeface="Novecento"/>
              </a:rPr>
              <a:t>Level I Knowledge &amp; Skills</a:t>
            </a:r>
          </a:p>
        </p:txBody>
      </p:sp>
      <p:sp>
        <p:nvSpPr>
          <p:cNvPr id="30723" name="Text Box 7"/>
          <p:cNvSpPr txBox="1">
            <a:spLocks noChangeArrowheads="1"/>
          </p:cNvSpPr>
          <p:nvPr/>
        </p:nvSpPr>
        <p:spPr bwMode="auto">
          <a:xfrm>
            <a:off x="2508042" y="5034847"/>
            <a:ext cx="6635958" cy="923330"/>
          </a:xfrm>
          <a:prstGeom prst="rect">
            <a:avLst/>
          </a:prstGeom>
          <a:solidFill>
            <a:srgbClr val="96DFDA">
              <a:alpha val="68000"/>
            </a:srgbClr>
          </a:solidFill>
          <a:ln w="9525">
            <a:noFill/>
            <a:miter lim="800000"/>
            <a:headEnd/>
            <a:tailEnd/>
          </a:ln>
        </p:spPr>
        <p:txBody>
          <a:bodyPr wrap="square">
            <a:spAutoFit/>
          </a:bodyPr>
          <a:lstStyle>
            <a:lvl1pPr eaLnBrk="0" hangingPunct="0">
              <a:defRPr sz="2400">
                <a:solidFill>
                  <a:schemeClr val="tx1"/>
                </a:solidFill>
                <a:latin typeface="Bookman Old Style" charset="0"/>
                <a:ea typeface="ＭＳ Ｐゴシック" charset="0"/>
                <a:cs typeface="ＭＳ Ｐゴシック" charset="0"/>
              </a:defRPr>
            </a:lvl1pPr>
            <a:lvl2pPr marL="742950" indent="-285750" eaLnBrk="0" hangingPunct="0">
              <a:defRPr sz="2400">
                <a:solidFill>
                  <a:schemeClr val="tx1"/>
                </a:solidFill>
                <a:latin typeface="Bookman Old Style" charset="0"/>
                <a:ea typeface="ＭＳ Ｐゴシック" charset="0"/>
              </a:defRPr>
            </a:lvl2pPr>
            <a:lvl3pPr marL="1143000" indent="-228600" eaLnBrk="0" hangingPunct="0">
              <a:defRPr sz="2400">
                <a:solidFill>
                  <a:schemeClr val="tx1"/>
                </a:solidFill>
                <a:latin typeface="Bookman Old Style" charset="0"/>
                <a:ea typeface="ＭＳ Ｐゴシック" charset="0"/>
              </a:defRPr>
            </a:lvl3pPr>
            <a:lvl4pPr marL="1600200" indent="-228600" eaLnBrk="0" hangingPunct="0">
              <a:defRPr sz="2400">
                <a:solidFill>
                  <a:schemeClr val="tx1"/>
                </a:solidFill>
                <a:latin typeface="Bookman Old Style" charset="0"/>
                <a:ea typeface="ＭＳ Ｐゴシック" charset="0"/>
              </a:defRPr>
            </a:lvl4pPr>
            <a:lvl5pPr marL="2057400" indent="-228600" eaLnBrk="0" hangingPunct="0">
              <a:defRPr sz="2400">
                <a:solidFill>
                  <a:schemeClr val="tx1"/>
                </a:solidFill>
                <a:latin typeface="Bookman Old Style" charset="0"/>
                <a:ea typeface="ＭＳ Ｐゴシック" charset="0"/>
              </a:defRPr>
            </a:lvl5pPr>
            <a:lvl6pPr marL="2514600" indent="-228600" eaLnBrk="0" fontAlgn="base" hangingPunct="0">
              <a:spcBef>
                <a:spcPct val="0"/>
              </a:spcBef>
              <a:spcAft>
                <a:spcPct val="0"/>
              </a:spcAft>
              <a:defRPr sz="2400">
                <a:solidFill>
                  <a:schemeClr val="tx1"/>
                </a:solidFill>
                <a:latin typeface="Bookman Old Style" charset="0"/>
                <a:ea typeface="ＭＳ Ｐゴシック" charset="0"/>
              </a:defRPr>
            </a:lvl6pPr>
            <a:lvl7pPr marL="2971800" indent="-228600" eaLnBrk="0" fontAlgn="base" hangingPunct="0">
              <a:spcBef>
                <a:spcPct val="0"/>
              </a:spcBef>
              <a:spcAft>
                <a:spcPct val="0"/>
              </a:spcAft>
              <a:defRPr sz="2400">
                <a:solidFill>
                  <a:schemeClr val="tx1"/>
                </a:solidFill>
                <a:latin typeface="Bookman Old Style" charset="0"/>
                <a:ea typeface="ＭＳ Ｐゴシック" charset="0"/>
              </a:defRPr>
            </a:lvl7pPr>
            <a:lvl8pPr marL="3429000" indent="-228600" eaLnBrk="0" fontAlgn="base" hangingPunct="0">
              <a:spcBef>
                <a:spcPct val="0"/>
              </a:spcBef>
              <a:spcAft>
                <a:spcPct val="0"/>
              </a:spcAft>
              <a:defRPr sz="2400">
                <a:solidFill>
                  <a:schemeClr val="tx1"/>
                </a:solidFill>
                <a:latin typeface="Bookman Old Style" charset="0"/>
                <a:ea typeface="ＭＳ Ｐゴシック" charset="0"/>
              </a:defRPr>
            </a:lvl8pPr>
            <a:lvl9pPr marL="3886200" indent="-228600" eaLnBrk="0" fontAlgn="base" hangingPunct="0">
              <a:spcBef>
                <a:spcPct val="0"/>
              </a:spcBef>
              <a:spcAft>
                <a:spcPct val="0"/>
              </a:spcAft>
              <a:defRPr sz="2400">
                <a:solidFill>
                  <a:schemeClr val="tx1"/>
                </a:solidFill>
                <a:latin typeface="Bookman Old Style" charset="0"/>
                <a:ea typeface="ＭＳ Ｐゴシック" charset="0"/>
              </a:defRPr>
            </a:lvl9pPr>
          </a:lstStyle>
          <a:p>
            <a:pPr marL="285750" indent="-285750">
              <a:buFont typeface="Arial"/>
              <a:buChar char="•"/>
            </a:pPr>
            <a:r>
              <a:rPr lang="en-US" sz="1800" dirty="0">
                <a:solidFill>
                  <a:srgbClr val="1B1B1A"/>
                </a:solidFill>
                <a:latin typeface="Campton Light DEMO" panose="00000500000000000000" pitchFamily="50" charset="0"/>
                <a:cs typeface="Novecento"/>
              </a:rPr>
              <a:t>74 hours of training </a:t>
            </a:r>
          </a:p>
          <a:p>
            <a:pPr marL="285750" indent="-285750">
              <a:buFont typeface="Arial"/>
              <a:buChar char="•"/>
            </a:pPr>
            <a:r>
              <a:rPr lang="en-US" sz="1800" dirty="0">
                <a:solidFill>
                  <a:srgbClr val="1B1B1A"/>
                </a:solidFill>
                <a:latin typeface="Campton Light DEMO" panose="00000500000000000000" pitchFamily="50" charset="0"/>
                <a:cs typeface="Novecento"/>
              </a:rPr>
              <a:t>5 application projects</a:t>
            </a:r>
          </a:p>
          <a:p>
            <a:pPr marL="285750" indent="-285750">
              <a:buFont typeface="Arial"/>
              <a:buChar char="•"/>
            </a:pPr>
            <a:r>
              <a:rPr lang="en-US" sz="1800" dirty="0">
                <a:solidFill>
                  <a:srgbClr val="1B1B1A"/>
                </a:solidFill>
                <a:latin typeface="Campton Light DEMO" panose="00000500000000000000" pitchFamily="50" charset="0"/>
                <a:cs typeface="Novecento"/>
              </a:rPr>
              <a:t>700 pages of reference books</a:t>
            </a:r>
          </a:p>
        </p:txBody>
      </p:sp>
    </p:spTree>
    <p:extLst>
      <p:ext uri="{BB962C8B-B14F-4D97-AF65-F5344CB8AC3E}">
        <p14:creationId xmlns:p14="http://schemas.microsoft.com/office/powerpoint/2010/main" xmlns="" val="581324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7200"/>
            <a:ext cx="6935190" cy="914400"/>
          </a:xfrm>
          <a:prstGeom prst="rect">
            <a:avLst/>
          </a:prstGeom>
          <a:solidFill>
            <a:srgbClr val="EFA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872067" y="1806222"/>
            <a:ext cx="7806266" cy="4319942"/>
          </a:xfrm>
        </p:spPr>
        <p:txBody>
          <a:bodyPr>
            <a:normAutofit fontScale="92500"/>
          </a:bodyPr>
          <a:lstStyle/>
          <a:p>
            <a:pPr marL="0" indent="0">
              <a:buNone/>
            </a:pPr>
            <a:r>
              <a:rPr lang="en-US" sz="2800" b="1" dirty="0">
                <a:latin typeface="Campton Light DEMO" panose="00000500000000000000" pitchFamily="50" charset="0"/>
              </a:rPr>
              <a:t>BOC 1002 Measuring and Benchmarking Energy Performance</a:t>
            </a:r>
            <a:endParaRPr lang="en-US" sz="2800" dirty="0">
              <a:latin typeface="Campton Light DEMO" panose="00000500000000000000" pitchFamily="50" charset="0"/>
            </a:endParaRPr>
          </a:p>
          <a:p>
            <a:pPr>
              <a:buFont typeface="Wingdings" charset="2"/>
              <a:buChar char="§"/>
            </a:pPr>
            <a:r>
              <a:rPr lang="en-US" sz="2800" dirty="0">
                <a:latin typeface="Campton Light DEMO" panose="00000500000000000000" pitchFamily="50" charset="0"/>
              </a:rPr>
              <a:t>Utility bill components and rate structure</a:t>
            </a:r>
          </a:p>
          <a:p>
            <a:pPr>
              <a:buFont typeface="Wingdings" charset="2"/>
              <a:buChar char="§"/>
            </a:pPr>
            <a:r>
              <a:rPr lang="en-US" sz="2800" dirty="0">
                <a:latin typeface="Campton Light DEMO" panose="00000500000000000000" pitchFamily="50" charset="0"/>
              </a:rPr>
              <a:t>Collecting and organizing utility and building data</a:t>
            </a:r>
          </a:p>
          <a:p>
            <a:pPr>
              <a:buFont typeface="Wingdings" charset="2"/>
              <a:buChar char="§"/>
            </a:pPr>
            <a:r>
              <a:rPr lang="en-US" sz="2800" dirty="0">
                <a:latin typeface="Campton Light DEMO" panose="00000500000000000000" pitchFamily="50" charset="0"/>
              </a:rPr>
              <a:t>Building data analysis</a:t>
            </a:r>
          </a:p>
          <a:p>
            <a:pPr>
              <a:buFont typeface="Wingdings" charset="2"/>
              <a:buChar char="§"/>
            </a:pPr>
            <a:r>
              <a:rPr lang="en-US" sz="2800" dirty="0">
                <a:latin typeface="Campton Light DEMO" panose="00000500000000000000" pitchFamily="50" charset="0"/>
              </a:rPr>
              <a:t>Benchmarking</a:t>
            </a:r>
          </a:p>
          <a:p>
            <a:pPr>
              <a:buFont typeface="Wingdings" charset="2"/>
              <a:buChar char="§"/>
            </a:pPr>
            <a:r>
              <a:rPr lang="en-US" sz="2800" dirty="0">
                <a:latin typeface="Campton Light DEMO" panose="00000500000000000000" pitchFamily="50" charset="0"/>
              </a:rPr>
              <a:t>Trend analysis</a:t>
            </a:r>
          </a:p>
          <a:p>
            <a:pPr>
              <a:buFont typeface="Wingdings" charset="2"/>
              <a:buChar char="§"/>
            </a:pPr>
            <a:r>
              <a:rPr lang="en-US" sz="2800" dirty="0">
                <a:latin typeface="Campton Light DEMO" panose="00000500000000000000" pitchFamily="50" charset="0"/>
              </a:rPr>
              <a:t>Energy conservation and facility management</a:t>
            </a:r>
          </a:p>
        </p:txBody>
      </p:sp>
      <p:sp>
        <p:nvSpPr>
          <p:cNvPr id="3" name="Title 2"/>
          <p:cNvSpPr>
            <a:spLocks noGrp="1"/>
          </p:cNvSpPr>
          <p:nvPr>
            <p:ph type="title"/>
          </p:nvPr>
        </p:nvSpPr>
        <p:spPr>
          <a:xfrm>
            <a:off x="0" y="457200"/>
            <a:ext cx="8262294" cy="914400"/>
          </a:xfrm>
        </p:spPr>
        <p:txBody>
          <a:bodyPr>
            <a:normAutofit/>
          </a:bodyPr>
          <a:lstStyle/>
          <a:p>
            <a:r>
              <a:rPr lang="en-US" b="1" cap="all" dirty="0">
                <a:latin typeface="Campton Book" panose="00000800000000000000" pitchFamily="50" charset="0"/>
              </a:rPr>
              <a:t>Course Description</a:t>
            </a:r>
          </a:p>
        </p:txBody>
      </p:sp>
    </p:spTree>
    <p:extLst>
      <p:ext uri="{BB962C8B-B14F-4D97-AF65-F5344CB8AC3E}">
        <p14:creationId xmlns:p14="http://schemas.microsoft.com/office/powerpoint/2010/main" xmlns="" val="246380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448236" y="1981200"/>
            <a:ext cx="6181164" cy="2449689"/>
          </a:xfrm>
        </p:spPr>
        <p:txBody>
          <a:bodyPr>
            <a:normAutofit/>
          </a:bodyPr>
          <a:lstStyle/>
          <a:p>
            <a:pPr>
              <a:buFontTx/>
              <a:buNone/>
            </a:pPr>
            <a:r>
              <a:rPr lang="en-US" sz="1800" b="0" dirty="0">
                <a:latin typeface="Campton Light DEMO" panose="00000500000000000000" pitchFamily="50" charset="0"/>
                <a:cs typeface="Novecento"/>
              </a:rPr>
              <a:t>BOC 201 - Preventive Maintenance &amp; Troubleshooting</a:t>
            </a:r>
          </a:p>
          <a:p>
            <a:pPr>
              <a:buFontTx/>
              <a:buNone/>
            </a:pPr>
            <a:r>
              <a:rPr lang="en-US" sz="1800" b="0" dirty="0">
                <a:latin typeface="Campton Light DEMO" panose="00000500000000000000" pitchFamily="50" charset="0"/>
                <a:cs typeface="Novecento"/>
              </a:rPr>
              <a:t>BOC 202 - Advanced Electrical Diagnostics</a:t>
            </a:r>
          </a:p>
          <a:p>
            <a:pPr>
              <a:buFontTx/>
              <a:buNone/>
            </a:pPr>
            <a:r>
              <a:rPr lang="en-US" sz="1800" b="0" dirty="0">
                <a:latin typeface="Campton Light DEMO" panose="00000500000000000000" pitchFamily="50" charset="0"/>
                <a:cs typeface="Novecento"/>
              </a:rPr>
              <a:t>BOC 203 - HVAC Troubleshooting &amp; Maintenance</a:t>
            </a:r>
          </a:p>
          <a:p>
            <a:pPr>
              <a:buFontTx/>
              <a:buNone/>
            </a:pPr>
            <a:r>
              <a:rPr lang="en-US" sz="1800" b="0" dirty="0">
                <a:latin typeface="Campton Light DEMO" panose="00000500000000000000" pitchFamily="50" charset="0"/>
                <a:cs typeface="Novecento"/>
              </a:rPr>
              <a:t>BOC 204 - HVAC Controls &amp; Optimization</a:t>
            </a:r>
          </a:p>
          <a:p>
            <a:pPr>
              <a:buFontTx/>
              <a:buNone/>
            </a:pPr>
            <a:endParaRPr lang="en-US" sz="1800" b="0" dirty="0">
              <a:latin typeface="Campton Light DEMO" panose="00000500000000000000" pitchFamily="50" charset="0"/>
              <a:cs typeface="Novecento"/>
            </a:endParaRPr>
          </a:p>
          <a:p>
            <a:pPr marL="0" indent="0">
              <a:buNone/>
            </a:pPr>
            <a:r>
              <a:rPr lang="en-US" sz="1800" b="0" dirty="0">
                <a:latin typeface="Campton Light DEMO" panose="00000500000000000000" pitchFamily="50" charset="0"/>
                <a:cs typeface="Novecento"/>
              </a:rPr>
              <a:t>Supplemental Classes: Water Efficiency, Motors, Demand Reduction, Building Commissioning</a:t>
            </a:r>
          </a:p>
          <a:p>
            <a:pPr lvl="2">
              <a:buFontTx/>
              <a:buNone/>
            </a:pPr>
            <a:endParaRPr lang="en-US" sz="1800" dirty="0">
              <a:latin typeface="Campton Light DEMO" panose="00000500000000000000" pitchFamily="50" charset="0"/>
              <a:ea typeface="ＭＳ Ｐゴシック" charset="0"/>
              <a:cs typeface="Novecento"/>
            </a:endParaRPr>
          </a:p>
        </p:txBody>
      </p:sp>
      <p:grpSp>
        <p:nvGrpSpPr>
          <p:cNvPr id="2" name="Group 1"/>
          <p:cNvGrpSpPr/>
          <p:nvPr/>
        </p:nvGrpSpPr>
        <p:grpSpPr>
          <a:xfrm>
            <a:off x="-1" y="457200"/>
            <a:ext cx="8311029" cy="914400"/>
            <a:chOff x="-1" y="457200"/>
            <a:chExt cx="8311029" cy="914400"/>
          </a:xfrm>
        </p:grpSpPr>
        <p:sp>
          <p:nvSpPr>
            <p:cNvPr id="10" name="Rectangle 9"/>
            <p:cNvSpPr/>
            <p:nvPr/>
          </p:nvSpPr>
          <p:spPr>
            <a:xfrm>
              <a:off x="-1" y="457200"/>
              <a:ext cx="7772401" cy="914400"/>
            </a:xfrm>
            <a:prstGeom prst="rect">
              <a:avLst/>
            </a:prstGeom>
            <a:solidFill>
              <a:srgbClr val="EFA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txBox="1">
              <a:spLocks noChangeArrowheads="1"/>
            </p:cNvSpPr>
            <p:nvPr/>
          </p:nvSpPr>
          <p:spPr>
            <a:xfrm>
              <a:off x="-1" y="457200"/>
              <a:ext cx="8311029" cy="9144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rgbClr val="1B1B1A"/>
                  </a:solidFill>
                  <a:latin typeface="Novcento (Headings)"/>
                  <a:ea typeface="+mj-ea"/>
                  <a:cs typeface="Novcento (Heading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cap="all" dirty="0">
                  <a:latin typeface="Campton Book" panose="00000800000000000000" pitchFamily="50" charset="0"/>
                  <a:cs typeface="Novecento"/>
                </a:rPr>
                <a:t>Level II Knowledge &amp; Skills</a:t>
              </a:r>
            </a:p>
          </p:txBody>
        </p:sp>
      </p:grpSp>
      <p:pic>
        <p:nvPicPr>
          <p:cNvPr id="9" name="Picture 8" descr="Female_04.tif"/>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flipH="1">
            <a:off x="6073718" y="1538111"/>
            <a:ext cx="3007899" cy="4420487"/>
          </a:xfrm>
          <a:prstGeom prst="rect">
            <a:avLst/>
          </a:prstGeom>
        </p:spPr>
      </p:pic>
      <p:sp>
        <p:nvSpPr>
          <p:cNvPr id="32771" name="Text Box 5"/>
          <p:cNvSpPr txBox="1">
            <a:spLocks noChangeArrowheads="1"/>
          </p:cNvSpPr>
          <p:nvPr/>
        </p:nvSpPr>
        <p:spPr bwMode="auto">
          <a:xfrm>
            <a:off x="532901" y="4543779"/>
            <a:ext cx="8611099" cy="923330"/>
          </a:xfrm>
          <a:prstGeom prst="rect">
            <a:avLst/>
          </a:prstGeom>
          <a:solidFill>
            <a:srgbClr val="96DFDA">
              <a:alpha val="70000"/>
            </a:srgbClr>
          </a:solidFill>
          <a:ln w="9525">
            <a:noFill/>
            <a:miter lim="800000"/>
            <a:headEnd/>
            <a:tailEnd/>
          </a:ln>
        </p:spPr>
        <p:txBody>
          <a:bodyPr wrap="square">
            <a:spAutoFit/>
          </a:bodyPr>
          <a:lstStyle>
            <a:lvl1pPr eaLnBrk="0" hangingPunct="0">
              <a:defRPr sz="2400">
                <a:solidFill>
                  <a:schemeClr val="tx1"/>
                </a:solidFill>
                <a:latin typeface="Bookman Old Style" charset="0"/>
                <a:ea typeface="ＭＳ Ｐゴシック" charset="0"/>
                <a:cs typeface="ＭＳ Ｐゴシック" charset="0"/>
              </a:defRPr>
            </a:lvl1pPr>
            <a:lvl2pPr marL="742950" indent="-285750" eaLnBrk="0" hangingPunct="0">
              <a:defRPr sz="2400">
                <a:solidFill>
                  <a:schemeClr val="tx1"/>
                </a:solidFill>
                <a:latin typeface="Bookman Old Style" charset="0"/>
                <a:ea typeface="ＭＳ Ｐゴシック" charset="0"/>
              </a:defRPr>
            </a:lvl2pPr>
            <a:lvl3pPr marL="1143000" indent="-228600" eaLnBrk="0" hangingPunct="0">
              <a:defRPr sz="2400">
                <a:solidFill>
                  <a:schemeClr val="tx1"/>
                </a:solidFill>
                <a:latin typeface="Bookman Old Style" charset="0"/>
                <a:ea typeface="ＭＳ Ｐゴシック" charset="0"/>
              </a:defRPr>
            </a:lvl3pPr>
            <a:lvl4pPr marL="1600200" indent="-228600" eaLnBrk="0" hangingPunct="0">
              <a:defRPr sz="2400">
                <a:solidFill>
                  <a:schemeClr val="tx1"/>
                </a:solidFill>
                <a:latin typeface="Bookman Old Style" charset="0"/>
                <a:ea typeface="ＭＳ Ｐゴシック" charset="0"/>
              </a:defRPr>
            </a:lvl4pPr>
            <a:lvl5pPr marL="2057400" indent="-228600" eaLnBrk="0" hangingPunct="0">
              <a:defRPr sz="2400">
                <a:solidFill>
                  <a:schemeClr val="tx1"/>
                </a:solidFill>
                <a:latin typeface="Bookman Old Style" charset="0"/>
                <a:ea typeface="ＭＳ Ｐゴシック" charset="0"/>
              </a:defRPr>
            </a:lvl5pPr>
            <a:lvl6pPr marL="2514600" indent="-228600" eaLnBrk="0" fontAlgn="base" hangingPunct="0">
              <a:spcBef>
                <a:spcPct val="0"/>
              </a:spcBef>
              <a:spcAft>
                <a:spcPct val="0"/>
              </a:spcAft>
              <a:defRPr sz="2400">
                <a:solidFill>
                  <a:schemeClr val="tx1"/>
                </a:solidFill>
                <a:latin typeface="Bookman Old Style" charset="0"/>
                <a:ea typeface="ＭＳ Ｐゴシック" charset="0"/>
              </a:defRPr>
            </a:lvl6pPr>
            <a:lvl7pPr marL="2971800" indent="-228600" eaLnBrk="0" fontAlgn="base" hangingPunct="0">
              <a:spcBef>
                <a:spcPct val="0"/>
              </a:spcBef>
              <a:spcAft>
                <a:spcPct val="0"/>
              </a:spcAft>
              <a:defRPr sz="2400">
                <a:solidFill>
                  <a:schemeClr val="tx1"/>
                </a:solidFill>
                <a:latin typeface="Bookman Old Style" charset="0"/>
                <a:ea typeface="ＭＳ Ｐゴシック" charset="0"/>
              </a:defRPr>
            </a:lvl7pPr>
            <a:lvl8pPr marL="3429000" indent="-228600" eaLnBrk="0" fontAlgn="base" hangingPunct="0">
              <a:spcBef>
                <a:spcPct val="0"/>
              </a:spcBef>
              <a:spcAft>
                <a:spcPct val="0"/>
              </a:spcAft>
              <a:defRPr sz="2400">
                <a:solidFill>
                  <a:schemeClr val="tx1"/>
                </a:solidFill>
                <a:latin typeface="Bookman Old Style" charset="0"/>
                <a:ea typeface="ＭＳ Ｐゴシック" charset="0"/>
              </a:defRPr>
            </a:lvl8pPr>
            <a:lvl9pPr marL="3886200" indent="-228600" eaLnBrk="0" fontAlgn="base" hangingPunct="0">
              <a:spcBef>
                <a:spcPct val="0"/>
              </a:spcBef>
              <a:spcAft>
                <a:spcPct val="0"/>
              </a:spcAft>
              <a:defRPr sz="2400">
                <a:solidFill>
                  <a:schemeClr val="tx1"/>
                </a:solidFill>
                <a:latin typeface="Bookman Old Style" charset="0"/>
                <a:ea typeface="ＭＳ Ｐゴシック" charset="0"/>
              </a:defRPr>
            </a:lvl9pPr>
          </a:lstStyle>
          <a:p>
            <a:pPr marL="285750" indent="-285750">
              <a:buFont typeface="Arial"/>
              <a:buChar char="•"/>
            </a:pPr>
            <a:r>
              <a:rPr lang="en-US" sz="1800" dirty="0">
                <a:solidFill>
                  <a:srgbClr val="1B1B1A"/>
                </a:solidFill>
                <a:latin typeface="Campton Light DEMO" panose="00000500000000000000" pitchFamily="50" charset="0"/>
                <a:cs typeface="Novecento"/>
              </a:rPr>
              <a:t>61 hours of training</a:t>
            </a:r>
          </a:p>
          <a:p>
            <a:pPr marL="285750" indent="-285750">
              <a:buFont typeface="Arial"/>
              <a:buChar char="•"/>
            </a:pPr>
            <a:r>
              <a:rPr lang="en-US" sz="1800" dirty="0">
                <a:solidFill>
                  <a:srgbClr val="1B1B1A"/>
                </a:solidFill>
                <a:latin typeface="Campton Light DEMO" panose="00000500000000000000" pitchFamily="50" charset="0"/>
                <a:cs typeface="Novecento"/>
              </a:rPr>
              <a:t>3 application projects</a:t>
            </a:r>
          </a:p>
          <a:p>
            <a:pPr marL="285750" indent="-285750">
              <a:buFont typeface="Arial"/>
              <a:buChar char="•"/>
            </a:pPr>
            <a:r>
              <a:rPr lang="en-US" sz="1800" dirty="0">
                <a:solidFill>
                  <a:srgbClr val="1B1B1A"/>
                </a:solidFill>
                <a:latin typeface="Campton Light DEMO" panose="00000500000000000000" pitchFamily="50" charset="0"/>
                <a:cs typeface="Novecento"/>
              </a:rPr>
              <a:t>600 pages of reference books</a:t>
            </a:r>
          </a:p>
        </p:txBody>
      </p:sp>
    </p:spTree>
    <p:extLst>
      <p:ext uri="{BB962C8B-B14F-4D97-AF65-F5344CB8AC3E}">
        <p14:creationId xmlns:p14="http://schemas.microsoft.com/office/powerpoint/2010/main" xmlns="" val="1983730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57200"/>
            <a:ext cx="6423102" cy="914400"/>
          </a:xfrm>
          <a:prstGeom prst="rect">
            <a:avLst/>
          </a:prstGeom>
          <a:solidFill>
            <a:srgbClr val="EFA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3" name="Rectangle 1027"/>
          <p:cNvSpPr>
            <a:spLocks noGrp="1" noChangeArrowheads="1"/>
          </p:cNvSpPr>
          <p:nvPr>
            <p:ph idx="1"/>
          </p:nvPr>
        </p:nvSpPr>
        <p:spPr>
          <a:xfrm>
            <a:off x="381000" y="2171700"/>
            <a:ext cx="8534400" cy="3179789"/>
          </a:xfrm>
        </p:spPr>
        <p:txBody>
          <a:bodyPr>
            <a:noAutofit/>
          </a:bodyPr>
          <a:lstStyle/>
          <a:p>
            <a:pPr lvl="1">
              <a:buFont typeface="Wingdings" panose="05000000000000000000" pitchFamily="2" charset="2"/>
              <a:buChar char="§"/>
            </a:pPr>
            <a:r>
              <a:rPr lang="en-US" sz="3200" dirty="0">
                <a:latin typeface="Campton Light DEMO" panose="00000500000000000000" pitchFamily="50" charset="0"/>
              </a:rPr>
              <a:t>First month – 2 days</a:t>
            </a:r>
          </a:p>
          <a:p>
            <a:pPr lvl="1">
              <a:buFont typeface="Wingdings" panose="05000000000000000000" pitchFamily="2" charset="2"/>
              <a:buChar char="§"/>
            </a:pPr>
            <a:r>
              <a:rPr lang="en-US" sz="3200" dirty="0">
                <a:latin typeface="Campton Light DEMO" panose="00000500000000000000" pitchFamily="50" charset="0"/>
              </a:rPr>
              <a:t>1 day per month next 6 months</a:t>
            </a:r>
          </a:p>
          <a:p>
            <a:pPr lvl="1">
              <a:buFont typeface="Wingdings" panose="05000000000000000000" pitchFamily="2" charset="2"/>
              <a:buChar char="§"/>
            </a:pPr>
            <a:r>
              <a:rPr lang="en-US" sz="3200" dirty="0">
                <a:latin typeface="Campton Light DEMO" panose="00000500000000000000" pitchFamily="50" charset="0"/>
              </a:rPr>
              <a:t>Test at the end of each day</a:t>
            </a:r>
          </a:p>
          <a:p>
            <a:pPr lvl="2">
              <a:buFont typeface="Arial" panose="020B0604020202020204" pitchFamily="34" charset="0"/>
              <a:buChar char="•"/>
            </a:pPr>
            <a:r>
              <a:rPr lang="en-US" sz="2600" dirty="0">
                <a:latin typeface="Campton Light DEMO" panose="00000500000000000000" pitchFamily="50" charset="0"/>
              </a:rPr>
              <a:t>Cover content covered in class </a:t>
            </a:r>
          </a:p>
          <a:p>
            <a:pPr lvl="2">
              <a:buFont typeface="Arial" panose="020B0604020202020204" pitchFamily="34" charset="0"/>
              <a:buChar char="•"/>
            </a:pPr>
            <a:r>
              <a:rPr lang="en-US" sz="2600" dirty="0">
                <a:latin typeface="Campton Light DEMO" panose="00000500000000000000" pitchFamily="50" charset="0"/>
              </a:rPr>
              <a:t>Are </a:t>
            </a:r>
            <a:r>
              <a:rPr lang="en-US" sz="2600" b="1" dirty="0">
                <a:latin typeface="Campton Light DEMO" panose="00000500000000000000" pitchFamily="50" charset="0"/>
              </a:rPr>
              <a:t>open-book</a:t>
            </a:r>
          </a:p>
          <a:p>
            <a:pPr lvl="2">
              <a:buFont typeface="Arial" panose="020B0604020202020204" pitchFamily="34" charset="0"/>
              <a:buChar char="•"/>
            </a:pPr>
            <a:r>
              <a:rPr lang="en-US" sz="2600" dirty="0">
                <a:latin typeface="Campton Light DEMO" panose="00000500000000000000" pitchFamily="50" charset="0"/>
              </a:rPr>
              <a:t>Take 1 hour to complete</a:t>
            </a:r>
          </a:p>
          <a:p>
            <a:pPr lvl="2">
              <a:buFont typeface="Wingdings" panose="05000000000000000000" pitchFamily="2" charset="2"/>
              <a:buChar char="§"/>
            </a:pPr>
            <a:endParaRPr lang="en-US" sz="3000" dirty="0">
              <a:latin typeface="Campton Light DEMO" panose="00000500000000000000" pitchFamily="50" charset="0"/>
            </a:endParaRPr>
          </a:p>
        </p:txBody>
      </p:sp>
      <p:sp>
        <p:nvSpPr>
          <p:cNvPr id="20482" name="Rectangle 1026"/>
          <p:cNvSpPr>
            <a:spLocks noGrp="1" noChangeArrowheads="1"/>
          </p:cNvSpPr>
          <p:nvPr>
            <p:ph type="title"/>
          </p:nvPr>
        </p:nvSpPr>
        <p:spPr>
          <a:xfrm>
            <a:off x="0" y="465612"/>
            <a:ext cx="6400800" cy="914400"/>
          </a:xfrm>
        </p:spPr>
        <p:txBody>
          <a:bodyPr/>
          <a:lstStyle/>
          <a:p>
            <a:r>
              <a:rPr lang="en-US" sz="4400" b="1" cap="all" dirty="0">
                <a:latin typeface="Campton Book" panose="00000800000000000000" pitchFamily="50" charset="0"/>
              </a:rPr>
              <a:t>Class Structure</a:t>
            </a:r>
            <a:endParaRPr lang="en-US" b="1" cap="all" dirty="0">
              <a:latin typeface="Campton Book" panose="00000800000000000000" pitchFamily="50" charset="0"/>
            </a:endParaRPr>
          </a:p>
        </p:txBody>
      </p:sp>
    </p:spTree>
    <p:extLst>
      <p:ext uri="{BB962C8B-B14F-4D97-AF65-F5344CB8AC3E}">
        <p14:creationId xmlns:p14="http://schemas.microsoft.com/office/powerpoint/2010/main" xmlns="" val="304318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57200"/>
            <a:ext cx="6423102" cy="914400"/>
          </a:xfrm>
          <a:prstGeom prst="rect">
            <a:avLst/>
          </a:prstGeom>
          <a:solidFill>
            <a:srgbClr val="EFA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1026"/>
          <p:cNvSpPr>
            <a:spLocks noGrp="1" noChangeArrowheads="1"/>
          </p:cNvSpPr>
          <p:nvPr>
            <p:ph type="title"/>
          </p:nvPr>
        </p:nvSpPr>
        <p:spPr>
          <a:xfrm>
            <a:off x="0" y="465612"/>
            <a:ext cx="6400800" cy="914400"/>
          </a:xfrm>
        </p:spPr>
        <p:txBody>
          <a:bodyPr/>
          <a:lstStyle/>
          <a:p>
            <a:r>
              <a:rPr lang="en-US" sz="4400" b="1" cap="all" dirty="0">
                <a:latin typeface="Campton Book" panose="00000800000000000000" pitchFamily="50" charset="0"/>
              </a:rPr>
              <a:t>Class Structure</a:t>
            </a:r>
            <a:endParaRPr lang="en-US" b="1" cap="all" dirty="0">
              <a:latin typeface="Campton Book" panose="00000800000000000000" pitchFamily="50" charset="0"/>
            </a:endParaRPr>
          </a:p>
        </p:txBody>
      </p:sp>
      <p:sp>
        <p:nvSpPr>
          <p:cNvPr id="3" name="Rectangle 2"/>
          <p:cNvSpPr/>
          <p:nvPr/>
        </p:nvSpPr>
        <p:spPr>
          <a:xfrm>
            <a:off x="326571" y="1869311"/>
            <a:ext cx="8115300" cy="3883306"/>
          </a:xfrm>
          <a:prstGeom prst="rect">
            <a:avLst/>
          </a:prstGeom>
        </p:spPr>
        <p:txBody>
          <a:bodyPr wrap="square">
            <a:noAutofit/>
          </a:bodyPr>
          <a:lstStyle/>
          <a:p>
            <a:pPr algn="ctr"/>
            <a:r>
              <a:rPr lang="en-US" sz="3000" b="1" dirty="0">
                <a:solidFill>
                  <a:srgbClr val="1B1B1A"/>
                </a:solidFill>
                <a:latin typeface="Campton Book" panose="00000800000000000000" pitchFamily="50" charset="0"/>
                <a:cs typeface="Novecento"/>
              </a:rPr>
              <a:t>The difference between school and life? </a:t>
            </a:r>
          </a:p>
          <a:p>
            <a:pPr algn="ctr"/>
            <a:endParaRPr lang="en-US" sz="3000" dirty="0">
              <a:solidFill>
                <a:srgbClr val="1B1B1A"/>
              </a:solidFill>
              <a:latin typeface="Campton Light DEMO" panose="00000500000000000000" pitchFamily="50" charset="0"/>
              <a:cs typeface="Novecento"/>
            </a:endParaRPr>
          </a:p>
          <a:p>
            <a:pPr algn="ctr"/>
            <a:r>
              <a:rPr lang="en-US" sz="3000" dirty="0">
                <a:solidFill>
                  <a:srgbClr val="1B1B1A"/>
                </a:solidFill>
                <a:latin typeface="Campton Light DEMO" panose="00000500000000000000" pitchFamily="50" charset="0"/>
                <a:cs typeface="Novecento"/>
              </a:rPr>
              <a:t>In school you, you’re taught a lesson and then given a test. In life, you’re given a test that teaches you a lesson.</a:t>
            </a:r>
          </a:p>
          <a:p>
            <a:pPr algn="ctr"/>
            <a:endParaRPr lang="en-US" sz="3000" dirty="0">
              <a:solidFill>
                <a:srgbClr val="1B1B1A"/>
              </a:solidFill>
              <a:latin typeface="Campton Light DEMO" panose="00000500000000000000" pitchFamily="50" charset="0"/>
              <a:cs typeface="Novecento"/>
            </a:endParaRPr>
          </a:p>
          <a:p>
            <a:pPr algn="ctr"/>
            <a:r>
              <a:rPr lang="en-US" sz="3000" i="1" dirty="0">
                <a:solidFill>
                  <a:srgbClr val="1B1B1A"/>
                </a:solidFill>
                <a:latin typeface="Campton Light DEMO" panose="00000500000000000000" pitchFamily="50" charset="0"/>
                <a:cs typeface="Novecento"/>
              </a:rPr>
              <a:t>Tom </a:t>
            </a:r>
            <a:r>
              <a:rPr lang="en-US" sz="3000" i="1" dirty="0" err="1">
                <a:solidFill>
                  <a:srgbClr val="1B1B1A"/>
                </a:solidFill>
                <a:latin typeface="Campton Light DEMO" panose="00000500000000000000" pitchFamily="50" charset="0"/>
                <a:cs typeface="Novecento"/>
              </a:rPr>
              <a:t>Bodett</a:t>
            </a:r>
            <a:r>
              <a:rPr lang="en-US" sz="3000" i="1" dirty="0">
                <a:solidFill>
                  <a:srgbClr val="1B1B1A"/>
                </a:solidFill>
                <a:latin typeface="Campton Light DEMO" panose="00000500000000000000" pitchFamily="50" charset="0"/>
                <a:cs typeface="Novecento"/>
              </a:rPr>
              <a:t>, American author, actor, and radio personality</a:t>
            </a:r>
          </a:p>
        </p:txBody>
      </p:sp>
    </p:spTree>
    <p:extLst>
      <p:ext uri="{BB962C8B-B14F-4D97-AF65-F5344CB8AC3E}">
        <p14:creationId xmlns:p14="http://schemas.microsoft.com/office/powerpoint/2010/main" xmlns="" val="2131489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half" idx="2"/>
          </p:nvPr>
        </p:nvSpPr>
        <p:spPr>
          <a:xfrm>
            <a:off x="537882" y="1609578"/>
            <a:ext cx="7772400" cy="4114800"/>
          </a:xfrm>
        </p:spPr>
        <p:txBody>
          <a:bodyPr>
            <a:normAutofit/>
          </a:bodyPr>
          <a:lstStyle/>
          <a:p>
            <a:pPr>
              <a:buFont typeface="Wingdings" panose="05000000000000000000" pitchFamily="2" charset="2"/>
              <a:buChar char="§"/>
            </a:pPr>
            <a:r>
              <a:rPr lang="en-US" sz="2800" dirty="0">
                <a:latin typeface="Campton Light DEMO" panose="00000500000000000000" pitchFamily="50" charset="0"/>
              </a:rPr>
              <a:t>Demonstrate ability to apply skills covered in BOC classes </a:t>
            </a:r>
          </a:p>
          <a:p>
            <a:pPr>
              <a:buFont typeface="Wingdings" panose="05000000000000000000" pitchFamily="2" charset="2"/>
              <a:buChar char="§"/>
            </a:pPr>
            <a:r>
              <a:rPr lang="en-US" sz="2800" dirty="0">
                <a:latin typeface="Campton Light DEMO" panose="00000500000000000000" pitchFamily="50" charset="0"/>
              </a:rPr>
              <a:t>Required to earn the BOC Training Certificate of Completion </a:t>
            </a:r>
          </a:p>
          <a:p>
            <a:pPr marL="0" indent="0">
              <a:buNone/>
            </a:pPr>
            <a:r>
              <a:rPr lang="en-US" sz="2800" dirty="0">
                <a:latin typeface="Campton Light DEMO" panose="00000500000000000000" pitchFamily="50" charset="0"/>
              </a:rPr>
              <a:t> </a:t>
            </a:r>
          </a:p>
        </p:txBody>
      </p:sp>
      <p:pic>
        <p:nvPicPr>
          <p:cNvPr id="7" name="Picture 6" descr="clipboard_guy.jpg"/>
          <p:cNvPicPr>
            <a:picLocks noChangeAspect="1"/>
          </p:cNvPicPr>
          <p:nvPr/>
        </p:nvPicPr>
        <p:blipFill>
          <a:blip r:embed="rId3" cstate="print"/>
          <a:stretch>
            <a:fillRect/>
          </a:stretch>
        </p:blipFill>
        <p:spPr>
          <a:xfrm>
            <a:off x="5771444" y="3288000"/>
            <a:ext cx="2820147" cy="2489200"/>
          </a:xfrm>
          <a:prstGeom prst="rect">
            <a:avLst/>
          </a:prstGeom>
          <a:ln>
            <a:noFill/>
          </a:ln>
          <a:effectLst>
            <a:outerShdw blurRad="292100" dist="139700" dir="2700000" algn="tl" rotWithShape="0">
              <a:srgbClr val="333333">
                <a:alpha val="65000"/>
              </a:srgbClr>
            </a:outerShdw>
          </a:effectLst>
        </p:spPr>
      </p:pic>
      <p:sp>
        <p:nvSpPr>
          <p:cNvPr id="6" name="Text Box 6"/>
          <p:cNvSpPr txBox="1">
            <a:spLocks noChangeArrowheads="1"/>
          </p:cNvSpPr>
          <p:nvPr/>
        </p:nvSpPr>
        <p:spPr bwMode="auto">
          <a:xfrm>
            <a:off x="999397" y="3559846"/>
            <a:ext cx="4772047" cy="2215991"/>
          </a:xfrm>
          <a:prstGeom prst="rect">
            <a:avLst/>
          </a:prstGeom>
          <a:noFill/>
          <a:ln w="9525">
            <a:noFill/>
            <a:miter lim="800000"/>
            <a:headEnd/>
            <a:tailEnd/>
          </a:ln>
        </p:spPr>
        <p:txBody>
          <a:bodyPr wrap="square">
            <a:spAutoFit/>
          </a:bodyPr>
          <a:lstStyle>
            <a:lvl1pPr eaLnBrk="0" hangingPunct="0">
              <a:defRPr sz="2400">
                <a:solidFill>
                  <a:schemeClr val="tx1"/>
                </a:solidFill>
                <a:latin typeface="Bookman Old Style" charset="0"/>
                <a:ea typeface="ＭＳ Ｐゴシック" charset="0"/>
                <a:cs typeface="ＭＳ Ｐゴシック" charset="0"/>
              </a:defRPr>
            </a:lvl1pPr>
            <a:lvl2pPr marL="742950" indent="-285750" eaLnBrk="0" hangingPunct="0">
              <a:defRPr sz="2400">
                <a:solidFill>
                  <a:schemeClr val="tx1"/>
                </a:solidFill>
                <a:latin typeface="Bookman Old Style" charset="0"/>
                <a:ea typeface="ＭＳ Ｐゴシック" charset="0"/>
              </a:defRPr>
            </a:lvl2pPr>
            <a:lvl3pPr marL="1143000" indent="-228600" eaLnBrk="0" hangingPunct="0">
              <a:defRPr sz="2400">
                <a:solidFill>
                  <a:schemeClr val="tx1"/>
                </a:solidFill>
                <a:latin typeface="Bookman Old Style" charset="0"/>
                <a:ea typeface="ＭＳ Ｐゴシック" charset="0"/>
              </a:defRPr>
            </a:lvl3pPr>
            <a:lvl4pPr marL="1600200" indent="-228600" eaLnBrk="0" hangingPunct="0">
              <a:defRPr sz="2400">
                <a:solidFill>
                  <a:schemeClr val="tx1"/>
                </a:solidFill>
                <a:latin typeface="Bookman Old Style" charset="0"/>
                <a:ea typeface="ＭＳ Ｐゴシック" charset="0"/>
              </a:defRPr>
            </a:lvl4pPr>
            <a:lvl5pPr marL="2057400" indent="-228600" eaLnBrk="0" hangingPunct="0">
              <a:defRPr sz="2400">
                <a:solidFill>
                  <a:schemeClr val="tx1"/>
                </a:solidFill>
                <a:latin typeface="Bookman Old Style" charset="0"/>
                <a:ea typeface="ＭＳ Ｐゴシック" charset="0"/>
              </a:defRPr>
            </a:lvl5pPr>
            <a:lvl6pPr marL="2514600" indent="-228600" eaLnBrk="0" fontAlgn="base" hangingPunct="0">
              <a:spcBef>
                <a:spcPct val="0"/>
              </a:spcBef>
              <a:spcAft>
                <a:spcPct val="0"/>
              </a:spcAft>
              <a:defRPr sz="2400">
                <a:solidFill>
                  <a:schemeClr val="tx1"/>
                </a:solidFill>
                <a:latin typeface="Bookman Old Style" charset="0"/>
                <a:ea typeface="ＭＳ Ｐゴシック" charset="0"/>
              </a:defRPr>
            </a:lvl6pPr>
            <a:lvl7pPr marL="2971800" indent="-228600" eaLnBrk="0" fontAlgn="base" hangingPunct="0">
              <a:spcBef>
                <a:spcPct val="0"/>
              </a:spcBef>
              <a:spcAft>
                <a:spcPct val="0"/>
              </a:spcAft>
              <a:defRPr sz="2400">
                <a:solidFill>
                  <a:schemeClr val="tx1"/>
                </a:solidFill>
                <a:latin typeface="Bookman Old Style" charset="0"/>
                <a:ea typeface="ＭＳ Ｐゴシック" charset="0"/>
              </a:defRPr>
            </a:lvl7pPr>
            <a:lvl8pPr marL="3429000" indent="-228600" eaLnBrk="0" fontAlgn="base" hangingPunct="0">
              <a:spcBef>
                <a:spcPct val="0"/>
              </a:spcBef>
              <a:spcAft>
                <a:spcPct val="0"/>
              </a:spcAft>
              <a:defRPr sz="2400">
                <a:solidFill>
                  <a:schemeClr val="tx1"/>
                </a:solidFill>
                <a:latin typeface="Bookman Old Style" charset="0"/>
                <a:ea typeface="ＭＳ Ｐゴシック" charset="0"/>
              </a:defRPr>
            </a:lvl8pPr>
            <a:lvl9pPr marL="3886200" indent="-228600" eaLnBrk="0" fontAlgn="base" hangingPunct="0">
              <a:spcBef>
                <a:spcPct val="0"/>
              </a:spcBef>
              <a:spcAft>
                <a:spcPct val="0"/>
              </a:spcAft>
              <a:defRPr sz="2400">
                <a:solidFill>
                  <a:schemeClr val="tx1"/>
                </a:solidFill>
                <a:latin typeface="Bookman Old Style" charset="0"/>
                <a:ea typeface="ＭＳ Ｐゴシック" charset="0"/>
              </a:defRPr>
            </a:lvl9pPr>
          </a:lstStyle>
          <a:p>
            <a:pPr marL="457200" indent="-457200">
              <a:lnSpc>
                <a:spcPct val="115000"/>
              </a:lnSpc>
              <a:buFont typeface="+mj-lt"/>
              <a:buAutoNum type="arabicPeriod"/>
              <a:defRPr/>
            </a:pPr>
            <a:r>
              <a:rPr lang="en-US" dirty="0">
                <a:solidFill>
                  <a:srgbClr val="1B1B1A"/>
                </a:solidFill>
                <a:latin typeface="Campton Light DEMO" panose="00000500000000000000" pitchFamily="50" charset="0"/>
                <a:cs typeface="Novcento"/>
              </a:rPr>
              <a:t>HVAC Equipment Floor Plan</a:t>
            </a:r>
          </a:p>
          <a:p>
            <a:pPr marL="457200" indent="-457200">
              <a:lnSpc>
                <a:spcPct val="115000"/>
              </a:lnSpc>
              <a:buFont typeface="+mj-lt"/>
              <a:buAutoNum type="arabicPeriod"/>
              <a:defRPr/>
            </a:pPr>
            <a:r>
              <a:rPr lang="en-US" dirty="0">
                <a:solidFill>
                  <a:srgbClr val="1B1B1A"/>
                </a:solidFill>
                <a:latin typeface="Campton Light DEMO" panose="00000500000000000000" pitchFamily="50" charset="0"/>
                <a:cs typeface="Novcento"/>
              </a:rPr>
              <a:t>Energy Benchmark</a:t>
            </a:r>
          </a:p>
          <a:p>
            <a:pPr marL="457200" indent="-457200">
              <a:lnSpc>
                <a:spcPct val="115000"/>
              </a:lnSpc>
              <a:buFont typeface="+mj-lt"/>
              <a:buAutoNum type="arabicPeriod"/>
              <a:defRPr/>
            </a:pPr>
            <a:r>
              <a:rPr lang="en-US" dirty="0">
                <a:solidFill>
                  <a:srgbClr val="1B1B1A"/>
                </a:solidFill>
                <a:latin typeface="Campton Light DEMO" panose="00000500000000000000" pitchFamily="50" charset="0"/>
                <a:cs typeface="Novcento"/>
              </a:rPr>
              <a:t>HVAC Operations Map</a:t>
            </a:r>
          </a:p>
          <a:p>
            <a:pPr marL="457200" indent="-457200">
              <a:lnSpc>
                <a:spcPct val="115000"/>
              </a:lnSpc>
              <a:buFont typeface="+mj-lt"/>
              <a:buAutoNum type="arabicPeriod"/>
              <a:defRPr/>
            </a:pPr>
            <a:r>
              <a:rPr lang="en-US" dirty="0">
                <a:solidFill>
                  <a:srgbClr val="1B1B1A"/>
                </a:solidFill>
                <a:latin typeface="Campton Light DEMO" panose="00000500000000000000" pitchFamily="50" charset="0"/>
                <a:cs typeface="Novcento"/>
              </a:rPr>
              <a:t>Lighting Surveys</a:t>
            </a:r>
          </a:p>
          <a:p>
            <a:pPr marL="457200" indent="-457200">
              <a:lnSpc>
                <a:spcPct val="115000"/>
              </a:lnSpc>
              <a:buFont typeface="+mj-lt"/>
              <a:buAutoNum type="arabicPeriod"/>
              <a:defRPr/>
            </a:pPr>
            <a:r>
              <a:rPr lang="en-US" dirty="0">
                <a:solidFill>
                  <a:srgbClr val="1B1B1A"/>
                </a:solidFill>
                <a:latin typeface="Campton Light DEMO" panose="00000500000000000000" pitchFamily="50" charset="0"/>
                <a:cs typeface="Novcento"/>
              </a:rPr>
              <a:t>Occupancy Schedule</a:t>
            </a:r>
          </a:p>
        </p:txBody>
      </p:sp>
      <p:grpSp>
        <p:nvGrpSpPr>
          <p:cNvPr id="13" name="Group 12"/>
          <p:cNvGrpSpPr/>
          <p:nvPr/>
        </p:nvGrpSpPr>
        <p:grpSpPr>
          <a:xfrm>
            <a:off x="-1" y="248503"/>
            <a:ext cx="8311029" cy="1143000"/>
            <a:chOff x="-1" y="426629"/>
            <a:chExt cx="8311029" cy="1143000"/>
          </a:xfrm>
        </p:grpSpPr>
        <p:sp>
          <p:nvSpPr>
            <p:cNvPr id="14" name="Rectangle 13"/>
            <p:cNvSpPr/>
            <p:nvPr/>
          </p:nvSpPr>
          <p:spPr>
            <a:xfrm>
              <a:off x="-1" y="426629"/>
              <a:ext cx="7772401" cy="1143000"/>
            </a:xfrm>
            <a:prstGeom prst="rect">
              <a:avLst/>
            </a:prstGeom>
            <a:solidFill>
              <a:srgbClr val="EFA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2"/>
            <p:cNvSpPr txBox="1">
              <a:spLocks noChangeArrowheads="1"/>
            </p:cNvSpPr>
            <p:nvPr/>
          </p:nvSpPr>
          <p:spPr>
            <a:xfrm>
              <a:off x="-1" y="540929"/>
              <a:ext cx="8311029" cy="9144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rgbClr val="1B1B1A"/>
                  </a:solidFill>
                  <a:latin typeface="Novcento (Headings)"/>
                  <a:ea typeface="+mj-ea"/>
                  <a:cs typeface="Novcento (Heading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cap="all" dirty="0">
                  <a:latin typeface="Campton Book" panose="00000800000000000000" pitchFamily="50" charset="0"/>
                  <a:cs typeface="Novecento"/>
                </a:rPr>
                <a:t>BACK-ON-THE-JOB PROJECT ASSIGNMENTS</a:t>
              </a:r>
            </a:p>
          </p:txBody>
        </p:sp>
      </p:grpSp>
    </p:spTree>
    <p:extLst>
      <p:ext uri="{BB962C8B-B14F-4D97-AF65-F5344CB8AC3E}">
        <p14:creationId xmlns:p14="http://schemas.microsoft.com/office/powerpoint/2010/main" xmlns="" val="3193277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37" name="Picture 27"/>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50324" y="2270303"/>
            <a:ext cx="4392706" cy="36038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4" name="Rectangle 3"/>
          <p:cNvSpPr>
            <a:spLocks noGrp="1" noChangeArrowheads="1"/>
          </p:cNvSpPr>
          <p:nvPr>
            <p:ph idx="1"/>
          </p:nvPr>
        </p:nvSpPr>
        <p:spPr>
          <a:xfrm>
            <a:off x="1143000" y="1410803"/>
            <a:ext cx="7273863" cy="4608513"/>
          </a:xfrm>
        </p:spPr>
        <p:txBody>
          <a:bodyPr/>
          <a:lstStyle/>
          <a:p>
            <a:pPr marL="0" indent="0">
              <a:buNone/>
            </a:pPr>
            <a:r>
              <a:rPr lang="en-US" dirty="0">
                <a:latin typeface="Campton Light DEMO" panose="00000500000000000000" pitchFamily="50" charset="0"/>
                <a:cs typeface="Novecento"/>
              </a:rPr>
              <a:t>Energy Benchmarking </a:t>
            </a:r>
          </a:p>
          <a:p>
            <a:pPr marL="0" indent="0">
              <a:buNone/>
            </a:pPr>
            <a:r>
              <a:rPr lang="en-US" dirty="0">
                <a:latin typeface="Campton Light DEMO" panose="00000500000000000000" pitchFamily="50" charset="0"/>
                <a:cs typeface="Novecento"/>
              </a:rPr>
              <a:t>With ENERGY STAR</a:t>
            </a:r>
            <a:r>
              <a:rPr lang="en-US" altLang="en-US" dirty="0">
                <a:latin typeface="Calibri" panose="020F0502020204030204" pitchFamily="34" charset="0"/>
                <a:cs typeface="Calibri" panose="020F0502020204030204" pitchFamily="34" charset="0"/>
              </a:rPr>
              <a:t>®</a:t>
            </a:r>
            <a:r>
              <a:rPr lang="en-US" dirty="0">
                <a:latin typeface="Campton Light DEMO" panose="00000500000000000000" pitchFamily="50" charset="0"/>
                <a:cs typeface="Novecento"/>
              </a:rPr>
              <a:t> Portfolio Manager</a:t>
            </a:r>
          </a:p>
          <a:p>
            <a:endParaRPr lang="en-US" dirty="0">
              <a:latin typeface="Campton Light DEMO" panose="00000500000000000000" pitchFamily="50" charset="0"/>
              <a:cs typeface="Novecento"/>
            </a:endParaRPr>
          </a:p>
        </p:txBody>
      </p:sp>
      <p:graphicFrame>
        <p:nvGraphicFramePr>
          <p:cNvPr id="6" name="Group 41"/>
          <p:cNvGraphicFramePr>
            <a:graphicFrameLocks noGrp="1"/>
          </p:cNvGraphicFramePr>
          <p:nvPr>
            <p:extLst>
              <p:ext uri="{D42A27DB-BD31-4B8C-83A1-F6EECF244321}">
                <p14:modId xmlns:p14="http://schemas.microsoft.com/office/powerpoint/2010/main" xmlns="" val="2484358988"/>
              </p:ext>
            </p:extLst>
          </p:nvPr>
        </p:nvGraphicFramePr>
        <p:xfrm>
          <a:off x="4178301" y="3007607"/>
          <a:ext cx="4238562" cy="3190477"/>
        </p:xfrm>
        <a:graphic>
          <a:graphicData uri="http://schemas.openxmlformats.org/drawingml/2006/table">
            <a:tbl>
              <a:tblPr/>
              <a:tblGrid>
                <a:gridCol w="1854371">
                  <a:extLst>
                    <a:ext uri="{9D8B030D-6E8A-4147-A177-3AD203B41FA5}">
                      <a16:colId xmlns="" xmlns:a16="http://schemas.microsoft.com/office/drawing/2014/main" val="20000"/>
                    </a:ext>
                  </a:extLst>
                </a:gridCol>
                <a:gridCol w="1236247">
                  <a:extLst>
                    <a:ext uri="{9D8B030D-6E8A-4147-A177-3AD203B41FA5}">
                      <a16:colId xmlns="" xmlns:a16="http://schemas.microsoft.com/office/drawing/2014/main" val="20001"/>
                    </a:ext>
                  </a:extLst>
                </a:gridCol>
                <a:gridCol w="1147944">
                  <a:extLst>
                    <a:ext uri="{9D8B030D-6E8A-4147-A177-3AD203B41FA5}">
                      <a16:colId xmlns="" xmlns:a16="http://schemas.microsoft.com/office/drawing/2014/main" val="20002"/>
                    </a:ext>
                  </a:extLst>
                </a:gridCol>
              </a:tblGrid>
              <a:tr h="9166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1B1B1A"/>
                          </a:solidFill>
                          <a:effectLst/>
                          <a:latin typeface="Century Gothic" charset="0"/>
                          <a:ea typeface="ＭＳ Ｐゴシック" charset="0"/>
                          <a:cs typeface="Arial" charset="0"/>
                        </a:rPr>
                        <a:t>Normalized Benchmark Data</a:t>
                      </a:r>
                    </a:p>
                  </a:txBody>
                  <a:tcPr marL="107576" marR="107576"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1B1B1A"/>
                          </a:solidFill>
                          <a:effectLst/>
                          <a:latin typeface="Century Gothic" charset="0"/>
                          <a:ea typeface="ＭＳ Ｐゴシック" charset="0"/>
                          <a:cs typeface="Arial" charset="0"/>
                        </a:rPr>
                        <a:t>ENERGY STAR</a:t>
                      </a:r>
                    </a:p>
                  </a:txBody>
                  <a:tcPr marL="107576" marR="107576"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1B1B1A"/>
                          </a:solidFill>
                          <a:effectLst/>
                          <a:latin typeface="Century Gothic" charset="0"/>
                          <a:ea typeface="ＭＳ Ｐゴシック" charset="0"/>
                          <a:cs typeface="Arial" charset="0"/>
                        </a:rPr>
                        <a:t>Your Bldg.</a:t>
                      </a:r>
                    </a:p>
                  </a:txBody>
                  <a:tcPr marL="107576" marR="107576"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 xmlns:a16="http://schemas.microsoft.com/office/drawing/2014/main" val="10000"/>
                  </a:ext>
                </a:extLst>
              </a:tr>
              <a:tr h="7899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1B1B1A"/>
                          </a:solidFill>
                          <a:effectLst/>
                          <a:latin typeface="Century Gothic" charset="0"/>
                          <a:ea typeface="ＭＳ Ｐゴシック" charset="0"/>
                          <a:cs typeface="Arial" charset="0"/>
                        </a:rPr>
                        <a:t>Energy Performance Rating:</a:t>
                      </a:r>
                    </a:p>
                  </a:txBody>
                  <a:tcPr marL="107576" marR="107576"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1B1B1A"/>
                          </a:solidFill>
                          <a:effectLst/>
                          <a:latin typeface="Century Gothic" charset="0"/>
                          <a:ea typeface="ＭＳ Ｐゴシック" charset="0"/>
                          <a:cs typeface="Arial" charset="0"/>
                        </a:rPr>
                        <a:t>75</a:t>
                      </a:r>
                    </a:p>
                  </a:txBody>
                  <a:tcPr marL="107576" marR="107576"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1B1B1A"/>
                          </a:solidFill>
                          <a:effectLst/>
                          <a:latin typeface="Century Gothic" charset="0"/>
                          <a:ea typeface="ＭＳ Ｐゴシック" charset="0"/>
                          <a:cs typeface="Arial" charset="0"/>
                        </a:rPr>
                        <a:t>60</a:t>
                      </a:r>
                    </a:p>
                  </a:txBody>
                  <a:tcPr marL="107576" marR="107576"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 xmlns:a16="http://schemas.microsoft.com/office/drawing/2014/main" val="10001"/>
                  </a:ext>
                </a:extLst>
              </a:tr>
              <a:tr h="8367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1B1B1A"/>
                          </a:solidFill>
                          <a:effectLst/>
                          <a:latin typeface="Century Gothic" charset="0"/>
                          <a:ea typeface="ＭＳ Ｐゴシック" charset="0"/>
                          <a:cs typeface="Arial" charset="0"/>
                        </a:rPr>
                        <a:t>Energy Consumption: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1B1B1A"/>
                          </a:solidFill>
                          <a:effectLst/>
                          <a:latin typeface="Century Gothic" charset="0"/>
                          <a:ea typeface="ＭＳ Ｐゴシック" charset="0"/>
                          <a:cs typeface="Arial" charset="0"/>
                        </a:rPr>
                        <a:t>(kBtu/ft2-yr):</a:t>
                      </a:r>
                    </a:p>
                  </a:txBody>
                  <a:tcPr marL="107576" marR="107576"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1B1B1A"/>
                          </a:solidFill>
                          <a:effectLst/>
                          <a:latin typeface="Century Gothic" charset="0"/>
                          <a:ea typeface="ＭＳ Ｐゴシック" charset="0"/>
                          <a:cs typeface="Arial" charset="0"/>
                        </a:rPr>
                        <a:t>95</a:t>
                      </a:r>
                    </a:p>
                  </a:txBody>
                  <a:tcPr marL="107576" marR="107576"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1B1B1A"/>
                          </a:solidFill>
                          <a:effectLst/>
                          <a:latin typeface="Century Gothic" charset="0"/>
                          <a:ea typeface="ＭＳ Ｐゴシック" charset="0"/>
                          <a:cs typeface="Arial" charset="0"/>
                        </a:rPr>
                        <a:t>123</a:t>
                      </a:r>
                    </a:p>
                  </a:txBody>
                  <a:tcPr marL="107576" marR="107576"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 xmlns:a16="http://schemas.microsoft.com/office/drawing/2014/main" val="10002"/>
                  </a:ext>
                </a:extLst>
              </a:tr>
              <a:tr h="555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1B1B1A"/>
                          </a:solidFill>
                          <a:effectLst/>
                          <a:latin typeface="Century Gothic" charset="0"/>
                          <a:ea typeface="ＭＳ Ｐゴシック" charset="0"/>
                          <a:cs typeface="Arial" charset="0"/>
                        </a:rPr>
                        <a:t>Energy Costs/SF/YR:</a:t>
                      </a:r>
                    </a:p>
                  </a:txBody>
                  <a:tcPr marL="107576" marR="107576"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1B1B1A"/>
                          </a:solidFill>
                          <a:effectLst/>
                          <a:latin typeface="Century Gothic" charset="0"/>
                          <a:ea typeface="ＭＳ Ｐゴシック" charset="0"/>
                          <a:cs typeface="Arial" charset="0"/>
                        </a:rPr>
                        <a:t>$1.75</a:t>
                      </a:r>
                    </a:p>
                  </a:txBody>
                  <a:tcPr marL="107576" marR="107576"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1B1B1A"/>
                          </a:solidFill>
                          <a:effectLst/>
                          <a:latin typeface="Century Gothic" charset="0"/>
                          <a:ea typeface="ＭＳ Ｐゴシック" charset="0"/>
                          <a:cs typeface="Arial" charset="0"/>
                        </a:rPr>
                        <a:t>$2.50</a:t>
                      </a:r>
                    </a:p>
                  </a:txBody>
                  <a:tcPr marL="107576" marR="107576"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 xmlns:a16="http://schemas.microsoft.com/office/drawing/2014/main" val="10003"/>
                  </a:ext>
                </a:extLst>
              </a:tr>
            </a:tbl>
          </a:graphicData>
        </a:graphic>
      </p:graphicFrame>
      <p:grpSp>
        <p:nvGrpSpPr>
          <p:cNvPr id="3" name="Group 2"/>
          <p:cNvGrpSpPr/>
          <p:nvPr/>
        </p:nvGrpSpPr>
        <p:grpSpPr>
          <a:xfrm>
            <a:off x="-1" y="284132"/>
            <a:ext cx="8311029" cy="1143000"/>
            <a:chOff x="-1" y="426629"/>
            <a:chExt cx="8311029" cy="1143000"/>
          </a:xfrm>
        </p:grpSpPr>
        <p:sp>
          <p:nvSpPr>
            <p:cNvPr id="9" name="Rectangle 8"/>
            <p:cNvSpPr/>
            <p:nvPr/>
          </p:nvSpPr>
          <p:spPr>
            <a:xfrm>
              <a:off x="-1" y="426629"/>
              <a:ext cx="7772401" cy="1143000"/>
            </a:xfrm>
            <a:prstGeom prst="rect">
              <a:avLst/>
            </a:prstGeom>
            <a:solidFill>
              <a:srgbClr val="EFA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2"/>
            <p:cNvSpPr txBox="1">
              <a:spLocks noChangeArrowheads="1"/>
            </p:cNvSpPr>
            <p:nvPr/>
          </p:nvSpPr>
          <p:spPr>
            <a:xfrm>
              <a:off x="-1" y="540929"/>
              <a:ext cx="8311029" cy="9144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rgbClr val="1B1B1A"/>
                  </a:solidFill>
                  <a:latin typeface="Novcento (Headings)"/>
                  <a:ea typeface="+mj-ea"/>
                  <a:cs typeface="Novcento (Heading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cap="all" dirty="0">
                  <a:latin typeface="Campton Book" panose="00000800000000000000" pitchFamily="50" charset="0"/>
                  <a:cs typeface="Novecento"/>
                </a:rPr>
                <a:t>BACK-ON-THE-JOB PROJECT ASSIGNMENTS</a:t>
              </a:r>
            </a:p>
          </p:txBody>
        </p:sp>
      </p:grpSp>
    </p:spTree>
    <p:extLst>
      <p:ext uri="{BB962C8B-B14F-4D97-AF65-F5344CB8AC3E}">
        <p14:creationId xmlns:p14="http://schemas.microsoft.com/office/powerpoint/2010/main" xmlns="" val="1937838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304428" y="1709559"/>
            <a:ext cx="5523460" cy="4332011"/>
          </a:xfrm>
        </p:spPr>
        <p:txBody>
          <a:bodyPr lIns="90488" tIns="44450" rIns="90488" bIns="44450">
            <a:noAutofit/>
          </a:bodyPr>
          <a:lstStyle/>
          <a:p>
            <a:pPr marL="0" indent="0">
              <a:spcBef>
                <a:spcPts val="600"/>
              </a:spcBef>
              <a:buNone/>
            </a:pPr>
            <a:r>
              <a:rPr lang="en-US" dirty="0">
                <a:latin typeface="Campton Light DEMO" panose="00000500000000000000" pitchFamily="50" charset="0"/>
                <a:cs typeface="Novecento"/>
              </a:rPr>
              <a:t>Lighting Surveys</a:t>
            </a:r>
          </a:p>
          <a:p>
            <a:pPr marL="0" indent="0">
              <a:spcBef>
                <a:spcPts val="600"/>
              </a:spcBef>
              <a:buNone/>
            </a:pPr>
            <a:endParaRPr lang="en-US" sz="1100" dirty="0">
              <a:latin typeface="Campton Light DEMO" panose="00000500000000000000" pitchFamily="50" charset="0"/>
              <a:cs typeface="Novecento"/>
            </a:endParaRPr>
          </a:p>
          <a:p>
            <a:pPr>
              <a:spcBef>
                <a:spcPts val="600"/>
              </a:spcBef>
              <a:buFont typeface="Wingdings" panose="05000000000000000000" pitchFamily="2" charset="2"/>
              <a:buChar char="§"/>
            </a:pPr>
            <a:r>
              <a:rPr lang="en-US" dirty="0">
                <a:latin typeface="Campton Light DEMO" panose="00000500000000000000" pitchFamily="50" charset="0"/>
                <a:cs typeface="Novecento"/>
              </a:rPr>
              <a:t>Inspect lighting fixtures and lamps to assess type and wattage</a:t>
            </a:r>
          </a:p>
          <a:p>
            <a:pPr>
              <a:spcBef>
                <a:spcPts val="600"/>
              </a:spcBef>
              <a:buFont typeface="Wingdings" panose="05000000000000000000" pitchFamily="2" charset="2"/>
              <a:buChar char="§"/>
            </a:pPr>
            <a:r>
              <a:rPr lang="en-US" dirty="0">
                <a:latin typeface="Campton Light DEMO" panose="00000500000000000000" pitchFamily="50" charset="0"/>
                <a:cs typeface="Novecento"/>
              </a:rPr>
              <a:t>Identify cleaning and repair</a:t>
            </a:r>
          </a:p>
          <a:p>
            <a:pPr>
              <a:spcBef>
                <a:spcPts val="600"/>
              </a:spcBef>
              <a:buFont typeface="Wingdings" panose="05000000000000000000" pitchFamily="2" charset="2"/>
              <a:buChar char="§"/>
            </a:pPr>
            <a:r>
              <a:rPr lang="en-US" dirty="0">
                <a:latin typeface="Campton Light DEMO" panose="00000500000000000000" pitchFamily="50" charset="0"/>
                <a:cs typeface="Novecento"/>
              </a:rPr>
              <a:t>Measure light levels and compare to IES illumination recommendations</a:t>
            </a:r>
          </a:p>
          <a:p>
            <a:pPr>
              <a:spcBef>
                <a:spcPts val="600"/>
              </a:spcBef>
              <a:buFont typeface="Wingdings" panose="05000000000000000000" pitchFamily="2" charset="2"/>
              <a:buChar char="§"/>
            </a:pPr>
            <a:r>
              <a:rPr lang="en-US" dirty="0">
                <a:latin typeface="Campton Light DEMO" panose="00000500000000000000" pitchFamily="50" charset="0"/>
                <a:cs typeface="Novecento"/>
              </a:rPr>
              <a:t>Recommend improvements for energy performance</a:t>
            </a:r>
          </a:p>
          <a:p>
            <a:pPr>
              <a:spcBef>
                <a:spcPts val="600"/>
              </a:spcBef>
              <a:buFont typeface="Wingdings" panose="05000000000000000000" pitchFamily="2" charset="2"/>
              <a:buChar char="§"/>
            </a:pPr>
            <a:r>
              <a:rPr lang="en-US" dirty="0">
                <a:latin typeface="Campton Light DEMO" panose="00000500000000000000" pitchFamily="50" charset="0"/>
                <a:cs typeface="Novecento"/>
              </a:rPr>
              <a:t>Identify utility incentives</a:t>
            </a:r>
          </a:p>
          <a:p>
            <a:pPr marL="457200" indent="-457200">
              <a:spcBef>
                <a:spcPts val="600"/>
              </a:spcBef>
            </a:pPr>
            <a:endParaRPr lang="en-US" sz="2800" dirty="0">
              <a:latin typeface="Campton Light DEMO" panose="00000500000000000000" pitchFamily="50" charset="0"/>
              <a:cs typeface="Novecento"/>
            </a:endParaRPr>
          </a:p>
        </p:txBody>
      </p:sp>
      <p:pic>
        <p:nvPicPr>
          <p:cNvPr id="43011" name="Picture 4" descr="relamping"/>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5827888" y="1730021"/>
            <a:ext cx="3076223" cy="3845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2" name="Group 11"/>
          <p:cNvGrpSpPr/>
          <p:nvPr/>
        </p:nvGrpSpPr>
        <p:grpSpPr>
          <a:xfrm>
            <a:off x="-1" y="272253"/>
            <a:ext cx="8311029" cy="1143000"/>
            <a:chOff x="-1" y="426629"/>
            <a:chExt cx="8311029" cy="1143000"/>
          </a:xfrm>
        </p:grpSpPr>
        <p:sp>
          <p:nvSpPr>
            <p:cNvPr id="13" name="Rectangle 12"/>
            <p:cNvSpPr/>
            <p:nvPr/>
          </p:nvSpPr>
          <p:spPr>
            <a:xfrm>
              <a:off x="-1" y="426629"/>
              <a:ext cx="7772401" cy="1143000"/>
            </a:xfrm>
            <a:prstGeom prst="rect">
              <a:avLst/>
            </a:prstGeom>
            <a:solidFill>
              <a:srgbClr val="EFA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txBox="1">
              <a:spLocks noChangeArrowheads="1"/>
            </p:cNvSpPr>
            <p:nvPr/>
          </p:nvSpPr>
          <p:spPr>
            <a:xfrm>
              <a:off x="-1" y="540929"/>
              <a:ext cx="8311029" cy="9144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rgbClr val="1B1B1A"/>
                  </a:solidFill>
                  <a:latin typeface="Novcento (Headings)"/>
                  <a:ea typeface="+mj-ea"/>
                  <a:cs typeface="Novcento (Heading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cap="all" dirty="0">
                  <a:latin typeface="Campton Book" panose="00000800000000000000" pitchFamily="50" charset="0"/>
                  <a:cs typeface="Novecento"/>
                </a:rPr>
                <a:t>BACK-ON-THE-JOB PROJECT ASSIGNMENTS</a:t>
              </a:r>
            </a:p>
          </p:txBody>
        </p:sp>
      </p:grpSp>
    </p:spTree>
    <p:extLst>
      <p:ext uri="{BB962C8B-B14F-4D97-AF65-F5344CB8AC3E}">
        <p14:creationId xmlns:p14="http://schemas.microsoft.com/office/powerpoint/2010/main" xmlns="" val="425183578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359327"/>
            <a:ext cx="8763001" cy="1380573"/>
          </a:xfrm>
          <a:prstGeom prst="rect">
            <a:avLst/>
          </a:prstGeom>
          <a:solidFill>
            <a:srgbClr val="EFA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938569" y="2146299"/>
            <a:ext cx="7408333" cy="3541557"/>
          </a:xfrm>
        </p:spPr>
        <p:txBody>
          <a:bodyPr>
            <a:normAutofit fontScale="85000" lnSpcReduction="10000"/>
          </a:bodyPr>
          <a:lstStyle/>
          <a:p>
            <a:pPr>
              <a:lnSpc>
                <a:spcPct val="110000"/>
              </a:lnSpc>
              <a:spcAft>
                <a:spcPct val="50000"/>
              </a:spcAft>
              <a:buFont typeface="Wingdings" panose="05000000000000000000" pitchFamily="2" charset="2"/>
              <a:buChar char="§"/>
            </a:pPr>
            <a:r>
              <a:rPr lang="en-US" altLang="en-US" sz="2800" dirty="0">
                <a:latin typeface="Campton Light DEMO" panose="00000500000000000000" pitchFamily="50" charset="0"/>
              </a:rPr>
              <a:t>Attend seven of eight BOC classes</a:t>
            </a:r>
          </a:p>
          <a:p>
            <a:pPr>
              <a:lnSpc>
                <a:spcPct val="110000"/>
              </a:lnSpc>
              <a:spcAft>
                <a:spcPct val="50000"/>
              </a:spcAft>
              <a:buFont typeface="Wingdings" panose="05000000000000000000" pitchFamily="2" charset="2"/>
              <a:buChar char="§"/>
            </a:pPr>
            <a:r>
              <a:rPr lang="en-US" altLang="en-US" sz="2800" dirty="0">
                <a:latin typeface="Campton Light DEMO" panose="00000500000000000000" pitchFamily="50" charset="0"/>
              </a:rPr>
              <a:t>Earn a passing score of 70% on all eight in-class tests</a:t>
            </a:r>
          </a:p>
          <a:p>
            <a:pPr>
              <a:lnSpc>
                <a:spcPct val="110000"/>
              </a:lnSpc>
              <a:spcAft>
                <a:spcPct val="50000"/>
              </a:spcAft>
              <a:buFont typeface="Wingdings" panose="05000000000000000000" pitchFamily="2" charset="2"/>
              <a:buChar char="§"/>
            </a:pPr>
            <a:r>
              <a:rPr lang="en-US" altLang="en-US" sz="2800" dirty="0">
                <a:latin typeface="Campton Light DEMO" panose="00000500000000000000" pitchFamily="50" charset="0"/>
              </a:rPr>
              <a:t>Complete five in-facility project assignments</a:t>
            </a:r>
          </a:p>
          <a:p>
            <a:pPr>
              <a:lnSpc>
                <a:spcPct val="110000"/>
              </a:lnSpc>
              <a:spcAft>
                <a:spcPct val="50000"/>
              </a:spcAft>
              <a:buFont typeface="Wingdings" panose="05000000000000000000" pitchFamily="2" charset="2"/>
              <a:buChar char="§"/>
            </a:pPr>
            <a:r>
              <a:rPr lang="en-US" altLang="en-US" sz="2800" dirty="0">
                <a:latin typeface="Campton Light DEMO" panose="00000500000000000000" pitchFamily="50" charset="0"/>
              </a:rPr>
              <a:t>Submit a Training Certificate of Completion Application</a:t>
            </a:r>
          </a:p>
          <a:p>
            <a:endParaRPr lang="en-US" dirty="0">
              <a:latin typeface="Campton Light DEMO" panose="00000500000000000000" pitchFamily="50" charset="0"/>
            </a:endParaRPr>
          </a:p>
        </p:txBody>
      </p:sp>
      <p:sp>
        <p:nvSpPr>
          <p:cNvPr id="3" name="Title 2"/>
          <p:cNvSpPr>
            <a:spLocks noGrp="1"/>
          </p:cNvSpPr>
          <p:nvPr>
            <p:ph type="title"/>
          </p:nvPr>
        </p:nvSpPr>
        <p:spPr>
          <a:xfrm>
            <a:off x="0" y="423249"/>
            <a:ext cx="8763000" cy="1252728"/>
          </a:xfrm>
        </p:spPr>
        <p:txBody>
          <a:bodyPr>
            <a:noAutofit/>
          </a:bodyPr>
          <a:lstStyle/>
          <a:p>
            <a:r>
              <a:rPr lang="en-US" altLang="zh-CN" sz="3500" b="1" cap="all" dirty="0">
                <a:latin typeface="Campton Book" panose="00000800000000000000" pitchFamily="50" charset="0"/>
              </a:rPr>
              <a:t>Earn BOC Level I Training Certificate of Completion (TCOC)</a:t>
            </a:r>
            <a:endParaRPr lang="en-US" sz="3500" b="1" cap="all" dirty="0">
              <a:latin typeface="Campton Book" panose="00000800000000000000" pitchFamily="50" charset="0"/>
            </a:endParaRPr>
          </a:p>
        </p:txBody>
      </p:sp>
    </p:spTree>
    <p:extLst>
      <p:ext uri="{BB962C8B-B14F-4D97-AF65-F5344CB8AC3E}">
        <p14:creationId xmlns:p14="http://schemas.microsoft.com/office/powerpoint/2010/main" xmlns="" val="3361205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age2.jpg"/>
          <p:cNvPicPr>
            <a:picLocks noChangeAspect="1"/>
          </p:cNvPicPr>
          <p:nvPr/>
        </p:nvPicPr>
        <p:blipFill>
          <a:blip r:embed="rId3" cstate="print"/>
          <a:srcRect b="15832"/>
          <a:stretch>
            <a:fillRect/>
          </a:stretch>
        </p:blipFill>
        <p:spPr>
          <a:xfrm>
            <a:off x="4419295" y="2429556"/>
            <a:ext cx="4065673" cy="4428444"/>
          </a:xfrm>
          <a:prstGeom prst="rect">
            <a:avLst/>
          </a:prstGeom>
        </p:spPr>
      </p:pic>
      <p:sp>
        <p:nvSpPr>
          <p:cNvPr id="6" name="Content Placeholder 2"/>
          <p:cNvSpPr txBox="1">
            <a:spLocks/>
          </p:cNvSpPr>
          <p:nvPr/>
        </p:nvSpPr>
        <p:spPr>
          <a:xfrm>
            <a:off x="1823309" y="3104940"/>
            <a:ext cx="7100783" cy="3503403"/>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Title 1"/>
          <p:cNvSpPr txBox="1">
            <a:spLocks/>
          </p:cNvSpPr>
          <p:nvPr/>
        </p:nvSpPr>
        <p:spPr>
          <a:xfrm>
            <a:off x="3455719" y="-83215"/>
            <a:ext cx="5467232" cy="1298661"/>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5500" b="1" i="0" u="none" strike="noStrike" kern="1200" cap="none" spc="0" normalizeH="0" baseline="0" noProof="0" dirty="0">
                <a:ln>
                  <a:noFill/>
                </a:ln>
                <a:solidFill>
                  <a:srgbClr val="E28426"/>
                </a:solidFill>
                <a:effectLst>
                  <a:outerShdw blurRad="38100" dist="38100" dir="2700000" algn="tl">
                    <a:srgbClr val="000000">
                      <a:alpha val="43137"/>
                    </a:srgbClr>
                  </a:outerShdw>
                </a:effectLst>
                <a:uLnTx/>
                <a:uFillTx/>
                <a:latin typeface="+mj-lt"/>
                <a:ea typeface="+mj-ea"/>
                <a:cs typeface="+mj-cs"/>
              </a:rPr>
              <a:t>Legislative Intent</a:t>
            </a:r>
          </a:p>
        </p:txBody>
      </p:sp>
      <p:pic>
        <p:nvPicPr>
          <p:cNvPr id="10" name="Picture 9" descr="Page1.jpg"/>
          <p:cNvPicPr>
            <a:picLocks noChangeAspect="1"/>
          </p:cNvPicPr>
          <p:nvPr/>
        </p:nvPicPr>
        <p:blipFill>
          <a:blip r:embed="rId4" cstate="print"/>
          <a:srcRect t="3240"/>
          <a:stretch>
            <a:fillRect/>
          </a:stretch>
        </p:blipFill>
        <p:spPr>
          <a:xfrm>
            <a:off x="2281425" y="1215446"/>
            <a:ext cx="4275740" cy="5354034"/>
          </a:xfrm>
          <a:prstGeom prst="rect">
            <a:avLst/>
          </a:prstGeom>
          <a:ln w="3175">
            <a:solidFill>
              <a:schemeClr val="tx1"/>
            </a:solidFill>
          </a:ln>
        </p:spPr>
      </p:pic>
      <p:sp>
        <p:nvSpPr>
          <p:cNvPr id="12" name="TextBox 11"/>
          <p:cNvSpPr txBox="1"/>
          <p:nvPr/>
        </p:nvSpPr>
        <p:spPr>
          <a:xfrm>
            <a:off x="2434130" y="2207360"/>
            <a:ext cx="6099050" cy="2015936"/>
          </a:xfrm>
          <a:prstGeom prst="rect">
            <a:avLst/>
          </a:prstGeom>
          <a:solidFill>
            <a:schemeClr val="bg1"/>
          </a:solidFill>
          <a:ln w="3175">
            <a:solidFill>
              <a:schemeClr val="tx1"/>
            </a:solidFill>
          </a:ln>
        </p:spPr>
        <p:txBody>
          <a:bodyPr wrap="square" rtlCol="0">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ysClr val="windowText" lastClr="000000"/>
                </a:solidFill>
                <a:effectLst/>
                <a:uLnTx/>
                <a:uFillTx/>
              </a:rPr>
              <a:t>The Legislature’s intent was to establish a locally enforced code in communities that have established code enforcement agencies. In areas that do not, state licensing boards and courts would ensure compliance.</a:t>
            </a:r>
          </a:p>
        </p:txBody>
      </p:sp>
      <p:sp>
        <p:nvSpPr>
          <p:cNvPr id="13" name="TextBox 12"/>
          <p:cNvSpPr txBox="1"/>
          <p:nvPr/>
        </p:nvSpPr>
        <p:spPr>
          <a:xfrm>
            <a:off x="2434130" y="2207360"/>
            <a:ext cx="6108200" cy="3170099"/>
          </a:xfrm>
          <a:prstGeom prst="rect">
            <a:avLst/>
          </a:prstGeom>
          <a:solidFill>
            <a:schemeClr val="bg1"/>
          </a:solidFill>
          <a:ln>
            <a:solidFill>
              <a:schemeClr val="tx1"/>
            </a:solidFill>
          </a:ln>
        </p:spPr>
        <p:txBody>
          <a:bodyPr wrap="square" rtlCol="0">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en-US" sz="2500" b="0" i="0" u="none" strike="noStrike" kern="0" cap="none" spc="0" normalizeH="0" baseline="0" noProof="0" dirty="0">
                <a:ln>
                  <a:noFill/>
                </a:ln>
                <a:solidFill>
                  <a:sysClr val="windowText" lastClr="000000"/>
                </a:solidFill>
                <a:effectLst/>
                <a:uLnTx/>
                <a:uFillTx/>
              </a:rPr>
              <a:t>It is not the intent of the legislature to place undue workloads on county and municipal governments. </a:t>
            </a:r>
            <a:r>
              <a:rPr kumimoji="0" lang="en-US" sz="2500" b="1" i="0" u="none" strike="noStrike" kern="0" cap="none" spc="0" normalizeH="0" baseline="0" noProof="0" dirty="0">
                <a:ln>
                  <a:noFill/>
                </a:ln>
                <a:solidFill>
                  <a:sysClr val="windowText" lastClr="000000"/>
                </a:solidFill>
                <a:effectLst/>
                <a:uLnTx/>
                <a:uFillTx/>
              </a:rPr>
              <a:t>The efforts we took were designed to maintain local government’s freedom and</a:t>
            </a:r>
            <a:r>
              <a:rPr kumimoji="0" lang="en-US" sz="2500" b="0" i="0" u="none" strike="noStrike" kern="0" cap="none" spc="0" normalizeH="0" baseline="0" noProof="0" dirty="0">
                <a:ln>
                  <a:noFill/>
                </a:ln>
                <a:solidFill>
                  <a:sysClr val="windowText" lastClr="000000"/>
                </a:solidFill>
                <a:effectLst/>
                <a:uLnTx/>
                <a:uFillTx/>
              </a:rPr>
              <a:t> </a:t>
            </a:r>
            <a:r>
              <a:rPr kumimoji="0" lang="en-US" sz="2500" b="1" i="0" u="none" strike="noStrike" kern="0" cap="none" spc="0" normalizeH="0" baseline="0" noProof="0" dirty="0">
                <a:ln>
                  <a:noFill/>
                </a:ln>
                <a:solidFill>
                  <a:sysClr val="windowText" lastClr="000000"/>
                </a:solidFill>
                <a:effectLst/>
                <a:uLnTx/>
                <a:uFillTx/>
              </a:rPr>
              <a:t>flexibility in adopting local building codes, while providing a process that would achieve a uniform energy code in all jurisdictions. </a:t>
            </a:r>
            <a:endParaRPr kumimoji="0" lang="en-US" sz="2500" b="0" i="0" u="none" strike="noStrike" kern="0" cap="none" spc="0" normalizeH="0" baseline="0" noProof="0" dirty="0">
              <a:ln>
                <a:noFill/>
              </a:ln>
              <a:solidFill>
                <a:sysClr val="windowText" lastClr="000000"/>
              </a:solidFill>
              <a:effectLst/>
              <a:uLnTx/>
              <a:uFillTx/>
            </a:endParaRPr>
          </a:p>
        </p:txBody>
      </p:sp>
      <p:sp>
        <p:nvSpPr>
          <p:cNvPr id="14" name="TextBox 13"/>
          <p:cNvSpPr txBox="1"/>
          <p:nvPr/>
        </p:nvSpPr>
        <p:spPr>
          <a:xfrm>
            <a:off x="2434130" y="2207360"/>
            <a:ext cx="6108200" cy="2015936"/>
          </a:xfrm>
          <a:prstGeom prst="rect">
            <a:avLst/>
          </a:prstGeom>
          <a:solidFill>
            <a:schemeClr val="bg1"/>
          </a:solidFill>
          <a:ln w="3175">
            <a:solidFill>
              <a:schemeClr val="tx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a:ln>
                  <a:noFill/>
                </a:ln>
                <a:solidFill>
                  <a:sysClr val="windowText" lastClr="000000"/>
                </a:solidFill>
                <a:effectLst/>
                <a:uLnTx/>
                <a:uFillTx/>
              </a:rPr>
              <a:t>Local governments are not required to exceed the energy</a:t>
            </a:r>
            <a:r>
              <a:rPr kumimoji="0" lang="en-US" sz="2500" b="0" i="0" u="none" strike="noStrike" kern="0" cap="none" spc="0" normalizeH="0" baseline="0" noProof="0" dirty="0">
                <a:ln>
                  <a:noFill/>
                </a:ln>
                <a:solidFill>
                  <a:sysClr val="windowText" lastClr="000000"/>
                </a:solidFill>
                <a:effectLst/>
                <a:uLnTx/>
                <a:uFillTx/>
              </a:rPr>
              <a:t> </a:t>
            </a:r>
            <a:r>
              <a:rPr kumimoji="0" lang="en-US" sz="2500" b="1" i="0" u="none" strike="noStrike" kern="0" cap="none" spc="0" normalizeH="0" baseline="0" noProof="0" dirty="0">
                <a:ln>
                  <a:noFill/>
                </a:ln>
                <a:solidFill>
                  <a:sysClr val="windowText" lastClr="000000"/>
                </a:solidFill>
                <a:effectLst/>
                <a:uLnTx/>
                <a:uFillTx/>
              </a:rPr>
              <a:t>provisions, but they are expected to enforce the code as adopted by the AERC.</a:t>
            </a:r>
            <a:endParaRPr kumimoji="0" lang="en-US" sz="25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5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xmlns="" val="101710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par>
                          <p:cTn id="13" fill="hold">
                            <p:stCondLst>
                              <p:cond delay="0"/>
                            </p:stCondLst>
                            <p:childTnLst>
                              <p:par>
                                <p:cTn id="14" presetID="2" presetClass="entr" presetSubtype="2" fill="hold" grpId="0" nodeType="afterEffect">
                                  <p:stCondLst>
                                    <p:cond delay="50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1+#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3"/>
                                        </p:tgtEl>
                                        <p:attrNameLst>
                                          <p:attrName>style.visibility</p:attrName>
                                        </p:attrNameLst>
                                      </p:cBhvr>
                                      <p:to>
                                        <p:strVal val="hidden"/>
                                      </p:to>
                                    </p:set>
                                  </p:childTnLst>
                                </p:cTn>
                              </p:par>
                              <p:par>
                                <p:cTn id="22" presetID="2" presetClass="entr" presetSubtype="2"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1+#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457200"/>
            <a:ext cx="5930901" cy="914400"/>
          </a:xfrm>
          <a:prstGeom prst="rect">
            <a:avLst/>
          </a:prstGeom>
          <a:solidFill>
            <a:srgbClr val="EFA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6" name="Rectangle 3"/>
          <p:cNvSpPr>
            <a:spLocks noGrp="1" noChangeArrowheads="1"/>
          </p:cNvSpPr>
          <p:nvPr>
            <p:ph idx="1"/>
          </p:nvPr>
        </p:nvSpPr>
        <p:spPr>
          <a:xfrm>
            <a:off x="1028700" y="1689100"/>
            <a:ext cx="7577418" cy="4411935"/>
          </a:xfrm>
        </p:spPr>
        <p:txBody>
          <a:bodyPr>
            <a:normAutofit/>
          </a:bodyPr>
          <a:lstStyle/>
          <a:p>
            <a:pPr>
              <a:buFontTx/>
              <a:buNone/>
            </a:pPr>
            <a:r>
              <a:rPr lang="en-US" sz="3200" dirty="0">
                <a:latin typeface="Campton Light DEMO" panose="00000500000000000000" pitchFamily="50" charset="0"/>
                <a:cs typeface="Novecento"/>
              </a:rPr>
              <a:t>Training Tuition - </a:t>
            </a:r>
            <a:r>
              <a:rPr lang="en-US" sz="2400" dirty="0">
                <a:latin typeface="Campton Light DEMO" panose="00000500000000000000" pitchFamily="50" charset="0"/>
                <a:cs typeface="Novecento"/>
              </a:rPr>
              <a:t>$1,595 per registrant</a:t>
            </a:r>
          </a:p>
          <a:p>
            <a:pPr lvl="1">
              <a:buFont typeface="Wingdings" panose="05000000000000000000" pitchFamily="2" charset="2"/>
              <a:buChar char="§"/>
            </a:pPr>
            <a:r>
              <a:rPr lang="en-US" sz="2000" dirty="0">
                <a:latin typeface="Campton Light DEMO" panose="00000500000000000000" pitchFamily="50" charset="0"/>
                <a:cs typeface="Novecento"/>
              </a:rPr>
              <a:t>74 hours of technical training</a:t>
            </a:r>
          </a:p>
          <a:p>
            <a:pPr lvl="1">
              <a:buFont typeface="Wingdings" panose="05000000000000000000" pitchFamily="2" charset="2"/>
              <a:buChar char="§"/>
            </a:pPr>
            <a:r>
              <a:rPr lang="en-US" sz="2000" dirty="0">
                <a:latin typeface="Campton Light DEMO" panose="00000500000000000000" pitchFamily="50" charset="0"/>
                <a:cs typeface="Novecento"/>
              </a:rPr>
              <a:t>700 page Student Handbook</a:t>
            </a:r>
          </a:p>
          <a:p>
            <a:pPr lvl="1">
              <a:buFont typeface="Wingdings" panose="05000000000000000000" pitchFamily="2" charset="2"/>
              <a:buChar char="§"/>
            </a:pPr>
            <a:r>
              <a:rPr lang="en-US" sz="2000" dirty="0">
                <a:latin typeface="Campton Light DEMO" panose="00000500000000000000" pitchFamily="50" charset="0"/>
                <a:cs typeface="Novecento"/>
              </a:rPr>
              <a:t>5-part Project Workbook</a:t>
            </a:r>
          </a:p>
          <a:p>
            <a:pPr lvl="1">
              <a:buFont typeface="Wingdings" panose="05000000000000000000" pitchFamily="2" charset="2"/>
              <a:buChar char="§"/>
            </a:pPr>
            <a:r>
              <a:rPr lang="en-US" sz="2000" dirty="0">
                <a:latin typeface="Campton Light DEMO" panose="00000500000000000000" pitchFamily="50" charset="0"/>
                <a:cs typeface="Novecento"/>
              </a:rPr>
              <a:t>Tests</a:t>
            </a:r>
          </a:p>
          <a:p>
            <a:pPr lvl="1">
              <a:buFont typeface="Wingdings" panose="05000000000000000000" pitchFamily="2" charset="2"/>
              <a:buChar char="§"/>
            </a:pPr>
            <a:r>
              <a:rPr lang="en-US" sz="2000" dirty="0">
                <a:latin typeface="Campton Light DEMO" panose="00000500000000000000" pitchFamily="50" charset="0"/>
                <a:cs typeface="Novecento"/>
              </a:rPr>
              <a:t>Credential</a:t>
            </a:r>
          </a:p>
          <a:p>
            <a:pPr lvl="1">
              <a:buFont typeface="Wingdings" panose="05000000000000000000" pitchFamily="2" charset="2"/>
              <a:buChar char="§"/>
            </a:pPr>
            <a:r>
              <a:rPr lang="en-US" sz="2000" dirty="0">
                <a:latin typeface="Campton Light DEMO" panose="00000500000000000000" pitchFamily="50" charset="0"/>
                <a:cs typeface="Novecento"/>
              </a:rPr>
              <a:t>Partial scholarships available</a:t>
            </a:r>
          </a:p>
          <a:p>
            <a:pPr>
              <a:buFontTx/>
              <a:buNone/>
            </a:pPr>
            <a:r>
              <a:rPr lang="en-US" sz="3200" dirty="0">
                <a:latin typeface="Campton Light DEMO" panose="00000500000000000000" pitchFamily="50" charset="0"/>
                <a:cs typeface="Novecento"/>
              </a:rPr>
              <a:t>Certification Exam - </a:t>
            </a:r>
            <a:r>
              <a:rPr lang="en-US" dirty="0">
                <a:latin typeface="Campton Light DEMO" panose="00000500000000000000" pitchFamily="50" charset="0"/>
                <a:cs typeface="Novecento"/>
              </a:rPr>
              <a:t>$285</a:t>
            </a:r>
          </a:p>
          <a:p>
            <a:pPr>
              <a:buFontTx/>
              <a:buNone/>
            </a:pPr>
            <a:r>
              <a:rPr lang="en-US" sz="3200" dirty="0">
                <a:latin typeface="Campton Light DEMO" panose="00000500000000000000" pitchFamily="50" charset="0"/>
                <a:cs typeface="Novecento"/>
              </a:rPr>
              <a:t>Credential Maintenance - </a:t>
            </a:r>
            <a:r>
              <a:rPr lang="en-US" sz="2400" dirty="0">
                <a:latin typeface="Campton Light DEMO" panose="00000500000000000000" pitchFamily="50" charset="0"/>
                <a:cs typeface="Novecento"/>
              </a:rPr>
              <a:t>$65 per year</a:t>
            </a:r>
          </a:p>
          <a:p>
            <a:pPr algn="ctr">
              <a:buFontTx/>
              <a:buNone/>
            </a:pPr>
            <a:endParaRPr lang="en-US" sz="2300" dirty="0">
              <a:latin typeface="Campton Light DEMO" panose="00000500000000000000" pitchFamily="50" charset="0"/>
              <a:cs typeface="Novecento"/>
            </a:endParaRPr>
          </a:p>
        </p:txBody>
      </p:sp>
      <p:sp>
        <p:nvSpPr>
          <p:cNvPr id="47105" name="Rectangle 2"/>
          <p:cNvSpPr>
            <a:spLocks noGrp="1" noChangeArrowheads="1"/>
          </p:cNvSpPr>
          <p:nvPr>
            <p:ph type="title"/>
          </p:nvPr>
        </p:nvSpPr>
        <p:spPr>
          <a:xfrm>
            <a:off x="-1" y="457200"/>
            <a:ext cx="8540001" cy="914400"/>
          </a:xfrm>
        </p:spPr>
        <p:txBody>
          <a:bodyPr>
            <a:normAutofit/>
          </a:bodyPr>
          <a:lstStyle/>
          <a:p>
            <a:r>
              <a:rPr lang="en-US" b="1" cap="all" dirty="0">
                <a:latin typeface="Campton Book" panose="00000800000000000000" pitchFamily="50" charset="0"/>
                <a:cs typeface="Novecento"/>
              </a:rPr>
              <a:t>Tuition and Fees</a:t>
            </a:r>
          </a:p>
        </p:txBody>
      </p:sp>
    </p:spTree>
    <p:extLst>
      <p:ext uri="{BB962C8B-B14F-4D97-AF65-F5344CB8AC3E}">
        <p14:creationId xmlns:p14="http://schemas.microsoft.com/office/powerpoint/2010/main" xmlns="" val="34405438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457200"/>
            <a:ext cx="7061201" cy="914400"/>
          </a:xfrm>
          <a:prstGeom prst="rect">
            <a:avLst/>
          </a:prstGeom>
          <a:solidFill>
            <a:srgbClr val="EFA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 y="478492"/>
            <a:ext cx="8262294" cy="914400"/>
          </a:xfrm>
        </p:spPr>
        <p:txBody>
          <a:bodyPr/>
          <a:lstStyle/>
          <a:p>
            <a:r>
              <a:rPr lang="en-US" b="1" cap="all" dirty="0">
                <a:latin typeface="Campton Book" panose="00000800000000000000" pitchFamily="50" charset="0"/>
              </a:rPr>
              <a:t>BOC Level I Schedule</a:t>
            </a:r>
          </a:p>
        </p:txBody>
      </p:sp>
      <p:sp>
        <p:nvSpPr>
          <p:cNvPr id="6" name="TextBox 5"/>
          <p:cNvSpPr txBox="1"/>
          <p:nvPr/>
        </p:nvSpPr>
        <p:spPr>
          <a:xfrm>
            <a:off x="279400" y="1591232"/>
            <a:ext cx="8559800" cy="4324261"/>
          </a:xfrm>
          <a:prstGeom prst="rect">
            <a:avLst/>
          </a:prstGeom>
          <a:noFill/>
        </p:spPr>
        <p:txBody>
          <a:bodyPr wrap="square" rtlCol="0">
            <a:spAutoFit/>
          </a:bodyPr>
          <a:lstStyle/>
          <a:p>
            <a:r>
              <a:rPr lang="en-US" sz="2400" b="1" dirty="0">
                <a:solidFill>
                  <a:srgbClr val="1B1B1A"/>
                </a:solidFill>
                <a:latin typeface="Nevcento (Headings)"/>
              </a:rPr>
              <a:t>CLANTON, AL – STARTING OCTOBER 2017 </a:t>
            </a:r>
          </a:p>
          <a:p>
            <a:r>
              <a:rPr lang="en-US" sz="1600" i="1" dirty="0">
                <a:solidFill>
                  <a:srgbClr val="28BDB3"/>
                </a:solidFill>
                <a:latin typeface="Nevcento (Headings)"/>
              </a:rPr>
              <a:t>All classes are held from 8:00am to 4:00pm. </a:t>
            </a:r>
            <a:endParaRPr lang="en-US" sz="1600" dirty="0">
              <a:solidFill>
                <a:srgbClr val="28BDB3"/>
              </a:solidFill>
              <a:latin typeface="Nevcento (Headings)"/>
            </a:endParaRPr>
          </a:p>
          <a:p>
            <a:endParaRPr lang="en-US" sz="1600" dirty="0">
              <a:solidFill>
                <a:srgbClr val="1B1B1A"/>
              </a:solidFill>
              <a:latin typeface="Nevcento (Headings)"/>
            </a:endParaRPr>
          </a:p>
          <a:p>
            <a:pPr algn="ctr">
              <a:spcBef>
                <a:spcPts val="600"/>
              </a:spcBef>
              <a:spcAft>
                <a:spcPts val="600"/>
              </a:spcAft>
            </a:pPr>
            <a:r>
              <a:rPr lang="en-US" dirty="0">
                <a:solidFill>
                  <a:srgbClr val="1B1B1A"/>
                </a:solidFill>
                <a:latin typeface="Nevcento (Headings)"/>
              </a:rPr>
              <a:t>Energy Efficient Operation of Building HVAC Systems 		   10/03/17 </a:t>
            </a:r>
          </a:p>
          <a:p>
            <a:pPr algn="ctr">
              <a:spcBef>
                <a:spcPts val="600"/>
              </a:spcBef>
              <a:spcAft>
                <a:spcPts val="600"/>
              </a:spcAft>
            </a:pPr>
            <a:r>
              <a:rPr lang="en-US" dirty="0">
                <a:solidFill>
                  <a:srgbClr val="1B1B1A"/>
                </a:solidFill>
                <a:latin typeface="Nevcento (Headings)"/>
              </a:rPr>
              <a:t>Energy Efficient Operation of Building HVAC Systems 		   10/04/17 </a:t>
            </a:r>
          </a:p>
          <a:p>
            <a:pPr algn="ctr">
              <a:spcBef>
                <a:spcPts val="600"/>
              </a:spcBef>
              <a:spcAft>
                <a:spcPts val="600"/>
              </a:spcAft>
            </a:pPr>
            <a:r>
              <a:rPr lang="en-US" dirty="0">
                <a:solidFill>
                  <a:srgbClr val="1B1B1A"/>
                </a:solidFill>
                <a:latin typeface="Nevcento (Headings)"/>
              </a:rPr>
              <a:t>Measuring and Benchmarking Energy Performance 		   11/07/17 </a:t>
            </a:r>
          </a:p>
          <a:p>
            <a:pPr algn="ctr">
              <a:spcBef>
                <a:spcPts val="600"/>
              </a:spcBef>
              <a:spcAft>
                <a:spcPts val="600"/>
              </a:spcAft>
            </a:pPr>
            <a:r>
              <a:rPr lang="en-US" dirty="0">
                <a:solidFill>
                  <a:srgbClr val="1B1B1A"/>
                </a:solidFill>
                <a:latin typeface="Nevcento (Headings)"/>
              </a:rPr>
              <a:t>Efficient Lighting Fundamentals 				   12/05/17 </a:t>
            </a:r>
          </a:p>
          <a:p>
            <a:pPr algn="ctr">
              <a:spcBef>
                <a:spcPts val="600"/>
              </a:spcBef>
              <a:spcAft>
                <a:spcPts val="600"/>
              </a:spcAft>
            </a:pPr>
            <a:r>
              <a:rPr lang="en-US" dirty="0">
                <a:solidFill>
                  <a:srgbClr val="1B1B1A"/>
                </a:solidFill>
                <a:latin typeface="Nevcento (Headings)"/>
              </a:rPr>
              <a:t>HVAC Controls Fundamentals 				   01/09/18 </a:t>
            </a:r>
          </a:p>
          <a:p>
            <a:pPr algn="ctr">
              <a:spcBef>
                <a:spcPts val="600"/>
              </a:spcBef>
              <a:spcAft>
                <a:spcPts val="600"/>
              </a:spcAft>
            </a:pPr>
            <a:r>
              <a:rPr lang="en-US" dirty="0">
                <a:solidFill>
                  <a:srgbClr val="1B1B1A"/>
                </a:solidFill>
                <a:latin typeface="Nevcento (Headings)"/>
              </a:rPr>
              <a:t>Indoor Environmental Quality 				   02/06/18 </a:t>
            </a:r>
          </a:p>
          <a:p>
            <a:pPr algn="ctr">
              <a:spcBef>
                <a:spcPts val="600"/>
              </a:spcBef>
              <a:spcAft>
                <a:spcPts val="600"/>
              </a:spcAft>
            </a:pPr>
            <a:r>
              <a:rPr lang="en-US" dirty="0">
                <a:solidFill>
                  <a:srgbClr val="1B1B1A"/>
                </a:solidFill>
                <a:latin typeface="Nevcento (Headings)"/>
              </a:rPr>
              <a:t>Opportunities for Low-Cost Operational Improvements	   	   03/06/18 </a:t>
            </a:r>
          </a:p>
          <a:p>
            <a:pPr algn="ctr">
              <a:spcBef>
                <a:spcPts val="600"/>
              </a:spcBef>
              <a:spcAft>
                <a:spcPts val="600"/>
              </a:spcAft>
            </a:pPr>
            <a:r>
              <a:rPr lang="en-US" dirty="0">
                <a:solidFill>
                  <a:srgbClr val="1B1B1A"/>
                </a:solidFill>
                <a:latin typeface="Nevcento (Headings)"/>
              </a:rPr>
              <a:t>Supplemental Class (TBD) 				   03/27/18 </a:t>
            </a:r>
            <a:endParaRPr lang="en-US" sz="2400" dirty="0">
              <a:solidFill>
                <a:srgbClr val="1B1B1A"/>
              </a:solidFill>
              <a:latin typeface="Nevcento (Headings)"/>
            </a:endParaRPr>
          </a:p>
        </p:txBody>
      </p:sp>
      <p:cxnSp>
        <p:nvCxnSpPr>
          <p:cNvPr id="4" name="Straight Connector 3"/>
          <p:cNvCxnSpPr/>
          <p:nvPr/>
        </p:nvCxnSpPr>
        <p:spPr>
          <a:xfrm flipV="1">
            <a:off x="463550" y="2902313"/>
            <a:ext cx="8191500" cy="2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63550" y="3328339"/>
            <a:ext cx="8191500" cy="2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63550" y="3753543"/>
            <a:ext cx="8191500" cy="2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63550" y="4186934"/>
            <a:ext cx="8191500" cy="2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63550" y="4596814"/>
            <a:ext cx="8191500" cy="2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63550" y="5030205"/>
            <a:ext cx="8191500" cy="2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63550" y="5469867"/>
            <a:ext cx="8191500" cy="2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63550" y="5909529"/>
            <a:ext cx="8191500" cy="25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60563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457200"/>
            <a:ext cx="6134101" cy="914400"/>
          </a:xfrm>
          <a:prstGeom prst="rect">
            <a:avLst/>
          </a:prstGeom>
          <a:solidFill>
            <a:srgbClr val="EFA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872067" y="2864758"/>
            <a:ext cx="7408333" cy="1445986"/>
          </a:xfrm>
        </p:spPr>
        <p:txBody>
          <a:bodyPr>
            <a:normAutofit/>
          </a:bodyPr>
          <a:lstStyle/>
          <a:p>
            <a:pPr marL="0" indent="0" algn="ctr">
              <a:buNone/>
            </a:pPr>
            <a:r>
              <a:rPr lang="en-US" sz="3600">
                <a:latin typeface="Campton Light DEMO" panose="00000500000000000000" pitchFamily="50" charset="0"/>
              </a:rPr>
              <a:t>Visit </a:t>
            </a:r>
            <a:r>
              <a:rPr lang="en-US" sz="3600" b="1">
                <a:solidFill>
                  <a:srgbClr val="EFA624"/>
                </a:solidFill>
                <a:latin typeface="Campton Light DEMO" panose="00000500000000000000" pitchFamily="50" charset="0"/>
              </a:rPr>
              <a:t>BOCAlabama.com</a:t>
            </a:r>
            <a:r>
              <a:rPr lang="en-US" sz="3600">
                <a:latin typeface="Campton Light DEMO" panose="00000500000000000000" pitchFamily="50" charset="0"/>
              </a:rPr>
              <a:t>  </a:t>
            </a:r>
            <a:endParaRPr lang="en-US" sz="3600" dirty="0">
              <a:latin typeface="Campton Light DEMO" panose="00000500000000000000" pitchFamily="50" charset="0"/>
            </a:endParaRPr>
          </a:p>
          <a:p>
            <a:pPr marL="0" indent="0" algn="ctr">
              <a:buNone/>
            </a:pPr>
            <a:r>
              <a:rPr lang="en-US" sz="3600">
                <a:latin typeface="Campton Light DEMO" panose="00000500000000000000" pitchFamily="50" charset="0"/>
              </a:rPr>
              <a:t>Email </a:t>
            </a:r>
            <a:r>
              <a:rPr lang="en-US" sz="3600">
                <a:latin typeface="Campton Light DEMO" panose="00000500000000000000" pitchFamily="50" charset="0"/>
                <a:hlinkClick r:id="rId3"/>
              </a:rPr>
              <a:t>info@BOCAlabama.com</a:t>
            </a:r>
            <a:r>
              <a:rPr lang="en-US" sz="3600">
                <a:latin typeface="Campton Light DEMO" panose="00000500000000000000" pitchFamily="50" charset="0"/>
              </a:rPr>
              <a:t> </a:t>
            </a:r>
            <a:endParaRPr lang="en-US" sz="3600" dirty="0">
              <a:latin typeface="Campton Light DEMO" panose="00000500000000000000" pitchFamily="50" charset="0"/>
            </a:endParaRPr>
          </a:p>
        </p:txBody>
      </p:sp>
      <p:sp>
        <p:nvSpPr>
          <p:cNvPr id="3" name="Title 2"/>
          <p:cNvSpPr>
            <a:spLocks noGrp="1"/>
          </p:cNvSpPr>
          <p:nvPr>
            <p:ph type="title"/>
          </p:nvPr>
        </p:nvSpPr>
        <p:spPr>
          <a:xfrm>
            <a:off x="-1" y="444560"/>
            <a:ext cx="8262294" cy="914400"/>
          </a:xfrm>
        </p:spPr>
        <p:txBody>
          <a:bodyPr/>
          <a:lstStyle/>
          <a:p>
            <a:r>
              <a:rPr lang="en-US" b="1" cap="all" dirty="0">
                <a:latin typeface="Campton Book" panose="00000800000000000000" pitchFamily="50" charset="0"/>
              </a:rPr>
              <a:t>To Learn More</a:t>
            </a:r>
          </a:p>
        </p:txBody>
      </p:sp>
    </p:spTree>
    <p:extLst>
      <p:ext uri="{BB962C8B-B14F-4D97-AF65-F5344CB8AC3E}">
        <p14:creationId xmlns:p14="http://schemas.microsoft.com/office/powerpoint/2010/main" xmlns="" val="3895160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57200"/>
            <a:ext cx="6423102" cy="914400"/>
          </a:xfrm>
          <a:prstGeom prst="rect">
            <a:avLst/>
          </a:prstGeom>
          <a:solidFill>
            <a:srgbClr val="EFA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0" y="457200"/>
            <a:ext cx="8262294" cy="914400"/>
          </a:xfrm>
        </p:spPr>
        <p:txBody>
          <a:bodyPr/>
          <a:lstStyle/>
          <a:p>
            <a:r>
              <a:rPr lang="en-US" b="1" cap="all" dirty="0">
                <a:latin typeface="Campton Book" panose="00000800000000000000" pitchFamily="50" charset="0"/>
              </a:rPr>
              <a:t>Questions?</a:t>
            </a:r>
          </a:p>
        </p:txBody>
      </p:sp>
      <p:pic>
        <p:nvPicPr>
          <p:cNvPr id="2050" name="Picture 2" descr="https://i1.wp.com/bocalabama.com/wp-content/uploads/2017/05/BOCIntro.png?resize=700%2C3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38250" y="1947863"/>
            <a:ext cx="6667500" cy="2962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43662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45061"/>
            <a:ext cx="6423102" cy="914400"/>
          </a:xfrm>
          <a:prstGeom prst="rect">
            <a:avLst/>
          </a:prstGeom>
          <a:solidFill>
            <a:srgbClr val="EFA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872067" y="1694985"/>
            <a:ext cx="7408333" cy="4431178"/>
          </a:xfrm>
        </p:spPr>
        <p:txBody>
          <a:bodyPr/>
          <a:lstStyle/>
          <a:p>
            <a:pPr marL="0" indent="0">
              <a:buNone/>
            </a:pPr>
            <a:r>
              <a:rPr lang="en-US" dirty="0">
                <a:latin typeface="Campton Light DEMO" panose="00000500000000000000" pitchFamily="50" charset="0"/>
              </a:rPr>
              <a:t>Heather Goggin</a:t>
            </a:r>
          </a:p>
          <a:p>
            <a:pPr marL="0" indent="0">
              <a:buNone/>
            </a:pPr>
            <a:r>
              <a:rPr lang="en-US" dirty="0">
                <a:latin typeface="Campton Light DEMO" panose="00000500000000000000" pitchFamily="50" charset="0"/>
              </a:rPr>
              <a:t>Energy Program Manager</a:t>
            </a:r>
          </a:p>
          <a:p>
            <a:pPr marL="0" indent="0">
              <a:buNone/>
            </a:pPr>
            <a:r>
              <a:rPr lang="en-US" dirty="0">
                <a:latin typeface="Campton Light DEMO" panose="00000500000000000000" pitchFamily="50" charset="0"/>
              </a:rPr>
              <a:t>ADECA Energy Division</a:t>
            </a:r>
          </a:p>
          <a:p>
            <a:pPr marL="0" indent="0">
              <a:buNone/>
            </a:pPr>
            <a:r>
              <a:rPr lang="en-US" dirty="0">
                <a:latin typeface="Campton Light DEMO" panose="00000500000000000000" pitchFamily="50" charset="0"/>
                <a:hlinkClick r:id="rId3"/>
              </a:rPr>
              <a:t>heather.goggin@adeca.alabama.gov</a:t>
            </a:r>
            <a:endParaRPr lang="en-US" dirty="0">
              <a:latin typeface="Campton Light DEMO" panose="00000500000000000000" pitchFamily="50" charset="0"/>
            </a:endParaRPr>
          </a:p>
          <a:p>
            <a:pPr marL="0" indent="0">
              <a:buNone/>
            </a:pPr>
            <a:r>
              <a:rPr lang="en-US" dirty="0">
                <a:latin typeface="Campton Light DEMO" panose="00000500000000000000" pitchFamily="50" charset="0"/>
              </a:rPr>
              <a:t>(334) 242-5330</a:t>
            </a:r>
          </a:p>
        </p:txBody>
      </p:sp>
      <p:sp>
        <p:nvSpPr>
          <p:cNvPr id="3" name="Title 2"/>
          <p:cNvSpPr>
            <a:spLocks noGrp="1"/>
          </p:cNvSpPr>
          <p:nvPr>
            <p:ph type="title"/>
          </p:nvPr>
        </p:nvSpPr>
        <p:spPr>
          <a:xfrm>
            <a:off x="0" y="445061"/>
            <a:ext cx="6423102" cy="914400"/>
          </a:xfrm>
        </p:spPr>
        <p:txBody>
          <a:bodyPr/>
          <a:lstStyle/>
          <a:p>
            <a:pPr algn="ctr"/>
            <a:r>
              <a:rPr lang="en-US" b="1" cap="all" dirty="0">
                <a:latin typeface="Campton Book" panose="00000800000000000000" pitchFamily="50" charset="0"/>
              </a:rPr>
              <a:t>Thank You!</a:t>
            </a:r>
          </a:p>
        </p:txBody>
      </p:sp>
      <p:pic>
        <p:nvPicPr>
          <p:cNvPr id="4" name="Picture 3"/>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34206" y="6126164"/>
            <a:ext cx="1475721" cy="621049"/>
          </a:xfrm>
          <a:prstGeom prst="rect">
            <a:avLst/>
          </a:prstGeom>
        </p:spPr>
      </p:pic>
      <p:pic>
        <p:nvPicPr>
          <p:cNvPr id="5" name="Picture 4" descr="https://i1.wp.com/bocalabama.com/wp-content/uploads/2017/03/slider-image.png?resize=1140%2C29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 y="4516437"/>
            <a:ext cx="9134361" cy="23415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87309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4452" y="8316"/>
            <a:ext cx="6108500" cy="2290575"/>
          </a:xfrm>
        </p:spPr>
        <p:txBody>
          <a:bodyPr>
            <a:noAutofit/>
          </a:bodyPr>
          <a:lstStyle/>
          <a:p>
            <a:r>
              <a:rPr lang="en-US" sz="5200" b="1" dirty="0">
                <a:solidFill>
                  <a:srgbClr val="E28426"/>
                </a:solidFill>
                <a:effectLst>
                  <a:outerShdw blurRad="38100" dist="38100" dir="2700000" algn="tl">
                    <a:srgbClr val="000000">
                      <a:alpha val="43137"/>
                    </a:srgbClr>
                  </a:outerShdw>
                </a:effectLst>
              </a:rPr>
              <a:t>What is the Alabama Energy &amp; Residential Codes Board?</a:t>
            </a:r>
          </a:p>
        </p:txBody>
      </p:sp>
      <p:sp>
        <p:nvSpPr>
          <p:cNvPr id="9" name="Content Placeholder 2"/>
          <p:cNvSpPr txBox="1">
            <a:spLocks/>
          </p:cNvSpPr>
          <p:nvPr/>
        </p:nvSpPr>
        <p:spPr>
          <a:xfrm>
            <a:off x="143555" y="2360065"/>
            <a:ext cx="8856890" cy="42757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bg1"/>
                </a:solidFill>
                <a:effectLst/>
                <a:uLnTx/>
                <a:uFillTx/>
                <a:latin typeface="+mj-lt"/>
                <a:ea typeface="+mn-ea"/>
                <a:cs typeface="+mn-cs"/>
              </a:rPr>
              <a:t>Maintains authority over all matters pertaining to the acceptance, adoption, and implementation of the Alabama Energy and Residential Codes (</a:t>
            </a:r>
            <a:r>
              <a:rPr kumimoji="0" lang="en-US" sz="2800" b="0" i="0" u="none" strike="noStrike" kern="1200" cap="none" spc="0" normalizeH="0" baseline="0" noProof="0" dirty="0" err="1">
                <a:ln>
                  <a:noFill/>
                </a:ln>
                <a:solidFill>
                  <a:schemeClr val="bg1"/>
                </a:solidFill>
                <a:effectLst/>
                <a:uLnTx/>
                <a:uFillTx/>
                <a:latin typeface="+mj-lt"/>
                <a:ea typeface="+mn-ea"/>
                <a:cs typeface="+mn-cs"/>
              </a:rPr>
              <a:t>AERC</a:t>
            </a:r>
            <a:r>
              <a:rPr kumimoji="0" lang="en-US" sz="2800" b="0" i="0" u="none" strike="noStrike" kern="1200" cap="none" spc="0" normalizeH="0" baseline="0" noProof="0" dirty="0">
                <a:ln>
                  <a:noFill/>
                </a:ln>
                <a:solidFill>
                  <a:schemeClr val="bg1"/>
                </a:solidFill>
                <a:effectLst/>
                <a:uLnTx/>
                <a:uFillTx/>
                <a:latin typeface="+mj-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bg1"/>
                </a:solidFill>
                <a:effectLst/>
                <a:uLnTx/>
                <a:uFillTx/>
                <a:latin typeface="+mj-lt"/>
                <a:ea typeface="+mn-ea"/>
                <a:cs typeface="+mn-cs"/>
              </a:rPr>
              <a:t>Review, amend, and adopt the </a:t>
            </a:r>
            <a:r>
              <a:rPr kumimoji="0" lang="en-US" sz="2800" b="0" i="0" u="none" strike="noStrike" kern="1200" cap="none" spc="0" normalizeH="0" baseline="0" noProof="0" dirty="0" err="1">
                <a:ln>
                  <a:noFill/>
                </a:ln>
                <a:solidFill>
                  <a:schemeClr val="bg1"/>
                </a:solidFill>
                <a:effectLst/>
                <a:uLnTx/>
                <a:uFillTx/>
                <a:latin typeface="+mj-lt"/>
                <a:ea typeface="+mn-ea"/>
                <a:cs typeface="+mn-cs"/>
              </a:rPr>
              <a:t>AERC</a:t>
            </a:r>
            <a:endParaRPr kumimoji="0" lang="en-US" sz="2800" b="0" i="0" u="none" strike="noStrike" kern="1200" cap="none" spc="0" normalizeH="0" baseline="0" noProof="0" dirty="0">
              <a:ln>
                <a:noFill/>
              </a:ln>
              <a:solidFill>
                <a:schemeClr val="bg1"/>
              </a:solidFill>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bg1"/>
                </a:solidFill>
                <a:effectLst/>
                <a:uLnTx/>
                <a:uFillTx/>
                <a:latin typeface="+mj-lt"/>
                <a:ea typeface="+mn-ea"/>
                <a:cs typeface="+mn-cs"/>
              </a:rPr>
              <a:t>Evaluate, assess, and advise relevant entities on residential energy codes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bg1"/>
                </a:solidFill>
                <a:effectLst/>
                <a:uLnTx/>
                <a:uFillTx/>
                <a:latin typeface="+mj-lt"/>
                <a:ea typeface="+mn-ea"/>
                <a:cs typeface="+mn-cs"/>
              </a:rPr>
              <a:t>Conduct a program of public information regarding the </a:t>
            </a:r>
            <a:r>
              <a:rPr kumimoji="0" lang="en-US" sz="2800" b="0" i="0" u="none" strike="noStrike" kern="1200" cap="none" spc="0" normalizeH="0" baseline="0" noProof="0" dirty="0" err="1">
                <a:ln>
                  <a:noFill/>
                </a:ln>
                <a:solidFill>
                  <a:schemeClr val="bg1"/>
                </a:solidFill>
                <a:effectLst/>
                <a:uLnTx/>
                <a:uFillTx/>
                <a:latin typeface="+mj-lt"/>
                <a:ea typeface="+mn-ea"/>
                <a:cs typeface="+mn-cs"/>
              </a:rPr>
              <a:t>AERC</a:t>
            </a:r>
            <a:endParaRPr kumimoji="0" lang="en-US" sz="2800" b="0" i="0" u="none" strike="noStrike" kern="1200" cap="none" spc="0" normalizeH="0" baseline="0" noProof="0" dirty="0">
              <a:ln>
                <a:noFill/>
              </a:ln>
              <a:solidFill>
                <a:schemeClr val="bg1"/>
              </a:solidFill>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bg1"/>
                </a:solidFill>
                <a:effectLst/>
                <a:uLnTx/>
                <a:uFillTx/>
                <a:latin typeface="+mj-lt"/>
                <a:ea typeface="+mn-ea"/>
                <a:cs typeface="+mn-cs"/>
              </a:rPr>
              <a:t>No enforcement authority</a:t>
            </a:r>
          </a:p>
        </p:txBody>
      </p:sp>
      <p:sp>
        <p:nvSpPr>
          <p:cNvPr id="3" name="TextBox 2"/>
          <p:cNvSpPr txBox="1"/>
          <p:nvPr/>
        </p:nvSpPr>
        <p:spPr>
          <a:xfrm>
            <a:off x="5621882" y="6318912"/>
            <a:ext cx="352211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chemeClr val="bg1"/>
                </a:solidFill>
                <a:effectLst/>
                <a:uLnTx/>
                <a:uFillTx/>
              </a:rPr>
              <a:t>(§41-23-80, Code of Alabama 1975)</a:t>
            </a:r>
          </a:p>
        </p:txBody>
      </p:sp>
    </p:spTree>
    <p:extLst>
      <p:ext uri="{BB962C8B-B14F-4D97-AF65-F5344CB8AC3E}">
        <p14:creationId xmlns:p14="http://schemas.microsoft.com/office/powerpoint/2010/main" xmlns="" val="302200403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19908" y="337586"/>
            <a:ext cx="8704185" cy="1068935"/>
          </a:xfrm>
        </p:spPr>
        <p:txBody>
          <a:bodyPr>
            <a:noAutofit/>
          </a:bodyPr>
          <a:lstStyle/>
          <a:p>
            <a:r>
              <a:rPr lang="en-US" sz="5200" b="1" dirty="0">
                <a:solidFill>
                  <a:srgbClr val="E28426"/>
                </a:solidFill>
                <a:effectLst>
                  <a:outerShdw blurRad="38100" dist="38100" dir="2700000" algn="tl">
                    <a:srgbClr val="000000">
                      <a:alpha val="43137"/>
                    </a:srgbClr>
                  </a:outerShdw>
                </a:effectLst>
              </a:rPr>
              <a:t>Who is the Alabama Energy &amp; Residential Codes Board?</a:t>
            </a:r>
            <a:endParaRPr lang="en-US" sz="5200" b="1" dirty="0">
              <a:solidFill>
                <a:srgbClr val="E28426"/>
              </a:solidFill>
            </a:endParaRPr>
          </a:p>
        </p:txBody>
      </p:sp>
      <p:sp>
        <p:nvSpPr>
          <p:cNvPr id="6" name="Content Placeholder 2"/>
          <p:cNvSpPr txBox="1">
            <a:spLocks/>
          </p:cNvSpPr>
          <p:nvPr/>
        </p:nvSpPr>
        <p:spPr>
          <a:xfrm>
            <a:off x="1823309" y="3104940"/>
            <a:ext cx="7100783" cy="3503403"/>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Alabama Board of Heating, Air Conditioning, and Refrigeration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Alabama General Contractors Board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Alabama Joint Fire Council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Alabama Liquefied Petroleum Gas Board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Alabama Council, American Institute of Architects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County Governments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Electric Cooperatives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Licensed Professional Engineers</a:t>
            </a:r>
          </a:p>
        </p:txBody>
      </p:sp>
      <p:sp>
        <p:nvSpPr>
          <p:cNvPr id="7" name="TextBox 6"/>
          <p:cNvSpPr txBox="1"/>
          <p:nvPr/>
        </p:nvSpPr>
        <p:spPr>
          <a:xfrm>
            <a:off x="754375" y="1650861"/>
            <a:ext cx="8093366" cy="1338828"/>
          </a:xfrm>
          <a:prstGeom prst="rect">
            <a:avLst/>
          </a:prstGeom>
          <a:noFill/>
        </p:spPr>
        <p:txBody>
          <a:bodyPr wrap="square" rtlCol="0">
            <a:spAutoFit/>
          </a:bodyPr>
          <a:lstStyle/>
          <a:p>
            <a:pPr marL="0" marR="0" lvl="0" indent="0" defTabSz="914400" eaLnBrk="1" fontAlgn="auto" latinLnBrk="0" hangingPunct="1">
              <a:lnSpc>
                <a:spcPct val="90000"/>
              </a:lnSpc>
              <a:spcBef>
                <a:spcPct val="20000"/>
              </a:spcBef>
              <a:spcAft>
                <a:spcPts val="0"/>
              </a:spcAft>
              <a:buClrTx/>
              <a:buSzTx/>
              <a:buFontTx/>
              <a:buNone/>
              <a:tabLst/>
              <a:defRPr/>
            </a:pPr>
            <a:r>
              <a:rPr kumimoji="0" lang="en-US" sz="3000" b="0" i="0" u="none" strike="noStrike" kern="0" cap="none" spc="0" normalizeH="0" baseline="0" noProof="0" dirty="0">
                <a:ln>
                  <a:noFill/>
                </a:ln>
                <a:solidFill>
                  <a:schemeClr val="bg1"/>
                </a:solidFill>
                <a:effectLst/>
                <a:uLnTx/>
                <a:uFillTx/>
              </a:rPr>
              <a:t>17 members – 15 appointed by the Governor, 2 by the Chairman of the Permanent Joint Legislative Committee on Energy Policy</a:t>
            </a:r>
            <a:endParaRPr kumimoji="0" lang="en-US" sz="3000" b="0" i="0" u="none" strike="noStrike" kern="0" cap="none" spc="0" normalizeH="0" baseline="0" noProof="0" dirty="0">
              <a:ln>
                <a:noFill/>
              </a:ln>
              <a:solidFill>
                <a:sysClr val="windowText" lastClr="000000"/>
              </a:solidFill>
              <a:effectLst/>
              <a:uLnTx/>
              <a:uFillTx/>
            </a:endParaRPr>
          </a:p>
        </p:txBody>
      </p:sp>
      <p:sp>
        <p:nvSpPr>
          <p:cNvPr id="8" name="TextBox 7"/>
          <p:cNvSpPr txBox="1"/>
          <p:nvPr/>
        </p:nvSpPr>
        <p:spPr>
          <a:xfrm>
            <a:off x="5916622" y="6452221"/>
            <a:ext cx="3203121" cy="338554"/>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chemeClr val="bg1"/>
                </a:solidFill>
                <a:effectLst/>
                <a:uLnTx/>
                <a:uFillTx/>
              </a:rPr>
              <a:t>(§41-23-82, Code of Alabama 1975)</a:t>
            </a:r>
          </a:p>
        </p:txBody>
      </p:sp>
    </p:spTree>
    <p:extLst>
      <p:ext uri="{BB962C8B-B14F-4D97-AF65-F5344CB8AC3E}">
        <p14:creationId xmlns:p14="http://schemas.microsoft.com/office/powerpoint/2010/main" xmlns="" val="160155867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19908" y="337586"/>
            <a:ext cx="8704185" cy="1068935"/>
          </a:xfrm>
        </p:spPr>
        <p:txBody>
          <a:bodyPr>
            <a:noAutofit/>
          </a:bodyPr>
          <a:lstStyle/>
          <a:p>
            <a:r>
              <a:rPr lang="en-US" sz="5200" b="1" dirty="0">
                <a:solidFill>
                  <a:srgbClr val="E28426"/>
                </a:solidFill>
                <a:effectLst>
                  <a:outerShdw blurRad="38100" dist="38100" dir="2700000" algn="tl">
                    <a:srgbClr val="000000">
                      <a:alpha val="43137"/>
                    </a:srgbClr>
                  </a:outerShdw>
                </a:effectLst>
              </a:rPr>
              <a:t>Who is the Alabama Energy &amp; Residential Codes Board?</a:t>
            </a:r>
            <a:endParaRPr lang="en-US" sz="5200" b="1" dirty="0">
              <a:solidFill>
                <a:srgbClr val="E28426"/>
              </a:solidFill>
            </a:endParaRPr>
          </a:p>
        </p:txBody>
      </p:sp>
      <p:sp>
        <p:nvSpPr>
          <p:cNvPr id="6" name="Content Placeholder 2"/>
          <p:cNvSpPr txBox="1">
            <a:spLocks/>
          </p:cNvSpPr>
          <p:nvPr/>
        </p:nvSpPr>
        <p:spPr>
          <a:xfrm>
            <a:off x="1976015" y="3220873"/>
            <a:ext cx="6871726" cy="3231347"/>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Home Builders Association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Home Builders Licensure Board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International Code Council, Alabama Chapter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Municipalities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Natural Gas Industry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Property and Casualty Insurance Industry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Private Electric Utility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err="1">
                <a:ln>
                  <a:noFill/>
                </a:ln>
                <a:solidFill>
                  <a:schemeClr val="bg1"/>
                </a:solidFill>
                <a:effectLst/>
                <a:uLnTx/>
                <a:uFillTx/>
                <a:latin typeface="+mn-lt"/>
                <a:ea typeface="+mn-ea"/>
                <a:cs typeface="+mn-cs"/>
              </a:rPr>
              <a:t>PJLCOE</a:t>
            </a:r>
            <a:r>
              <a:rPr kumimoji="0" lang="en-US" sz="2400" b="0" i="0" u="none" strike="noStrike" kern="1200" cap="none" spc="0" normalizeH="0" baseline="0" noProof="0" dirty="0">
                <a:ln>
                  <a:noFill/>
                </a:ln>
                <a:solidFill>
                  <a:schemeClr val="bg1"/>
                </a:solidFill>
                <a:effectLst/>
                <a:uLnTx/>
                <a:uFillTx/>
                <a:latin typeface="+mn-lt"/>
                <a:ea typeface="+mn-ea"/>
                <a:cs typeface="+mn-cs"/>
              </a:rPr>
              <a:t>, House Member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err="1">
                <a:ln>
                  <a:noFill/>
                </a:ln>
                <a:solidFill>
                  <a:schemeClr val="bg1"/>
                </a:solidFill>
                <a:effectLst/>
                <a:uLnTx/>
                <a:uFillTx/>
                <a:latin typeface="+mn-lt"/>
                <a:ea typeface="+mn-ea"/>
                <a:cs typeface="+mn-cs"/>
              </a:rPr>
              <a:t>PJLCOE</a:t>
            </a:r>
            <a:r>
              <a:rPr kumimoji="0" lang="en-US" sz="2400" b="0" i="0" u="none" strike="noStrike" kern="1200" cap="none" spc="0" normalizeH="0" baseline="0" noProof="0" dirty="0">
                <a:ln>
                  <a:noFill/>
                </a:ln>
                <a:solidFill>
                  <a:schemeClr val="bg1"/>
                </a:solidFill>
                <a:effectLst/>
                <a:uLnTx/>
                <a:uFillTx/>
                <a:latin typeface="+mn-lt"/>
                <a:ea typeface="+mn-ea"/>
                <a:cs typeface="+mn-cs"/>
              </a:rPr>
              <a:t>, Senate Member</a:t>
            </a:r>
          </a:p>
        </p:txBody>
      </p:sp>
      <p:sp>
        <p:nvSpPr>
          <p:cNvPr id="7" name="TextBox 6"/>
          <p:cNvSpPr txBox="1"/>
          <p:nvPr/>
        </p:nvSpPr>
        <p:spPr>
          <a:xfrm>
            <a:off x="754375" y="1650861"/>
            <a:ext cx="8093366" cy="1338828"/>
          </a:xfrm>
          <a:prstGeom prst="rect">
            <a:avLst/>
          </a:prstGeom>
          <a:noFill/>
        </p:spPr>
        <p:txBody>
          <a:bodyPr wrap="square" rtlCol="0">
            <a:spAutoFit/>
          </a:bodyPr>
          <a:lstStyle/>
          <a:p>
            <a:pPr marL="0" marR="0" lvl="0" indent="0" defTabSz="914400" eaLnBrk="1" fontAlgn="auto" latinLnBrk="0" hangingPunct="1">
              <a:lnSpc>
                <a:spcPct val="90000"/>
              </a:lnSpc>
              <a:spcBef>
                <a:spcPct val="20000"/>
              </a:spcBef>
              <a:spcAft>
                <a:spcPts val="0"/>
              </a:spcAft>
              <a:buClrTx/>
              <a:buSzTx/>
              <a:buFontTx/>
              <a:buNone/>
              <a:tabLst/>
              <a:defRPr/>
            </a:pPr>
            <a:r>
              <a:rPr kumimoji="0" lang="en-US" sz="3000" b="0" i="0" u="none" strike="noStrike" kern="0" cap="none" spc="0" normalizeH="0" baseline="0" noProof="0" dirty="0">
                <a:ln>
                  <a:noFill/>
                </a:ln>
                <a:solidFill>
                  <a:schemeClr val="bg1"/>
                </a:solidFill>
                <a:effectLst/>
                <a:uLnTx/>
                <a:uFillTx/>
              </a:rPr>
              <a:t>17 members – 15 appointed by the Governor, 2 by the Chairman of the Permanent Joint Legislative Committee on Energy Policy</a:t>
            </a:r>
            <a:endParaRPr kumimoji="0" lang="en-US" sz="3000" b="0" i="0" u="none" strike="noStrike" kern="0" cap="none" spc="0" normalizeH="0" baseline="0" noProof="0" dirty="0">
              <a:ln>
                <a:noFill/>
              </a:ln>
              <a:solidFill>
                <a:sysClr val="windowText" lastClr="000000"/>
              </a:solidFill>
              <a:effectLst/>
              <a:uLnTx/>
              <a:uFillTx/>
            </a:endParaRPr>
          </a:p>
        </p:txBody>
      </p:sp>
      <p:sp>
        <p:nvSpPr>
          <p:cNvPr id="8" name="TextBox 7"/>
          <p:cNvSpPr txBox="1"/>
          <p:nvPr/>
        </p:nvSpPr>
        <p:spPr>
          <a:xfrm>
            <a:off x="5916622" y="6452221"/>
            <a:ext cx="3203121" cy="338554"/>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chemeClr val="bg1"/>
                </a:solidFill>
                <a:effectLst/>
                <a:uLnTx/>
                <a:uFillTx/>
              </a:rPr>
              <a:t>(§41-23-82, Code of Alabama 1975)</a:t>
            </a:r>
          </a:p>
        </p:txBody>
      </p:sp>
    </p:spTree>
    <p:extLst>
      <p:ext uri="{BB962C8B-B14F-4D97-AF65-F5344CB8AC3E}">
        <p14:creationId xmlns:p14="http://schemas.microsoft.com/office/powerpoint/2010/main" xmlns="" val="286968221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1670" y="527605"/>
            <a:ext cx="8085130" cy="610820"/>
          </a:xfrm>
        </p:spPr>
        <p:txBody>
          <a:bodyPr>
            <a:normAutofit fontScale="90000"/>
          </a:bodyPr>
          <a:lstStyle/>
          <a:p>
            <a:r>
              <a:rPr lang="en-US" sz="5800" b="1" dirty="0">
                <a:solidFill>
                  <a:srgbClr val="E28426"/>
                </a:solidFill>
                <a:effectLst>
                  <a:outerShdw blurRad="38100" dist="38100" dir="2700000" algn="tl">
                    <a:srgbClr val="000000">
                      <a:alpha val="43137"/>
                    </a:srgbClr>
                  </a:outerShdw>
                </a:effectLst>
              </a:rPr>
              <a:t>How</a:t>
            </a:r>
            <a:r>
              <a:rPr lang="en-US" dirty="0">
                <a:effectLst>
                  <a:outerShdw blurRad="38100" dist="38100" dir="2700000" algn="tl">
                    <a:srgbClr val="000000">
                      <a:alpha val="43137"/>
                    </a:srgbClr>
                  </a:outerShdw>
                </a:effectLst>
              </a:rPr>
              <a:t> </a:t>
            </a:r>
            <a:r>
              <a:rPr lang="en-US" sz="5800" b="1" dirty="0">
                <a:solidFill>
                  <a:srgbClr val="E28426"/>
                </a:solidFill>
                <a:effectLst>
                  <a:outerShdw blurRad="38100" dist="38100" dir="2700000" algn="tl">
                    <a:srgbClr val="000000">
                      <a:alpha val="43137"/>
                    </a:srgbClr>
                  </a:outerShdw>
                </a:effectLst>
              </a:rPr>
              <a:t>is the </a:t>
            </a:r>
            <a:r>
              <a:rPr lang="en-US" sz="5800" b="1" dirty="0" err="1">
                <a:solidFill>
                  <a:srgbClr val="E28426"/>
                </a:solidFill>
                <a:effectLst>
                  <a:outerShdw blurRad="38100" dist="38100" dir="2700000" algn="tl">
                    <a:srgbClr val="000000">
                      <a:alpha val="43137"/>
                    </a:srgbClr>
                  </a:outerShdw>
                </a:effectLst>
              </a:rPr>
              <a:t>AERC</a:t>
            </a:r>
            <a:r>
              <a:rPr lang="en-US" sz="5800" b="1" dirty="0">
                <a:solidFill>
                  <a:srgbClr val="E28426"/>
                </a:solidFill>
                <a:effectLst>
                  <a:outerShdw blurRad="38100" dist="38100" dir="2700000" algn="tl">
                    <a:srgbClr val="000000">
                      <a:alpha val="43137"/>
                    </a:srgbClr>
                  </a:outerShdw>
                </a:effectLst>
              </a:rPr>
              <a:t> Adopted?</a:t>
            </a:r>
          </a:p>
        </p:txBody>
      </p:sp>
      <p:sp>
        <p:nvSpPr>
          <p:cNvPr id="6" name="Content Placeholder 2"/>
          <p:cNvSpPr txBox="1">
            <a:spLocks/>
          </p:cNvSpPr>
          <p:nvPr/>
        </p:nvSpPr>
        <p:spPr>
          <a:xfrm>
            <a:off x="1976014" y="1291129"/>
            <a:ext cx="7024431" cy="503926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3000" b="0" i="0" u="none" strike="noStrike" kern="1200" cap="none" spc="0" normalizeH="0" baseline="0" noProof="0" dirty="0">
                <a:ln>
                  <a:noFill/>
                </a:ln>
                <a:solidFill>
                  <a:schemeClr val="bg1"/>
                </a:solidFill>
                <a:effectLst/>
                <a:uLnTx/>
                <a:uFillTx/>
                <a:latin typeface="+mn-lt"/>
                <a:ea typeface="+mn-ea"/>
                <a:cs typeface="+mn-cs"/>
              </a:rPr>
              <a:t>State Requirement: must consider updates to the AERC no more than two years after the date of publication of the most recent version of the codes by the International Code Council (International Energy Conservation Code and International Residential Code)</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3000" b="0" i="0" u="none" strike="noStrike" kern="1200" cap="none" spc="0" normalizeH="0" baseline="0" noProof="0" dirty="0">
                <a:ln>
                  <a:noFill/>
                </a:ln>
                <a:solidFill>
                  <a:schemeClr val="bg1"/>
                </a:solidFill>
                <a:effectLst/>
                <a:uLnTx/>
                <a:uFillTx/>
                <a:latin typeface="+mn-lt"/>
                <a:ea typeface="+mn-ea"/>
                <a:cs typeface="+mn-cs"/>
              </a:rPr>
              <a:t>Federal Requirement: must consider (federal definition) new energy code within 1 year of DOE Determination of Increased Efficiency</a:t>
            </a:r>
          </a:p>
        </p:txBody>
      </p:sp>
      <p:sp>
        <p:nvSpPr>
          <p:cNvPr id="5" name="TextBox 4"/>
          <p:cNvSpPr txBox="1"/>
          <p:nvPr/>
        </p:nvSpPr>
        <p:spPr>
          <a:xfrm>
            <a:off x="5916622" y="6452221"/>
            <a:ext cx="3203121" cy="338554"/>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chemeClr val="bg1"/>
                </a:solidFill>
                <a:effectLst/>
                <a:uLnTx/>
                <a:uFillTx/>
              </a:rPr>
              <a:t>(§41-23-82, Code of Alabama 1975)</a:t>
            </a:r>
          </a:p>
        </p:txBody>
      </p:sp>
    </p:spTree>
    <p:extLst>
      <p:ext uri="{BB962C8B-B14F-4D97-AF65-F5344CB8AC3E}">
        <p14:creationId xmlns:p14="http://schemas.microsoft.com/office/powerpoint/2010/main" xmlns="" val="47786414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1670" y="527605"/>
            <a:ext cx="8085130" cy="610820"/>
          </a:xfrm>
        </p:spPr>
        <p:txBody>
          <a:bodyPr>
            <a:normAutofit fontScale="90000"/>
          </a:bodyPr>
          <a:lstStyle/>
          <a:p>
            <a:r>
              <a:rPr lang="en-US" sz="5800" b="1" dirty="0">
                <a:solidFill>
                  <a:srgbClr val="E28426"/>
                </a:solidFill>
                <a:effectLst>
                  <a:outerShdw blurRad="38100" dist="38100" dir="2700000" algn="tl">
                    <a:srgbClr val="000000">
                      <a:alpha val="43137"/>
                    </a:srgbClr>
                  </a:outerShdw>
                </a:effectLst>
              </a:rPr>
              <a:t>How</a:t>
            </a:r>
            <a:r>
              <a:rPr lang="en-US" dirty="0">
                <a:effectLst>
                  <a:outerShdw blurRad="38100" dist="38100" dir="2700000" algn="tl">
                    <a:srgbClr val="000000">
                      <a:alpha val="43137"/>
                    </a:srgbClr>
                  </a:outerShdw>
                </a:effectLst>
              </a:rPr>
              <a:t> </a:t>
            </a:r>
            <a:r>
              <a:rPr lang="en-US" sz="5800" b="1" dirty="0">
                <a:solidFill>
                  <a:srgbClr val="E28426"/>
                </a:solidFill>
                <a:effectLst>
                  <a:outerShdw blurRad="38100" dist="38100" dir="2700000" algn="tl">
                    <a:srgbClr val="000000">
                      <a:alpha val="43137"/>
                    </a:srgbClr>
                  </a:outerShdw>
                </a:effectLst>
              </a:rPr>
              <a:t>is the </a:t>
            </a:r>
            <a:r>
              <a:rPr lang="en-US" sz="5800" b="1" dirty="0" err="1">
                <a:solidFill>
                  <a:srgbClr val="E28426"/>
                </a:solidFill>
                <a:effectLst>
                  <a:outerShdw blurRad="38100" dist="38100" dir="2700000" algn="tl">
                    <a:srgbClr val="000000">
                      <a:alpha val="43137"/>
                    </a:srgbClr>
                  </a:outerShdw>
                </a:effectLst>
              </a:rPr>
              <a:t>AERC</a:t>
            </a:r>
            <a:r>
              <a:rPr lang="en-US" sz="5800" b="1" dirty="0">
                <a:solidFill>
                  <a:srgbClr val="E28426"/>
                </a:solidFill>
                <a:effectLst>
                  <a:outerShdw blurRad="38100" dist="38100" dir="2700000" algn="tl">
                    <a:srgbClr val="000000">
                      <a:alpha val="43137"/>
                    </a:srgbClr>
                  </a:outerShdw>
                </a:effectLst>
              </a:rPr>
              <a:t> Adopted?</a:t>
            </a:r>
          </a:p>
        </p:txBody>
      </p:sp>
      <p:sp>
        <p:nvSpPr>
          <p:cNvPr id="6" name="Content Placeholder 2"/>
          <p:cNvSpPr txBox="1">
            <a:spLocks/>
          </p:cNvSpPr>
          <p:nvPr/>
        </p:nvSpPr>
        <p:spPr>
          <a:xfrm>
            <a:off x="1976014" y="1443835"/>
            <a:ext cx="7024431" cy="4975117"/>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3000" b="0" i="0" u="none" strike="noStrike" kern="1200" cap="none" spc="0" normalizeH="0" baseline="0" noProof="0" dirty="0">
                <a:ln>
                  <a:noFill/>
                </a:ln>
                <a:solidFill>
                  <a:schemeClr val="bg1"/>
                </a:solidFill>
                <a:effectLst/>
                <a:uLnTx/>
                <a:uFillTx/>
                <a:latin typeface="+mn-lt"/>
                <a:ea typeface="+mn-ea"/>
                <a:cs typeface="+mn-cs"/>
              </a:rPr>
              <a:t>Subcommittees review proposed codes and make recommendation to the AERC Board</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3000" b="0" i="0" u="none" strike="noStrike" kern="1200" cap="none" spc="0" normalizeH="0" baseline="0" noProof="0" dirty="0">
                <a:ln>
                  <a:noFill/>
                </a:ln>
                <a:solidFill>
                  <a:schemeClr val="bg1"/>
                </a:solidFill>
                <a:effectLst/>
                <a:uLnTx/>
                <a:uFillTx/>
                <a:latin typeface="+mn-lt"/>
                <a:ea typeface="+mn-ea"/>
                <a:cs typeface="+mn-cs"/>
              </a:rPr>
              <a:t>Follows rulemaking process per the Alabama Administrative Procedure Act</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3000" b="0" i="0" u="none" strike="noStrike" kern="1200" cap="none" spc="0" normalizeH="0" baseline="0" noProof="0" dirty="0">
                <a:ln>
                  <a:noFill/>
                </a:ln>
                <a:solidFill>
                  <a:schemeClr val="bg1"/>
                </a:solidFill>
                <a:effectLst/>
                <a:uLnTx/>
                <a:uFillTx/>
                <a:latin typeface="+mn-lt"/>
                <a:ea typeface="+mn-ea"/>
                <a:cs typeface="+mn-cs"/>
              </a:rPr>
              <a:t>Public comments are an important part of the Board’s process and decision making</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3000" b="0" i="0" u="none" strike="noStrike" kern="1200" cap="none" spc="0" normalizeH="0" baseline="0" noProof="0" dirty="0">
                <a:ln>
                  <a:noFill/>
                </a:ln>
                <a:solidFill>
                  <a:schemeClr val="bg1"/>
                </a:solidFill>
                <a:effectLst/>
                <a:uLnTx/>
                <a:uFillTx/>
                <a:latin typeface="+mn-lt"/>
                <a:ea typeface="+mn-ea"/>
                <a:cs typeface="+mn-cs"/>
              </a:rPr>
              <a:t>The </a:t>
            </a:r>
            <a:r>
              <a:rPr kumimoji="0" lang="en-US" sz="3000" b="0" i="0" u="none" strike="noStrike" kern="1200" cap="none" spc="0" normalizeH="0" baseline="0" noProof="0" dirty="0" err="1">
                <a:ln>
                  <a:noFill/>
                </a:ln>
                <a:solidFill>
                  <a:schemeClr val="bg1"/>
                </a:solidFill>
                <a:effectLst/>
                <a:uLnTx/>
                <a:uFillTx/>
                <a:latin typeface="+mn-lt"/>
                <a:ea typeface="+mn-ea"/>
                <a:cs typeface="+mn-cs"/>
              </a:rPr>
              <a:t>AERC</a:t>
            </a:r>
            <a:r>
              <a:rPr kumimoji="0" lang="en-US" sz="3000" b="0" i="0" u="none" strike="noStrike" kern="1200" cap="none" spc="0" normalizeH="0" baseline="0" noProof="0" dirty="0">
                <a:ln>
                  <a:noFill/>
                </a:ln>
                <a:solidFill>
                  <a:schemeClr val="bg1"/>
                </a:solidFill>
                <a:effectLst/>
                <a:uLnTx/>
                <a:uFillTx/>
                <a:latin typeface="+mn-lt"/>
                <a:ea typeface="+mn-ea"/>
                <a:cs typeface="+mn-cs"/>
              </a:rPr>
              <a:t> is codified in the Alabama Administrative Code, §305-2-4</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endParaRPr kumimoji="0" lang="en-US" sz="3000" b="0" i="0" u="none" strike="noStrike" kern="1200" cap="none" spc="0" normalizeH="0" baseline="0" noProof="0" dirty="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endParaRPr kumimoji="0" lang="en-US" sz="3100" b="0" i="0" u="none" strike="noStrike" kern="1200" cap="none" spc="0" normalizeH="0" baseline="0" noProof="0" dirty="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endParaRPr kumimoji="0" lang="en-US" sz="31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xmlns="" val="2848499540"/>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PRESENTATION_TEMPLATE">
  <a:themeElements>
    <a:clrScheme name="Custom 6">
      <a:dk1>
        <a:srgbClr val="FFFFFF"/>
      </a:dk1>
      <a:lt1>
        <a:sysClr val="window" lastClr="FFFFFF"/>
      </a:lt1>
      <a:dk2>
        <a:srgbClr val="FFFFFF"/>
      </a:dk2>
      <a:lt2>
        <a:srgbClr val="14968E"/>
      </a:lt2>
      <a:accent1>
        <a:srgbClr val="0EB2C6"/>
      </a:accent1>
      <a:accent2>
        <a:srgbClr val="71685A"/>
      </a:accent2>
      <a:accent3>
        <a:srgbClr val="FF6700"/>
      </a:accent3>
      <a:accent4>
        <a:srgbClr val="909465"/>
      </a:accent4>
      <a:accent5>
        <a:srgbClr val="956B43"/>
      </a:accent5>
      <a:accent6>
        <a:srgbClr val="E9BA24"/>
      </a:accent6>
      <a:hlink>
        <a:srgbClr val="E68200"/>
      </a:hlink>
      <a:folHlink>
        <a:srgbClr val="FFA94A"/>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53441</TotalTime>
  <Words>2829</Words>
  <Application>Microsoft Office PowerPoint</Application>
  <PresentationFormat>On-screen Show (4:3)</PresentationFormat>
  <Paragraphs>412</Paragraphs>
  <Slides>44</Slides>
  <Notes>44</Notes>
  <HiddenSlides>0</HiddenSlides>
  <MMClips>0</MMClips>
  <ScaleCrop>false</ScaleCrop>
  <HeadingPairs>
    <vt:vector size="4" baseType="variant">
      <vt:variant>
        <vt:lpstr>Theme</vt:lpstr>
      </vt:variant>
      <vt:variant>
        <vt:i4>3</vt:i4>
      </vt:variant>
      <vt:variant>
        <vt:lpstr>Slide Titles</vt:lpstr>
      </vt:variant>
      <vt:variant>
        <vt:i4>44</vt:i4>
      </vt:variant>
    </vt:vector>
  </HeadingPairs>
  <TitlesOfParts>
    <vt:vector size="47" baseType="lpstr">
      <vt:lpstr>1_PRESENTATION_TEMPLATE</vt:lpstr>
      <vt:lpstr>Office Theme</vt:lpstr>
      <vt:lpstr>Custom Design</vt:lpstr>
      <vt:lpstr>Alabama Energy &amp; Residential Codes Board</vt:lpstr>
      <vt:lpstr>Slide 2</vt:lpstr>
      <vt:lpstr>Why the Alabama Energy &amp; Residential Code?</vt:lpstr>
      <vt:lpstr>Slide 4</vt:lpstr>
      <vt:lpstr>What is the Alabama Energy &amp; Residential Codes Board?</vt:lpstr>
      <vt:lpstr>Who is the Alabama Energy &amp; Residential Codes Board?</vt:lpstr>
      <vt:lpstr>Who is the Alabama Energy &amp; Residential Codes Board?</vt:lpstr>
      <vt:lpstr>How is the AERC Adopted?</vt:lpstr>
      <vt:lpstr>How is the AERC Adopted?</vt:lpstr>
      <vt:lpstr>2015 Alabama Energy and Residential Codes</vt:lpstr>
      <vt:lpstr>Significant Changes: Residential Energy</vt:lpstr>
      <vt:lpstr>Why These Codes?</vt:lpstr>
      <vt:lpstr>DOE Residential Energy Codes Field Study</vt:lpstr>
      <vt:lpstr>Slide 14</vt:lpstr>
      <vt:lpstr>How Can We Help?</vt:lpstr>
      <vt:lpstr> </vt:lpstr>
      <vt:lpstr>  BUILDING OPERATOR CERTIFICATION®  </vt:lpstr>
      <vt:lpstr>Do you understand your utility bill?</vt:lpstr>
      <vt:lpstr>Slide 19</vt:lpstr>
      <vt:lpstr>Slide 20</vt:lpstr>
      <vt:lpstr>What is BOC?</vt:lpstr>
      <vt:lpstr>What is BOC?</vt:lpstr>
      <vt:lpstr>What is BOC?</vt:lpstr>
      <vt:lpstr>Who attends BOC? </vt:lpstr>
      <vt:lpstr>Slide 25</vt:lpstr>
      <vt:lpstr>Slide 26</vt:lpstr>
      <vt:lpstr>Slide 27</vt:lpstr>
      <vt:lpstr>Slide 28</vt:lpstr>
      <vt:lpstr>Course Structure </vt:lpstr>
      <vt:lpstr>Course Structure </vt:lpstr>
      <vt:lpstr>Level I Knowledge &amp; Skills</vt:lpstr>
      <vt:lpstr>Course Description</vt:lpstr>
      <vt:lpstr>Slide 33</vt:lpstr>
      <vt:lpstr>Class Structure</vt:lpstr>
      <vt:lpstr>Class Structure</vt:lpstr>
      <vt:lpstr>Slide 36</vt:lpstr>
      <vt:lpstr>Slide 37</vt:lpstr>
      <vt:lpstr>Slide 38</vt:lpstr>
      <vt:lpstr>Earn BOC Level I Training Certificate of Completion (TCOC)</vt:lpstr>
      <vt:lpstr>Tuition and Fees</vt:lpstr>
      <vt:lpstr>BOC Level I Schedule</vt:lpstr>
      <vt:lpstr>To Learn More</vt:lpstr>
      <vt:lpstr>Questions?</vt:lpstr>
      <vt:lpstr>Thank You!</vt:lpstr>
    </vt:vector>
  </TitlesOfParts>
  <Company>shira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Olga Gazman</dc:creator>
  <cp:lastModifiedBy>jdatcher</cp:lastModifiedBy>
  <cp:revision>764</cp:revision>
  <cp:lastPrinted>2017-05-10T20:23:30Z</cp:lastPrinted>
  <dcterms:created xsi:type="dcterms:W3CDTF">2014-07-14T10:52:34Z</dcterms:created>
  <dcterms:modified xsi:type="dcterms:W3CDTF">2017-05-20T14:42:41Z</dcterms:modified>
</cp:coreProperties>
</file>