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0" d="100"/>
          <a:sy n="80" d="100"/>
        </p:scale>
        <p:origin x="11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E1C386FB-CFD3-4472-BBDF-1FEF62A1BAD1}" type="datetimeFigureOut">
              <a:rPr lang="en-US" smtClean="0"/>
              <a:t>5/10/2017</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5599F583-F167-41C6-B0E9-13D900A7AB7A}" type="slidenum">
              <a:rPr lang="en-US" smtClean="0"/>
              <a:t>‹#›</a:t>
            </a:fld>
            <a:endParaRPr lang="en-US"/>
          </a:p>
        </p:txBody>
      </p:sp>
    </p:spTree>
    <p:extLst>
      <p:ext uri="{BB962C8B-B14F-4D97-AF65-F5344CB8AC3E}">
        <p14:creationId xmlns:p14="http://schemas.microsoft.com/office/powerpoint/2010/main" val="2611213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D1243ADE-6E6F-4B27-B28C-C91E7D497539}" type="datetimeFigureOut">
              <a:rPr lang="en-US" smtClean="0"/>
              <a:t>5/10/2017</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5C0464-7133-4AD9-95D1-4DACADFC9EB8}" type="slidenum">
              <a:rPr lang="en-US" smtClean="0"/>
              <a:t>‹#›</a:t>
            </a:fld>
            <a:endParaRPr lang="en-US"/>
          </a:p>
        </p:txBody>
      </p:sp>
    </p:spTree>
    <p:extLst>
      <p:ext uri="{BB962C8B-B14F-4D97-AF65-F5344CB8AC3E}">
        <p14:creationId xmlns:p14="http://schemas.microsoft.com/office/powerpoint/2010/main" val="1821835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5C0464-7133-4AD9-95D1-4DACADFC9EB8}" type="slidenum">
              <a:rPr lang="en-US" smtClean="0"/>
              <a:t>2</a:t>
            </a:fld>
            <a:endParaRPr lang="en-US"/>
          </a:p>
        </p:txBody>
      </p:sp>
    </p:spTree>
    <p:extLst>
      <p:ext uri="{BB962C8B-B14F-4D97-AF65-F5344CB8AC3E}">
        <p14:creationId xmlns:p14="http://schemas.microsoft.com/office/powerpoint/2010/main" val="16312901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44321D-CCE9-4034-A6CE-328EF8ED98A1}"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2850010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10ADE0-FF91-4076-AFD6-5CB9D2A2F731}"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53328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955B18-6649-4E6F-9FB2-56AF4C388D85}"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1429561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796FBFF-2D25-4031-86D5-F4B739A0BF55}"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475130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9AFE27-6BA5-4CA4-9BAF-3F586A5A371D}" type="datetime1">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383892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ADE84D3-450C-4AD0-A563-29E45512A9D7}" type="datetime1">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2536282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DF8FA68-4240-41C1-926D-15D9FA50CA48}" type="datetime1">
              <a:rPr lang="en-US" smtClean="0"/>
              <a:t>5/10/2017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150068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DFD2DAC-A940-42DB-8B53-1BDD70C9FED3}" type="datetime1">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1574794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68EF4F-4F4C-4B56-8531-ADECD028BD3A}" type="datetime1">
              <a:rPr lang="en-US" smtClean="0"/>
              <a:t>5/10/2017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3181715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0B8D93-FAC2-4939-919B-137CE1980935}" type="datetime1">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3723022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74DC56-7366-4D53-B157-FE14C8F92853}" type="datetime1">
              <a:rPr lang="en-US" smtClean="0"/>
              <a:t>5/10/2017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3CAC22-8A7F-48C4-B77D-6F9C8B557FA3}" type="slidenum">
              <a:rPr lang="en-US" smtClean="0"/>
              <a:t>‹#›</a:t>
            </a:fld>
            <a:endParaRPr lang="en-US"/>
          </a:p>
        </p:txBody>
      </p:sp>
    </p:spTree>
    <p:extLst>
      <p:ext uri="{BB962C8B-B14F-4D97-AF65-F5344CB8AC3E}">
        <p14:creationId xmlns:p14="http://schemas.microsoft.com/office/powerpoint/2010/main" val="283728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F457A-074D-43C4-9D70-B2422E9250D0}" type="datetime1">
              <a:rPr lang="en-US" smtClean="0"/>
              <a:t>5/10/2017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3CAC22-8A7F-48C4-B77D-6F9C8B557FA3}" type="slidenum">
              <a:rPr lang="en-US" smtClean="0"/>
              <a:t>‹#›</a:t>
            </a:fld>
            <a:endParaRPr lang="en-US"/>
          </a:p>
        </p:txBody>
      </p:sp>
    </p:spTree>
    <p:extLst>
      <p:ext uri="{BB962C8B-B14F-4D97-AF65-F5344CB8AC3E}">
        <p14:creationId xmlns:p14="http://schemas.microsoft.com/office/powerpoint/2010/main" val="4207826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57250"/>
            <a:ext cx="6858000" cy="1790700"/>
          </a:xfrm>
        </p:spPr>
        <p:txBody>
          <a:bodyPr/>
          <a:lstStyle/>
          <a:p>
            <a:r>
              <a:rPr lang="en-US" b="1" dirty="0" smtClean="0">
                <a:latin typeface="Arial Narrow" panose="020B0606020202030204" pitchFamily="34" charset="0"/>
              </a:rPr>
              <a:t>2017 Regular Session</a:t>
            </a:r>
            <a:endParaRPr lang="en-US" b="1" dirty="0">
              <a:latin typeface="Arial Narrow" panose="020B0606020202030204" pitchFamily="34" charset="0"/>
            </a:endParaRPr>
          </a:p>
        </p:txBody>
      </p:sp>
      <p:sp>
        <p:nvSpPr>
          <p:cNvPr id="3" name="Subtitle 2"/>
          <p:cNvSpPr>
            <a:spLocks noGrp="1"/>
          </p:cNvSpPr>
          <p:nvPr>
            <p:ph type="subTitle" idx="1"/>
          </p:nvPr>
        </p:nvSpPr>
        <p:spPr>
          <a:xfrm>
            <a:off x="1142999" y="2845609"/>
            <a:ext cx="6858000" cy="1241822"/>
          </a:xfrm>
        </p:spPr>
        <p:txBody>
          <a:bodyPr>
            <a:normAutofit/>
          </a:bodyPr>
          <a:lstStyle/>
          <a:p>
            <a:r>
              <a:rPr lang="en-US" sz="2400" dirty="0">
                <a:latin typeface="Arial Narrow" panose="020B0606020202030204" pitchFamily="34" charset="0"/>
              </a:rPr>
              <a:t>Legislation for County Engineers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7453" y="4800602"/>
            <a:ext cx="1787101" cy="1031020"/>
          </a:xfrm>
          <a:prstGeom prst="rect">
            <a:avLst/>
          </a:prstGeom>
        </p:spPr>
      </p:pic>
      <p:sp>
        <p:nvSpPr>
          <p:cNvPr id="5" name="TextBox 4"/>
          <p:cNvSpPr txBox="1"/>
          <p:nvPr/>
        </p:nvSpPr>
        <p:spPr>
          <a:xfrm>
            <a:off x="457200" y="5316111"/>
            <a:ext cx="2020330" cy="253916"/>
          </a:xfrm>
          <a:prstGeom prst="rect">
            <a:avLst/>
          </a:prstGeom>
          <a:noFill/>
        </p:spPr>
        <p:txBody>
          <a:bodyPr wrap="square" rtlCol="0">
            <a:spAutoFit/>
          </a:bodyPr>
          <a:lstStyle/>
          <a:p>
            <a:r>
              <a:rPr lang="en-US" sz="1050" b="1" dirty="0">
                <a:latin typeface="Arial Narrow" panose="020B0606020202030204" pitchFamily="34" charset="0"/>
              </a:rPr>
              <a:t>www.alabamacounties.org</a:t>
            </a:r>
          </a:p>
        </p:txBody>
      </p:sp>
    </p:spTree>
    <p:extLst>
      <p:ext uri="{BB962C8B-B14F-4D97-AF65-F5344CB8AC3E}">
        <p14:creationId xmlns:p14="http://schemas.microsoft.com/office/powerpoint/2010/main" val="24412094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Arial Narrow" panose="020B0606020202030204" pitchFamily="34" charset="0"/>
              </a:rPr>
              <a:t>HB 69 by Representative Steve Hurst</a:t>
            </a:r>
            <a:endParaRPr lang="en-US" sz="3600" b="1" dirty="0">
              <a:latin typeface="Arial Narrow" panose="020B0606020202030204" pitchFamily="34" charset="0"/>
            </a:endParaRPr>
          </a:p>
        </p:txBody>
      </p:sp>
      <p:sp>
        <p:nvSpPr>
          <p:cNvPr id="3" name="Content Placeholder 2"/>
          <p:cNvSpPr>
            <a:spLocks noGrp="1"/>
          </p:cNvSpPr>
          <p:nvPr>
            <p:ph idx="1"/>
          </p:nvPr>
        </p:nvSpPr>
        <p:spPr>
          <a:xfrm>
            <a:off x="349594" y="1456907"/>
            <a:ext cx="8444812" cy="4382530"/>
          </a:xfrm>
        </p:spPr>
        <p:txBody>
          <a:bodyPr>
            <a:normAutofit fontScale="47500" lnSpcReduction="20000"/>
          </a:bodyPr>
          <a:lstStyle/>
          <a:p>
            <a:pPr marL="0" indent="0" algn="ctr">
              <a:lnSpc>
                <a:spcPct val="120000"/>
              </a:lnSpc>
              <a:buNone/>
            </a:pPr>
            <a:r>
              <a:rPr lang="en-US" sz="4600" dirty="0" smtClean="0">
                <a:latin typeface="Arial Narrow" panose="020B0606020202030204" pitchFamily="34" charset="0"/>
              </a:rPr>
              <a:t>This legislation provides for an exemption from Alabama’s bid law for the repair of heavy duty equipment if such repairs will be performed by factory-authorized dealers or service centers.</a:t>
            </a:r>
          </a:p>
          <a:p>
            <a:pPr marL="0" indent="0" algn="ctr">
              <a:lnSpc>
                <a:spcPct val="120000"/>
              </a:lnSpc>
              <a:buNone/>
            </a:pPr>
            <a:endParaRPr lang="en-US" sz="4600" dirty="0">
              <a:latin typeface="Arial Narrow" panose="020B0606020202030204" pitchFamily="34" charset="0"/>
            </a:endParaRPr>
          </a:p>
          <a:p>
            <a:pPr marL="0" indent="0">
              <a:lnSpc>
                <a:spcPct val="120000"/>
              </a:lnSpc>
              <a:buNone/>
            </a:pPr>
            <a:r>
              <a:rPr lang="en-US" sz="4600" b="1" dirty="0" smtClean="0">
                <a:latin typeface="Arial Narrow" panose="020B0606020202030204" pitchFamily="34" charset="0"/>
              </a:rPr>
              <a:t>STATUS</a:t>
            </a:r>
            <a:r>
              <a:rPr lang="en-US" sz="4600" dirty="0" smtClean="0">
                <a:latin typeface="Arial Narrow" panose="020B0606020202030204" pitchFamily="34" charset="0"/>
              </a:rPr>
              <a:t>:  The bill has passed the House and has gained committee approval in the Senate. The bill is awaiting floor action for final passage.</a:t>
            </a:r>
          </a:p>
          <a:p>
            <a:pPr marL="0" indent="0">
              <a:lnSpc>
                <a:spcPct val="120000"/>
              </a:lnSpc>
              <a:buNone/>
            </a:pPr>
            <a:endParaRPr lang="en-US" sz="4600" dirty="0" smtClean="0">
              <a:latin typeface="Arial Narrow" panose="020B0606020202030204" pitchFamily="34" charset="0"/>
            </a:endParaRPr>
          </a:p>
          <a:p>
            <a:pPr marL="0" indent="0">
              <a:lnSpc>
                <a:spcPct val="120000"/>
              </a:lnSpc>
              <a:buNone/>
            </a:pPr>
            <a:r>
              <a:rPr lang="en-US" sz="4600" b="1" dirty="0" smtClean="0">
                <a:latin typeface="Arial Narrow" panose="020B0606020202030204" pitchFamily="34" charset="0"/>
              </a:rPr>
              <a:t>ACTION</a:t>
            </a:r>
            <a:r>
              <a:rPr lang="en-US" sz="4600" dirty="0" smtClean="0">
                <a:latin typeface="Arial Narrow" panose="020B0606020202030204" pitchFamily="34" charset="0"/>
              </a:rPr>
              <a:t>:  Engineers should contact their SENATORS and ask that this bill be placed on the SPECIAL ORDER CALENDAR. The bill faces opposition from some vendors that believe they will lose the opportunity to bid on county projects. </a:t>
            </a:r>
          </a:p>
          <a:p>
            <a:pPr marL="0" indent="0">
              <a:buNone/>
            </a:pPr>
            <a:endParaRPr lang="en-US" dirty="0">
              <a:latin typeface="Arial Narrow" panose="020B060602020203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23834" y="5880145"/>
            <a:ext cx="1391684" cy="802895"/>
          </a:xfrm>
          <a:prstGeom prst="rect">
            <a:avLst/>
          </a:prstGeom>
        </p:spPr>
      </p:pic>
      <p:sp>
        <p:nvSpPr>
          <p:cNvPr id="5" name="TextBox 4"/>
          <p:cNvSpPr txBox="1"/>
          <p:nvPr/>
        </p:nvSpPr>
        <p:spPr>
          <a:xfrm>
            <a:off x="221393" y="6154635"/>
            <a:ext cx="2020330" cy="253916"/>
          </a:xfrm>
          <a:prstGeom prst="rect">
            <a:avLst/>
          </a:prstGeom>
          <a:noFill/>
        </p:spPr>
        <p:txBody>
          <a:bodyPr wrap="square" rtlCol="0">
            <a:spAutoFit/>
          </a:bodyPr>
          <a:lstStyle/>
          <a:p>
            <a:r>
              <a:rPr lang="en-US" sz="1050" b="1" dirty="0">
                <a:latin typeface="Arial Narrow" panose="020B0606020202030204" pitchFamily="34" charset="0"/>
              </a:rPr>
              <a:t>www.alabamacounties.org</a:t>
            </a:r>
          </a:p>
        </p:txBody>
      </p:sp>
    </p:spTree>
    <p:extLst>
      <p:ext uri="{BB962C8B-B14F-4D97-AF65-F5344CB8AC3E}">
        <p14:creationId xmlns:p14="http://schemas.microsoft.com/office/powerpoint/2010/main" val="5916940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Arial Narrow" panose="020B0606020202030204" pitchFamily="34" charset="0"/>
              </a:rPr>
              <a:t>HB 220 by Representative Becky </a:t>
            </a:r>
            <a:r>
              <a:rPr lang="en-US" sz="3600" b="1" dirty="0" err="1" smtClean="0">
                <a:latin typeface="Arial Narrow" panose="020B0606020202030204" pitchFamily="34" charset="0"/>
              </a:rPr>
              <a:t>Nordgren</a:t>
            </a:r>
            <a:endParaRPr lang="en-US" sz="3600" b="1" dirty="0">
              <a:latin typeface="Arial Narrow" panose="020B0606020202030204" pitchFamily="34" charset="0"/>
            </a:endParaRPr>
          </a:p>
        </p:txBody>
      </p:sp>
      <p:sp>
        <p:nvSpPr>
          <p:cNvPr id="3" name="Content Placeholder 2"/>
          <p:cNvSpPr>
            <a:spLocks noGrp="1"/>
          </p:cNvSpPr>
          <p:nvPr>
            <p:ph idx="1"/>
          </p:nvPr>
        </p:nvSpPr>
        <p:spPr>
          <a:xfrm>
            <a:off x="628650" y="1621594"/>
            <a:ext cx="7886700" cy="4351338"/>
          </a:xfrm>
        </p:spPr>
        <p:txBody>
          <a:bodyPr>
            <a:normAutofit/>
          </a:bodyPr>
          <a:lstStyle/>
          <a:p>
            <a:pPr marL="0" indent="0" algn="ctr">
              <a:buNone/>
            </a:pPr>
            <a:r>
              <a:rPr lang="en-US" sz="2200" dirty="0" smtClean="0">
                <a:latin typeface="Arial Narrow" panose="020B0606020202030204" pitchFamily="34" charset="0"/>
              </a:rPr>
              <a:t>This legislation would clarify the definition of damage to roads and further specify under what conditions the state Department of Transportation may recover damages for obstructing, encroaching, or damaging a highway.</a:t>
            </a:r>
          </a:p>
          <a:p>
            <a:pPr marL="0" indent="0">
              <a:buNone/>
            </a:pPr>
            <a:endParaRPr lang="en-US" sz="2200" b="1" dirty="0" smtClean="0">
              <a:latin typeface="Arial Narrow" panose="020B0606020202030204" pitchFamily="34" charset="0"/>
            </a:endParaRPr>
          </a:p>
          <a:p>
            <a:pPr marL="0" indent="0">
              <a:buNone/>
            </a:pPr>
            <a:r>
              <a:rPr lang="en-US" sz="2200" b="1" dirty="0" smtClean="0">
                <a:latin typeface="Arial Narrow" panose="020B0606020202030204" pitchFamily="34" charset="0"/>
              </a:rPr>
              <a:t>STATUS</a:t>
            </a:r>
            <a:r>
              <a:rPr lang="en-US" sz="2200" dirty="0" smtClean="0"/>
              <a:t>: </a:t>
            </a:r>
            <a:r>
              <a:rPr lang="en-US" sz="2200" dirty="0" smtClean="0">
                <a:latin typeface="Arial Narrow" panose="020B0606020202030204" pitchFamily="34" charset="0"/>
              </a:rPr>
              <a:t>This bill is awaiting approval from House committee.</a:t>
            </a:r>
          </a:p>
          <a:p>
            <a:pPr marL="0" indent="0">
              <a:buNone/>
            </a:pPr>
            <a:endParaRPr lang="en-US" sz="2200" dirty="0" smtClean="0"/>
          </a:p>
          <a:p>
            <a:pPr marL="0" indent="0">
              <a:buNone/>
            </a:pPr>
            <a:r>
              <a:rPr lang="en-US" sz="2200" b="1" dirty="0" smtClean="0">
                <a:latin typeface="Arial Narrow" panose="020B0606020202030204" pitchFamily="34" charset="0"/>
              </a:rPr>
              <a:t>ACTION</a:t>
            </a:r>
            <a:r>
              <a:rPr lang="en-US" sz="2200" dirty="0" smtClean="0"/>
              <a:t>: </a:t>
            </a:r>
            <a:r>
              <a:rPr lang="en-US" sz="2200" dirty="0" smtClean="0">
                <a:latin typeface="Arial Narrow" panose="020B0606020202030204" pitchFamily="34" charset="0"/>
              </a:rPr>
              <a:t>This bill was introduced by ALDOT and met opposition this session. In preparation for the 2018 session, the Association should work with ALDOT to make a united effort to enact the provisions of this bill as soon as possible.</a:t>
            </a:r>
          </a:p>
        </p:txBody>
      </p:sp>
      <p:sp>
        <p:nvSpPr>
          <p:cNvPr id="5" name="Footer Placeholder 4"/>
          <p:cNvSpPr txBox="1">
            <a:spLocks noGrp="1"/>
          </p:cNvSpPr>
          <p:nvPr>
            <p:ph type="ftr" sz="quarter" idx="11"/>
          </p:nvPr>
        </p:nvSpPr>
        <p:spPr>
          <a:xfrm>
            <a:off x="0" y="6176963"/>
            <a:ext cx="3086100" cy="253916"/>
          </a:xfrm>
          <a:prstGeom prst="rect">
            <a:avLst/>
          </a:prstGeom>
          <a:noFill/>
        </p:spPr>
        <p:txBody>
          <a:bodyPr wrap="square" rtlCol="0">
            <a:spAutoFit/>
          </a:bodyPr>
          <a:lstStyle/>
          <a:p>
            <a:pPr algn="l"/>
            <a:r>
              <a:rPr lang="en-US" sz="1050" b="1" dirty="0">
                <a:solidFill>
                  <a:schemeClr val="tx1"/>
                </a:solidFill>
                <a:latin typeface="Arial Narrow" panose="020B0606020202030204" pitchFamily="34" charset="0"/>
              </a:rPr>
              <a:t>     www.alabamacounties.org</a:t>
            </a:r>
          </a:p>
        </p:txBody>
      </p:sp>
      <p:pic>
        <p:nvPicPr>
          <p:cNvPr id="6" name="Picture 5"/>
          <p:cNvPicPr>
            <a:picLocks noChangeAspect="1"/>
          </p:cNvPicPr>
          <p:nvPr/>
        </p:nvPicPr>
        <p:blipFill>
          <a:blip r:embed="rId2"/>
          <a:stretch>
            <a:fillRect/>
          </a:stretch>
        </p:blipFill>
        <p:spPr>
          <a:xfrm>
            <a:off x="7501647" y="5903836"/>
            <a:ext cx="1390009" cy="800169"/>
          </a:xfrm>
          <a:prstGeom prst="rect">
            <a:avLst/>
          </a:prstGeom>
        </p:spPr>
      </p:pic>
    </p:spTree>
    <p:extLst>
      <p:ext uri="{BB962C8B-B14F-4D97-AF65-F5344CB8AC3E}">
        <p14:creationId xmlns:p14="http://schemas.microsoft.com/office/powerpoint/2010/main" val="2459776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prstClr val="black"/>
                </a:solidFill>
                <a:latin typeface="Arial Narrow" panose="020B0606020202030204" pitchFamily="34" charset="0"/>
              </a:rPr>
              <a:t>HB </a:t>
            </a:r>
            <a:r>
              <a:rPr lang="en-US" sz="3600" b="1" dirty="0" smtClean="0">
                <a:solidFill>
                  <a:prstClr val="black"/>
                </a:solidFill>
                <a:latin typeface="Arial Narrow" panose="020B0606020202030204" pitchFamily="34" charset="0"/>
              </a:rPr>
              <a:t>328 </a:t>
            </a:r>
            <a:r>
              <a:rPr lang="en-US" sz="3600" b="1" dirty="0">
                <a:solidFill>
                  <a:prstClr val="black"/>
                </a:solidFill>
                <a:latin typeface="Arial Narrow" panose="020B0606020202030204" pitchFamily="34" charset="0"/>
              </a:rPr>
              <a:t>by Representative </a:t>
            </a:r>
            <a:r>
              <a:rPr lang="en-US" sz="3600" b="1" dirty="0" smtClean="0">
                <a:solidFill>
                  <a:prstClr val="black"/>
                </a:solidFill>
                <a:latin typeface="Arial Narrow" panose="020B0606020202030204" pitchFamily="34" charset="0"/>
              </a:rPr>
              <a:t>Alan Baker</a:t>
            </a:r>
            <a:endParaRPr lang="en-US" sz="3600" dirty="0"/>
          </a:p>
        </p:txBody>
      </p:sp>
      <p:sp>
        <p:nvSpPr>
          <p:cNvPr id="3" name="Content Placeholder 2"/>
          <p:cNvSpPr>
            <a:spLocks noGrp="1"/>
          </p:cNvSpPr>
          <p:nvPr>
            <p:ph idx="1"/>
          </p:nvPr>
        </p:nvSpPr>
        <p:spPr/>
        <p:txBody>
          <a:bodyPr>
            <a:normAutofit/>
          </a:bodyPr>
          <a:lstStyle/>
          <a:p>
            <a:pPr marL="0" indent="0" algn="ctr">
              <a:buNone/>
            </a:pPr>
            <a:r>
              <a:rPr lang="en-US" sz="2200" dirty="0" smtClean="0">
                <a:latin typeface="Arial Narrow" panose="020B0606020202030204" pitchFamily="34" charset="0"/>
              </a:rPr>
              <a:t>This legislation would change the process by which counties grant local approval for solid waste management companies seeking a permit.</a:t>
            </a:r>
          </a:p>
          <a:p>
            <a:pPr marL="0" indent="0">
              <a:buNone/>
            </a:pPr>
            <a:endParaRPr lang="en-US" sz="2200" dirty="0" smtClean="0">
              <a:latin typeface="Arial Narrow" panose="020B0606020202030204" pitchFamily="34" charset="0"/>
            </a:endParaRPr>
          </a:p>
          <a:p>
            <a:pPr marL="0" indent="0">
              <a:buNone/>
            </a:pPr>
            <a:r>
              <a:rPr lang="en-US" sz="2200" b="1" dirty="0" smtClean="0">
                <a:latin typeface="Arial Narrow" panose="020B0606020202030204" pitchFamily="34" charset="0"/>
              </a:rPr>
              <a:t>STATUS</a:t>
            </a:r>
            <a:r>
              <a:rPr lang="en-US" sz="2200" dirty="0" smtClean="0">
                <a:latin typeface="Arial Narrow" panose="020B0606020202030204" pitchFamily="34" charset="0"/>
              </a:rPr>
              <a:t>: This bill has passed in the House and been approved in the Senate committee. The bill is awaiting floor action in the Senate for final passage. The Association has removed its objections to the House-passed version of this bill.</a:t>
            </a:r>
          </a:p>
          <a:p>
            <a:pPr marL="0" indent="0">
              <a:buNone/>
            </a:pPr>
            <a:endParaRPr lang="en-US" sz="2200" dirty="0" smtClean="0">
              <a:latin typeface="Arial Narrow" panose="020B0606020202030204" pitchFamily="34" charset="0"/>
            </a:endParaRPr>
          </a:p>
          <a:p>
            <a:pPr marL="0" indent="0">
              <a:buNone/>
            </a:pPr>
            <a:r>
              <a:rPr lang="en-US" sz="2200" b="1" dirty="0" smtClean="0">
                <a:latin typeface="Arial Narrow" panose="020B0606020202030204" pitchFamily="34" charset="0"/>
              </a:rPr>
              <a:t>ACTION</a:t>
            </a:r>
            <a:r>
              <a:rPr lang="en-US" sz="2200" dirty="0" smtClean="0">
                <a:latin typeface="Arial Narrow" panose="020B0606020202030204" pitchFamily="34" charset="0"/>
              </a:rPr>
              <a:t>: Engineers should contact their SENATORS and ask that they oppose any changes to this bill. </a:t>
            </a:r>
          </a:p>
          <a:p>
            <a:pPr marL="0" indent="0">
              <a:buNone/>
            </a:pPr>
            <a:endParaRPr lang="en-US" dirty="0"/>
          </a:p>
        </p:txBody>
      </p:sp>
      <p:sp>
        <p:nvSpPr>
          <p:cNvPr id="6" name="Footer Placeholder 4"/>
          <p:cNvSpPr txBox="1">
            <a:spLocks noGrp="1"/>
          </p:cNvSpPr>
          <p:nvPr>
            <p:ph type="ftr" sz="quarter" idx="11"/>
          </p:nvPr>
        </p:nvSpPr>
        <p:spPr>
          <a:xfrm>
            <a:off x="0" y="6117473"/>
            <a:ext cx="3086100" cy="253916"/>
          </a:xfrm>
          <a:prstGeom prst="rect">
            <a:avLst/>
          </a:prstGeom>
          <a:noFill/>
        </p:spPr>
        <p:txBody>
          <a:bodyPr wrap="square" rtlCol="0">
            <a:spAutoFit/>
          </a:bodyPr>
          <a:lstStyle/>
          <a:p>
            <a:pPr algn="l"/>
            <a:r>
              <a:rPr lang="en-US" sz="1050" b="1" dirty="0">
                <a:solidFill>
                  <a:schemeClr val="tx1"/>
                </a:solidFill>
                <a:latin typeface="Arial Narrow" panose="020B0606020202030204" pitchFamily="34" charset="0"/>
              </a:rPr>
              <a:t>     www.alabamacounties.org</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63878" y="5842984"/>
            <a:ext cx="1391684" cy="802895"/>
          </a:xfrm>
          <a:prstGeom prst="rect">
            <a:avLst/>
          </a:prstGeom>
        </p:spPr>
      </p:pic>
    </p:spTree>
    <p:extLst>
      <p:ext uri="{BB962C8B-B14F-4D97-AF65-F5344CB8AC3E}">
        <p14:creationId xmlns:p14="http://schemas.microsoft.com/office/powerpoint/2010/main" val="4131255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prstClr val="black"/>
                </a:solidFill>
                <a:latin typeface="Arial Narrow" panose="020B0606020202030204" pitchFamily="34" charset="0"/>
              </a:rPr>
              <a:t>HB </a:t>
            </a:r>
            <a:r>
              <a:rPr lang="en-US" sz="3600" b="1" dirty="0" smtClean="0">
                <a:solidFill>
                  <a:prstClr val="black"/>
                </a:solidFill>
                <a:latin typeface="Arial Narrow" panose="020B0606020202030204" pitchFamily="34" charset="0"/>
              </a:rPr>
              <a:t>487 </a:t>
            </a:r>
            <a:r>
              <a:rPr lang="en-US" sz="3600" b="1" dirty="0">
                <a:solidFill>
                  <a:prstClr val="black"/>
                </a:solidFill>
                <a:latin typeface="Arial Narrow" panose="020B0606020202030204" pitchFamily="34" charset="0"/>
              </a:rPr>
              <a:t>by Representative </a:t>
            </a:r>
            <a:r>
              <a:rPr lang="en-US" sz="3600" b="1" dirty="0" smtClean="0">
                <a:solidFill>
                  <a:prstClr val="black"/>
                </a:solidFill>
                <a:latin typeface="Arial Narrow" panose="020B0606020202030204" pitchFamily="34" charset="0"/>
              </a:rPr>
              <a:t>Bill Poole</a:t>
            </a:r>
            <a:endParaRPr lang="en-US" sz="3600" dirty="0"/>
          </a:p>
        </p:txBody>
      </p:sp>
      <p:sp>
        <p:nvSpPr>
          <p:cNvPr id="3" name="Content Placeholder 2"/>
          <p:cNvSpPr>
            <a:spLocks noGrp="1"/>
          </p:cNvSpPr>
          <p:nvPr>
            <p:ph idx="1"/>
          </p:nvPr>
        </p:nvSpPr>
        <p:spPr/>
        <p:txBody>
          <a:bodyPr>
            <a:normAutofit/>
          </a:bodyPr>
          <a:lstStyle/>
          <a:p>
            <a:pPr marL="0" lvl="0" indent="0" algn="ctr">
              <a:buNone/>
            </a:pPr>
            <a:r>
              <a:rPr lang="en-US" sz="2200" dirty="0">
                <a:solidFill>
                  <a:prstClr val="black"/>
                </a:solidFill>
                <a:latin typeface="Arial Narrow" panose="020B0606020202030204" pitchFamily="34" charset="0"/>
              </a:rPr>
              <a:t>This legislation would utilize a bond issue to provide funding to each Alabama county for repair of local roads and bridges. </a:t>
            </a:r>
          </a:p>
          <a:p>
            <a:pPr marL="0" lvl="0" indent="0">
              <a:buNone/>
            </a:pPr>
            <a:endParaRPr lang="en-US" sz="2200" dirty="0">
              <a:solidFill>
                <a:prstClr val="black"/>
              </a:solidFill>
              <a:latin typeface="Arial Narrow" panose="020B0606020202030204" pitchFamily="34" charset="0"/>
            </a:endParaRPr>
          </a:p>
          <a:p>
            <a:pPr marL="0" lvl="0" indent="0">
              <a:buNone/>
            </a:pPr>
            <a:r>
              <a:rPr lang="en-US" sz="2200" b="1" dirty="0">
                <a:solidFill>
                  <a:prstClr val="black"/>
                </a:solidFill>
                <a:latin typeface="Arial Narrow" panose="020B0606020202030204" pitchFamily="34" charset="0"/>
              </a:rPr>
              <a:t>STATUS</a:t>
            </a:r>
            <a:r>
              <a:rPr lang="en-US" sz="2200" dirty="0">
                <a:solidFill>
                  <a:prstClr val="black"/>
                </a:solidFill>
                <a:latin typeface="Arial Narrow" panose="020B0606020202030204" pitchFamily="34" charset="0"/>
              </a:rPr>
              <a:t>: This bill is not going to reach the House for a vote this session. </a:t>
            </a:r>
          </a:p>
          <a:p>
            <a:pPr marL="0" lvl="0" indent="0">
              <a:buNone/>
            </a:pPr>
            <a:endParaRPr lang="en-US" sz="2200" dirty="0">
              <a:solidFill>
                <a:prstClr val="black"/>
              </a:solidFill>
              <a:latin typeface="Arial Narrow" panose="020B0606020202030204" pitchFamily="34" charset="0"/>
            </a:endParaRPr>
          </a:p>
          <a:p>
            <a:pPr marL="0" lvl="0" indent="0">
              <a:buNone/>
            </a:pPr>
            <a:r>
              <a:rPr lang="en-US" sz="2200" b="1" dirty="0">
                <a:solidFill>
                  <a:prstClr val="black"/>
                </a:solidFill>
                <a:latin typeface="Arial Narrow" panose="020B0606020202030204" pitchFamily="34" charset="0"/>
              </a:rPr>
              <a:t>ACTION</a:t>
            </a:r>
            <a:r>
              <a:rPr lang="en-US" sz="2200" dirty="0">
                <a:solidFill>
                  <a:prstClr val="black"/>
                </a:solidFill>
                <a:latin typeface="Arial Narrow" panose="020B0606020202030204" pitchFamily="34" charset="0"/>
              </a:rPr>
              <a:t>: With the prospect of a special session, it is important that counties continue to make the public aware of the massive need for improvement of county roads and bridges. This issue must be addressed at some point in the future. </a:t>
            </a:r>
          </a:p>
          <a:p>
            <a:pPr marL="0" indent="0">
              <a:buNone/>
            </a:pPr>
            <a:endParaRPr lang="en-US" dirty="0"/>
          </a:p>
        </p:txBody>
      </p:sp>
      <p:sp>
        <p:nvSpPr>
          <p:cNvPr id="6" name="Footer Placeholder 4"/>
          <p:cNvSpPr txBox="1">
            <a:spLocks noGrp="1"/>
          </p:cNvSpPr>
          <p:nvPr>
            <p:ph type="ftr" sz="quarter" idx="11"/>
          </p:nvPr>
        </p:nvSpPr>
        <p:spPr>
          <a:xfrm>
            <a:off x="0" y="6176963"/>
            <a:ext cx="3086100" cy="253916"/>
          </a:xfrm>
          <a:prstGeom prst="rect">
            <a:avLst/>
          </a:prstGeom>
          <a:noFill/>
        </p:spPr>
        <p:txBody>
          <a:bodyPr wrap="square" rtlCol="0">
            <a:spAutoFit/>
          </a:bodyPr>
          <a:lstStyle/>
          <a:p>
            <a:pPr algn="l"/>
            <a:r>
              <a:rPr lang="en-US" sz="1050" b="1" dirty="0">
                <a:solidFill>
                  <a:schemeClr val="tx1"/>
                </a:solidFill>
                <a:latin typeface="Arial Narrow" panose="020B0606020202030204" pitchFamily="34" charset="0"/>
              </a:rPr>
              <a:t>     www.alabamacounties.org</a:t>
            </a:r>
          </a:p>
        </p:txBody>
      </p:sp>
      <p:pic>
        <p:nvPicPr>
          <p:cNvPr id="5" name="Picture 4"/>
          <p:cNvPicPr>
            <a:picLocks noChangeAspect="1"/>
          </p:cNvPicPr>
          <p:nvPr/>
        </p:nvPicPr>
        <p:blipFill>
          <a:blip r:embed="rId2"/>
          <a:stretch>
            <a:fillRect/>
          </a:stretch>
        </p:blipFill>
        <p:spPr>
          <a:xfrm>
            <a:off x="7590204" y="5903836"/>
            <a:ext cx="1390009" cy="800169"/>
          </a:xfrm>
          <a:prstGeom prst="rect">
            <a:avLst/>
          </a:prstGeom>
        </p:spPr>
      </p:pic>
    </p:spTree>
    <p:extLst>
      <p:ext uri="{BB962C8B-B14F-4D97-AF65-F5344CB8AC3E}">
        <p14:creationId xmlns:p14="http://schemas.microsoft.com/office/powerpoint/2010/main" val="34071272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prstClr val="black"/>
                </a:solidFill>
                <a:latin typeface="Arial Narrow" panose="020B0606020202030204" pitchFamily="34" charset="0"/>
              </a:rPr>
              <a:t>SB 55 </a:t>
            </a:r>
            <a:r>
              <a:rPr lang="en-US" sz="3600" b="1" dirty="0">
                <a:solidFill>
                  <a:prstClr val="black"/>
                </a:solidFill>
                <a:latin typeface="Arial Narrow" panose="020B0606020202030204" pitchFamily="34" charset="0"/>
              </a:rPr>
              <a:t>by </a:t>
            </a:r>
            <a:r>
              <a:rPr lang="en-US" sz="3600" b="1" dirty="0" smtClean="0">
                <a:solidFill>
                  <a:prstClr val="black"/>
                </a:solidFill>
                <a:latin typeface="Arial Narrow" panose="020B0606020202030204" pitchFamily="34" charset="0"/>
              </a:rPr>
              <a:t>Senator Gerald Allen</a:t>
            </a:r>
            <a:endParaRPr lang="en-US" sz="3600" dirty="0"/>
          </a:p>
        </p:txBody>
      </p:sp>
      <p:sp>
        <p:nvSpPr>
          <p:cNvPr id="3" name="Content Placeholder 2"/>
          <p:cNvSpPr>
            <a:spLocks noGrp="1"/>
          </p:cNvSpPr>
          <p:nvPr>
            <p:ph idx="1"/>
          </p:nvPr>
        </p:nvSpPr>
        <p:spPr/>
        <p:txBody>
          <a:bodyPr>
            <a:normAutofit/>
          </a:bodyPr>
          <a:lstStyle/>
          <a:p>
            <a:pPr marL="0" indent="0" algn="ctr">
              <a:buNone/>
            </a:pPr>
            <a:r>
              <a:rPr lang="en-US" sz="2200" dirty="0">
                <a:solidFill>
                  <a:prstClr val="black"/>
                </a:solidFill>
                <a:latin typeface="Arial Narrow" panose="020B0606020202030204" pitchFamily="34" charset="0"/>
              </a:rPr>
              <a:t>This </a:t>
            </a:r>
            <a:r>
              <a:rPr lang="en-US" sz="2200" dirty="0" smtClean="0">
                <a:solidFill>
                  <a:prstClr val="black"/>
                </a:solidFill>
                <a:latin typeface="Arial Narrow" panose="020B0606020202030204" pitchFamily="34" charset="0"/>
              </a:rPr>
              <a:t>legislation would increase the maximum weight limits of all vehicles by 2,000 pounds, causing detrimental damage to county roads and bridges.</a:t>
            </a:r>
            <a:endParaRPr lang="en-US" sz="2200" dirty="0">
              <a:solidFill>
                <a:prstClr val="black"/>
              </a:solidFill>
              <a:latin typeface="Arial Narrow" panose="020B0606020202030204" pitchFamily="34" charset="0"/>
            </a:endParaRPr>
          </a:p>
          <a:p>
            <a:pPr marL="0" indent="0">
              <a:buNone/>
            </a:pPr>
            <a:endParaRPr lang="en-US" sz="2200" dirty="0">
              <a:solidFill>
                <a:prstClr val="black"/>
              </a:solidFill>
              <a:latin typeface="Arial Narrow" panose="020B0606020202030204" pitchFamily="34" charset="0"/>
            </a:endParaRPr>
          </a:p>
          <a:p>
            <a:pPr marL="0" indent="0">
              <a:buNone/>
            </a:pPr>
            <a:r>
              <a:rPr lang="en-US" sz="2200" b="1" dirty="0">
                <a:solidFill>
                  <a:prstClr val="black"/>
                </a:solidFill>
                <a:latin typeface="Arial Narrow" panose="020B0606020202030204" pitchFamily="34" charset="0"/>
              </a:rPr>
              <a:t>STATUS</a:t>
            </a:r>
            <a:r>
              <a:rPr lang="en-US" sz="2200" dirty="0">
                <a:solidFill>
                  <a:prstClr val="black"/>
                </a:solidFill>
                <a:latin typeface="Arial Narrow" panose="020B0606020202030204" pitchFamily="34" charset="0"/>
              </a:rPr>
              <a:t>: This bill has gained committee approval in the </a:t>
            </a:r>
            <a:r>
              <a:rPr lang="en-US" sz="2200" dirty="0" smtClean="0">
                <a:solidFill>
                  <a:prstClr val="black"/>
                </a:solidFill>
                <a:latin typeface="Arial Narrow" panose="020B0606020202030204" pitchFamily="34" charset="0"/>
              </a:rPr>
              <a:t>Senate but </a:t>
            </a:r>
            <a:r>
              <a:rPr lang="en-US" sz="2200" dirty="0">
                <a:solidFill>
                  <a:prstClr val="black"/>
                </a:solidFill>
                <a:latin typeface="Arial Narrow" panose="020B0606020202030204" pitchFamily="34" charset="0"/>
              </a:rPr>
              <a:t>was carried over on the floor. The bill is awaiting </a:t>
            </a:r>
            <a:r>
              <a:rPr lang="en-US" sz="2200" dirty="0" smtClean="0">
                <a:solidFill>
                  <a:prstClr val="black"/>
                </a:solidFill>
                <a:latin typeface="Arial Narrow" panose="020B0606020202030204" pitchFamily="34" charset="0"/>
              </a:rPr>
              <a:t>a Senate </a:t>
            </a:r>
            <a:r>
              <a:rPr lang="en-US" sz="2200" dirty="0">
                <a:solidFill>
                  <a:prstClr val="black"/>
                </a:solidFill>
                <a:latin typeface="Arial Narrow" panose="020B0606020202030204" pitchFamily="34" charset="0"/>
              </a:rPr>
              <a:t>floor vote. </a:t>
            </a:r>
          </a:p>
          <a:p>
            <a:pPr marL="0" indent="0">
              <a:buNone/>
            </a:pPr>
            <a:endParaRPr lang="en-US" sz="2200" dirty="0">
              <a:solidFill>
                <a:prstClr val="black"/>
              </a:solidFill>
              <a:latin typeface="Arial Narrow" panose="020B0606020202030204" pitchFamily="34" charset="0"/>
            </a:endParaRPr>
          </a:p>
          <a:p>
            <a:pPr marL="0" indent="0">
              <a:buNone/>
            </a:pPr>
            <a:r>
              <a:rPr lang="en-US" sz="2200" b="1" dirty="0">
                <a:solidFill>
                  <a:prstClr val="black"/>
                </a:solidFill>
                <a:latin typeface="Arial Narrow" panose="020B0606020202030204" pitchFamily="34" charset="0"/>
              </a:rPr>
              <a:t>ACTION</a:t>
            </a:r>
            <a:r>
              <a:rPr lang="en-US" sz="2200" dirty="0">
                <a:solidFill>
                  <a:prstClr val="black"/>
                </a:solidFill>
                <a:latin typeface="Arial Narrow" panose="020B0606020202030204" pitchFamily="34" charset="0"/>
              </a:rPr>
              <a:t>: Engineers should contact their </a:t>
            </a:r>
            <a:r>
              <a:rPr lang="en-US" sz="2200" dirty="0" smtClean="0">
                <a:solidFill>
                  <a:prstClr val="black"/>
                </a:solidFill>
                <a:latin typeface="Arial Narrow" panose="020B0606020202030204" pitchFamily="34" charset="0"/>
              </a:rPr>
              <a:t>SENATORS </a:t>
            </a:r>
            <a:r>
              <a:rPr lang="en-US" sz="2200" dirty="0">
                <a:solidFill>
                  <a:prstClr val="black"/>
                </a:solidFill>
                <a:latin typeface="Arial Narrow" panose="020B0606020202030204" pitchFamily="34" charset="0"/>
              </a:rPr>
              <a:t>and </a:t>
            </a:r>
            <a:r>
              <a:rPr lang="en-US" sz="2200" dirty="0" smtClean="0">
                <a:solidFill>
                  <a:prstClr val="black"/>
                </a:solidFill>
                <a:latin typeface="Arial Narrow" panose="020B0606020202030204" pitchFamily="34" charset="0"/>
              </a:rPr>
              <a:t>ask them to OPPOSE this bill if it contains language that would provide weight limit exemptions on county roads or bridges. </a:t>
            </a:r>
            <a:endParaRPr lang="en-US" sz="2200" dirty="0">
              <a:solidFill>
                <a:prstClr val="black"/>
              </a:solidFill>
              <a:latin typeface="Arial Narrow" panose="020B0606020202030204" pitchFamily="34" charset="0"/>
            </a:endParaRPr>
          </a:p>
          <a:p>
            <a:pPr marL="0" indent="0">
              <a:buNone/>
            </a:pPr>
            <a:endParaRPr lang="en-US" dirty="0"/>
          </a:p>
        </p:txBody>
      </p:sp>
      <p:sp>
        <p:nvSpPr>
          <p:cNvPr id="6" name="Footer Placeholder 4"/>
          <p:cNvSpPr txBox="1">
            <a:spLocks noGrp="1"/>
          </p:cNvSpPr>
          <p:nvPr>
            <p:ph type="ftr" sz="quarter" idx="11"/>
          </p:nvPr>
        </p:nvSpPr>
        <p:spPr>
          <a:xfrm>
            <a:off x="0" y="6088155"/>
            <a:ext cx="3086100" cy="253916"/>
          </a:xfrm>
          <a:prstGeom prst="rect">
            <a:avLst/>
          </a:prstGeom>
          <a:noFill/>
        </p:spPr>
        <p:txBody>
          <a:bodyPr wrap="square" rtlCol="0">
            <a:spAutoFit/>
          </a:bodyPr>
          <a:lstStyle/>
          <a:p>
            <a:pPr algn="l"/>
            <a:r>
              <a:rPr lang="en-US" sz="1050" b="1" dirty="0">
                <a:solidFill>
                  <a:schemeClr val="tx1"/>
                </a:solidFill>
                <a:latin typeface="Arial Narrow" panose="020B0606020202030204" pitchFamily="34" charset="0"/>
              </a:rPr>
              <a:t>     www.alabamacounties.org</a:t>
            </a:r>
          </a:p>
        </p:txBody>
      </p:sp>
      <p:pic>
        <p:nvPicPr>
          <p:cNvPr id="5" name="Picture 4"/>
          <p:cNvPicPr>
            <a:picLocks noChangeAspect="1"/>
          </p:cNvPicPr>
          <p:nvPr/>
        </p:nvPicPr>
        <p:blipFill>
          <a:blip r:embed="rId2"/>
          <a:stretch>
            <a:fillRect/>
          </a:stretch>
        </p:blipFill>
        <p:spPr>
          <a:xfrm>
            <a:off x="7483111" y="5815029"/>
            <a:ext cx="1390009" cy="800169"/>
          </a:xfrm>
          <a:prstGeom prst="rect">
            <a:avLst/>
          </a:prstGeom>
        </p:spPr>
      </p:pic>
    </p:spTree>
    <p:extLst>
      <p:ext uri="{BB962C8B-B14F-4D97-AF65-F5344CB8AC3E}">
        <p14:creationId xmlns:p14="http://schemas.microsoft.com/office/powerpoint/2010/main" val="3823476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prstClr val="black"/>
                </a:solidFill>
                <a:latin typeface="Arial Narrow" panose="020B0606020202030204" pitchFamily="34" charset="0"/>
              </a:rPr>
              <a:t>SB </a:t>
            </a:r>
            <a:r>
              <a:rPr lang="en-US" sz="3600" b="1" dirty="0" smtClean="0">
                <a:solidFill>
                  <a:prstClr val="black"/>
                </a:solidFill>
                <a:latin typeface="Arial Narrow" panose="020B0606020202030204" pitchFamily="34" charset="0"/>
              </a:rPr>
              <a:t>401 </a:t>
            </a:r>
            <a:r>
              <a:rPr lang="en-US" sz="3600" b="1" dirty="0">
                <a:solidFill>
                  <a:prstClr val="black"/>
                </a:solidFill>
                <a:latin typeface="Arial Narrow" panose="020B0606020202030204" pitchFamily="34" charset="0"/>
              </a:rPr>
              <a:t>by Senator Gerald </a:t>
            </a:r>
            <a:r>
              <a:rPr lang="en-US" sz="3600" b="1" dirty="0" smtClean="0">
                <a:solidFill>
                  <a:prstClr val="black"/>
                </a:solidFill>
                <a:latin typeface="Arial Narrow" panose="020B0606020202030204" pitchFamily="34" charset="0"/>
              </a:rPr>
              <a:t>Dial</a:t>
            </a:r>
            <a:endParaRPr lang="en-US" sz="3600" dirty="0"/>
          </a:p>
        </p:txBody>
      </p:sp>
      <p:sp>
        <p:nvSpPr>
          <p:cNvPr id="3" name="Content Placeholder 2"/>
          <p:cNvSpPr>
            <a:spLocks noGrp="1"/>
          </p:cNvSpPr>
          <p:nvPr>
            <p:ph idx="1"/>
          </p:nvPr>
        </p:nvSpPr>
        <p:spPr>
          <a:xfrm>
            <a:off x="628650" y="1591168"/>
            <a:ext cx="7886700" cy="4351338"/>
          </a:xfrm>
        </p:spPr>
        <p:txBody>
          <a:bodyPr>
            <a:normAutofit/>
          </a:bodyPr>
          <a:lstStyle/>
          <a:p>
            <a:pPr marL="0" indent="0" algn="ctr">
              <a:buNone/>
            </a:pPr>
            <a:r>
              <a:rPr lang="en-US" sz="2200" dirty="0">
                <a:solidFill>
                  <a:prstClr val="black"/>
                </a:solidFill>
                <a:latin typeface="Arial Narrow" panose="020B0606020202030204" pitchFamily="34" charset="0"/>
              </a:rPr>
              <a:t>This legislation </a:t>
            </a:r>
            <a:r>
              <a:rPr lang="en-US" sz="2200" dirty="0" smtClean="0">
                <a:solidFill>
                  <a:prstClr val="black"/>
                </a:solidFill>
                <a:latin typeface="Arial Narrow" panose="020B0606020202030204" pitchFamily="34" charset="0"/>
              </a:rPr>
              <a:t>would require </a:t>
            </a:r>
            <a:r>
              <a:rPr lang="en-US" sz="2200" dirty="0">
                <a:solidFill>
                  <a:prstClr val="black"/>
                </a:solidFill>
                <a:latin typeface="Arial Narrow" panose="020B0606020202030204" pitchFamily="34" charset="0"/>
              </a:rPr>
              <a:t>that the </a:t>
            </a:r>
            <a:r>
              <a:rPr lang="en-US" sz="2200" dirty="0" smtClean="0">
                <a:solidFill>
                  <a:prstClr val="black"/>
                </a:solidFill>
                <a:latin typeface="Arial Narrow" panose="020B0606020202030204" pitchFamily="34" charset="0"/>
              </a:rPr>
              <a:t>proceeds from a municipal fuel tax only go towards equipment or materials essential to specific </a:t>
            </a:r>
            <a:r>
              <a:rPr lang="en-US" sz="2200" dirty="0">
                <a:solidFill>
                  <a:prstClr val="black"/>
                </a:solidFill>
                <a:latin typeface="Arial Narrow" panose="020B0606020202030204" pitchFamily="34" charset="0"/>
              </a:rPr>
              <a:t>road or bridge maintenance, </a:t>
            </a:r>
            <a:r>
              <a:rPr lang="en-US" sz="2200" dirty="0" smtClean="0">
                <a:solidFill>
                  <a:prstClr val="black"/>
                </a:solidFill>
                <a:latin typeface="Arial Narrow" panose="020B0606020202030204" pitchFamily="34" charset="0"/>
              </a:rPr>
              <a:t>improvement, replacement</a:t>
            </a:r>
            <a:r>
              <a:rPr lang="en-US" sz="2200" dirty="0">
                <a:solidFill>
                  <a:prstClr val="black"/>
                </a:solidFill>
                <a:latin typeface="Arial Narrow" panose="020B0606020202030204" pitchFamily="34" charset="0"/>
              </a:rPr>
              <a:t>, and construction projects within </a:t>
            </a:r>
            <a:r>
              <a:rPr lang="en-US" sz="2200" dirty="0" smtClean="0">
                <a:solidFill>
                  <a:prstClr val="black"/>
                </a:solidFill>
                <a:latin typeface="Arial Narrow" panose="020B0606020202030204" pitchFamily="34" charset="0"/>
              </a:rPr>
              <a:t>the jurisdictional </a:t>
            </a:r>
            <a:r>
              <a:rPr lang="en-US" sz="2200" dirty="0">
                <a:solidFill>
                  <a:prstClr val="black"/>
                </a:solidFill>
                <a:latin typeface="Arial Narrow" panose="020B0606020202030204" pitchFamily="34" charset="0"/>
              </a:rPr>
              <a:t>limits of a municipality.</a:t>
            </a:r>
          </a:p>
          <a:p>
            <a:pPr marL="0" indent="0">
              <a:buNone/>
            </a:pPr>
            <a:endParaRPr lang="en-US" sz="2200" dirty="0">
              <a:solidFill>
                <a:prstClr val="black"/>
              </a:solidFill>
              <a:latin typeface="Arial Narrow" panose="020B0606020202030204" pitchFamily="34" charset="0"/>
            </a:endParaRPr>
          </a:p>
          <a:p>
            <a:pPr marL="0" indent="0">
              <a:buNone/>
            </a:pPr>
            <a:r>
              <a:rPr lang="en-US" sz="2200" b="1" dirty="0">
                <a:solidFill>
                  <a:prstClr val="black"/>
                </a:solidFill>
                <a:latin typeface="Arial Narrow" panose="020B0606020202030204" pitchFamily="34" charset="0"/>
              </a:rPr>
              <a:t>STATUS</a:t>
            </a:r>
            <a:r>
              <a:rPr lang="en-US" sz="2200" dirty="0">
                <a:solidFill>
                  <a:prstClr val="black"/>
                </a:solidFill>
                <a:latin typeface="Arial Narrow" panose="020B0606020202030204" pitchFamily="34" charset="0"/>
              </a:rPr>
              <a:t>: This bill </a:t>
            </a:r>
            <a:r>
              <a:rPr lang="en-US" sz="2200" dirty="0" smtClean="0">
                <a:solidFill>
                  <a:prstClr val="black"/>
                </a:solidFill>
                <a:latin typeface="Arial Narrow" panose="020B0606020202030204" pitchFamily="34" charset="0"/>
              </a:rPr>
              <a:t>received a favorable report from Senate committee and is awaiting action on the Senate floor. </a:t>
            </a:r>
            <a:endParaRPr lang="en-US" sz="2200" dirty="0">
              <a:solidFill>
                <a:prstClr val="black"/>
              </a:solidFill>
              <a:latin typeface="Arial Narrow" panose="020B0606020202030204" pitchFamily="34" charset="0"/>
            </a:endParaRPr>
          </a:p>
          <a:p>
            <a:pPr marL="0" indent="0">
              <a:buNone/>
            </a:pPr>
            <a:endParaRPr lang="en-US" sz="2200" dirty="0">
              <a:solidFill>
                <a:prstClr val="black"/>
              </a:solidFill>
              <a:latin typeface="Arial Narrow" panose="020B0606020202030204" pitchFamily="34" charset="0"/>
            </a:endParaRPr>
          </a:p>
          <a:p>
            <a:pPr marL="0" indent="0">
              <a:buNone/>
            </a:pPr>
            <a:r>
              <a:rPr lang="en-US" sz="2200" b="1" dirty="0">
                <a:solidFill>
                  <a:prstClr val="black"/>
                </a:solidFill>
                <a:latin typeface="Arial Narrow" panose="020B0606020202030204" pitchFamily="34" charset="0"/>
              </a:rPr>
              <a:t>ACTION</a:t>
            </a:r>
            <a:r>
              <a:rPr lang="en-US" sz="2200" dirty="0">
                <a:solidFill>
                  <a:prstClr val="black"/>
                </a:solidFill>
                <a:latin typeface="Arial Narrow" panose="020B0606020202030204" pitchFamily="34" charset="0"/>
              </a:rPr>
              <a:t>: </a:t>
            </a:r>
            <a:r>
              <a:rPr lang="en-US" sz="2200" dirty="0" smtClean="0">
                <a:solidFill>
                  <a:prstClr val="black"/>
                </a:solidFill>
                <a:latin typeface="Arial Narrow" panose="020B0606020202030204" pitchFamily="34" charset="0"/>
              </a:rPr>
              <a:t>This bill highlights the need for cities and counties to come together on a workable solution to our infrastructure crisis. </a:t>
            </a:r>
            <a:endParaRPr lang="en-US" sz="2200" dirty="0">
              <a:solidFill>
                <a:prstClr val="black"/>
              </a:solidFill>
              <a:latin typeface="Arial Narrow" panose="020B0606020202030204" pitchFamily="34" charset="0"/>
            </a:endParaRPr>
          </a:p>
          <a:p>
            <a:pPr marL="0" indent="0">
              <a:buNone/>
            </a:pPr>
            <a:endParaRPr lang="en-US" dirty="0"/>
          </a:p>
        </p:txBody>
      </p:sp>
      <p:sp>
        <p:nvSpPr>
          <p:cNvPr id="7" name="Footer Placeholder 4"/>
          <p:cNvSpPr txBox="1">
            <a:spLocks noGrp="1"/>
          </p:cNvSpPr>
          <p:nvPr>
            <p:ph type="ftr" sz="quarter" idx="11"/>
          </p:nvPr>
        </p:nvSpPr>
        <p:spPr>
          <a:xfrm>
            <a:off x="0" y="6117473"/>
            <a:ext cx="3086100" cy="253916"/>
          </a:xfrm>
          <a:prstGeom prst="rect">
            <a:avLst/>
          </a:prstGeom>
          <a:noFill/>
        </p:spPr>
        <p:txBody>
          <a:bodyPr wrap="square" rtlCol="0">
            <a:spAutoFit/>
          </a:bodyPr>
          <a:lstStyle/>
          <a:p>
            <a:pPr algn="l"/>
            <a:r>
              <a:rPr lang="en-US" sz="1050" b="1" dirty="0">
                <a:solidFill>
                  <a:schemeClr val="tx1"/>
                </a:solidFill>
                <a:latin typeface="Arial Narrow" panose="020B0606020202030204" pitchFamily="34" charset="0"/>
              </a:rPr>
              <a:t>     www.alabamacounties.org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30926" y="5842984"/>
            <a:ext cx="1391684" cy="802895"/>
          </a:xfrm>
          <a:prstGeom prst="rect">
            <a:avLst/>
          </a:prstGeom>
        </p:spPr>
      </p:pic>
    </p:spTree>
    <p:extLst>
      <p:ext uri="{BB962C8B-B14F-4D97-AF65-F5344CB8AC3E}">
        <p14:creationId xmlns:p14="http://schemas.microsoft.com/office/powerpoint/2010/main" val="4064254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solidFill>
                  <a:prstClr val="black"/>
                </a:solidFill>
                <a:latin typeface="Arial Narrow" panose="020B0606020202030204" pitchFamily="34" charset="0"/>
              </a:rPr>
              <a:t>SB </a:t>
            </a:r>
            <a:r>
              <a:rPr lang="en-US" sz="3600" b="1" dirty="0" smtClean="0">
                <a:solidFill>
                  <a:prstClr val="black"/>
                </a:solidFill>
                <a:latin typeface="Arial Narrow" panose="020B0606020202030204" pitchFamily="34" charset="0"/>
              </a:rPr>
              <a:t>386 </a:t>
            </a:r>
            <a:r>
              <a:rPr lang="en-US" sz="3600" b="1" dirty="0">
                <a:solidFill>
                  <a:prstClr val="black"/>
                </a:solidFill>
                <a:latin typeface="Arial Narrow" panose="020B0606020202030204" pitchFamily="34" charset="0"/>
              </a:rPr>
              <a:t>by Senator </a:t>
            </a:r>
            <a:r>
              <a:rPr lang="en-US" sz="3600" b="1" dirty="0" smtClean="0">
                <a:solidFill>
                  <a:prstClr val="black"/>
                </a:solidFill>
                <a:latin typeface="Arial Narrow" panose="020B0606020202030204" pitchFamily="34" charset="0"/>
              </a:rPr>
              <a:t>Arthur Orr</a:t>
            </a:r>
            <a:endParaRPr lang="en-US" sz="3600" dirty="0"/>
          </a:p>
        </p:txBody>
      </p:sp>
      <p:sp>
        <p:nvSpPr>
          <p:cNvPr id="3" name="Content Placeholder 2"/>
          <p:cNvSpPr>
            <a:spLocks noGrp="1"/>
          </p:cNvSpPr>
          <p:nvPr>
            <p:ph idx="1"/>
          </p:nvPr>
        </p:nvSpPr>
        <p:spPr/>
        <p:txBody>
          <a:bodyPr>
            <a:normAutofit/>
          </a:bodyPr>
          <a:lstStyle/>
          <a:p>
            <a:pPr marL="0" indent="0" algn="ctr">
              <a:buNone/>
            </a:pPr>
            <a:r>
              <a:rPr lang="en-US" sz="2200" dirty="0">
                <a:solidFill>
                  <a:prstClr val="black"/>
                </a:solidFill>
                <a:latin typeface="Arial Narrow" panose="020B0606020202030204" pitchFamily="34" charset="0"/>
              </a:rPr>
              <a:t>This legislation would </a:t>
            </a:r>
            <a:r>
              <a:rPr lang="en-US" sz="2200" dirty="0" smtClean="0">
                <a:solidFill>
                  <a:prstClr val="black"/>
                </a:solidFill>
                <a:latin typeface="Arial Narrow" panose="020B0606020202030204" pitchFamily="34" charset="0"/>
              </a:rPr>
              <a:t>allow </a:t>
            </a:r>
            <a:r>
              <a:rPr lang="en-US" sz="2200" dirty="0">
                <a:solidFill>
                  <a:prstClr val="black"/>
                </a:solidFill>
                <a:latin typeface="Arial Narrow" panose="020B0606020202030204" pitchFamily="34" charset="0"/>
              </a:rPr>
              <a:t>a county commission </a:t>
            </a:r>
            <a:r>
              <a:rPr lang="en-US" sz="2200" dirty="0" smtClean="0">
                <a:solidFill>
                  <a:prstClr val="black"/>
                </a:solidFill>
                <a:latin typeface="Arial Narrow" panose="020B0606020202030204" pitchFamily="34" charset="0"/>
              </a:rPr>
              <a:t>to call </a:t>
            </a:r>
            <a:r>
              <a:rPr lang="en-US" sz="2200" dirty="0">
                <a:solidFill>
                  <a:prstClr val="black"/>
                </a:solidFill>
                <a:latin typeface="Arial Narrow" panose="020B0606020202030204" pitchFamily="34" charset="0"/>
              </a:rPr>
              <a:t>for a local referendum to authorize </a:t>
            </a:r>
            <a:r>
              <a:rPr lang="en-US" sz="2200" dirty="0" smtClean="0">
                <a:solidFill>
                  <a:prstClr val="black"/>
                </a:solidFill>
                <a:latin typeface="Arial Narrow" panose="020B0606020202030204" pitchFamily="34" charset="0"/>
              </a:rPr>
              <a:t>the commission </a:t>
            </a:r>
            <a:r>
              <a:rPr lang="en-US" sz="2200" dirty="0">
                <a:solidFill>
                  <a:prstClr val="black"/>
                </a:solidFill>
                <a:latin typeface="Arial Narrow" panose="020B0606020202030204" pitchFamily="34" charset="0"/>
              </a:rPr>
              <a:t>to levy an excise tax on gasoline </a:t>
            </a:r>
            <a:r>
              <a:rPr lang="en-US" sz="2200" dirty="0" smtClean="0">
                <a:solidFill>
                  <a:prstClr val="black"/>
                </a:solidFill>
                <a:latin typeface="Arial Narrow" panose="020B0606020202030204" pitchFamily="34" charset="0"/>
              </a:rPr>
              <a:t>or motor </a:t>
            </a:r>
            <a:r>
              <a:rPr lang="en-US" sz="2200" dirty="0">
                <a:solidFill>
                  <a:prstClr val="black"/>
                </a:solidFill>
                <a:latin typeface="Arial Narrow" panose="020B0606020202030204" pitchFamily="34" charset="0"/>
              </a:rPr>
              <a:t>fuel not to exceed five cents ($.05) </a:t>
            </a:r>
            <a:r>
              <a:rPr lang="en-US" sz="2200" dirty="0" smtClean="0">
                <a:solidFill>
                  <a:prstClr val="black"/>
                </a:solidFill>
                <a:latin typeface="Arial Narrow" panose="020B0606020202030204" pitchFamily="34" charset="0"/>
              </a:rPr>
              <a:t>per gallon </a:t>
            </a:r>
            <a:r>
              <a:rPr lang="en-US" sz="2200" dirty="0">
                <a:solidFill>
                  <a:prstClr val="black"/>
                </a:solidFill>
                <a:latin typeface="Arial Narrow" panose="020B0606020202030204" pitchFamily="34" charset="0"/>
              </a:rPr>
              <a:t>for specific road and bridge </a:t>
            </a:r>
            <a:r>
              <a:rPr lang="en-US" sz="2200" dirty="0" smtClean="0">
                <a:solidFill>
                  <a:prstClr val="black"/>
                </a:solidFill>
                <a:latin typeface="Arial Narrow" panose="020B0606020202030204" pitchFamily="34" charset="0"/>
              </a:rPr>
              <a:t>projects.</a:t>
            </a:r>
          </a:p>
          <a:p>
            <a:pPr marL="0" indent="0" algn="ctr">
              <a:buNone/>
            </a:pPr>
            <a:endParaRPr lang="en-US" sz="2200" b="1" dirty="0">
              <a:solidFill>
                <a:prstClr val="black"/>
              </a:solidFill>
              <a:latin typeface="Arial Narrow" panose="020B0606020202030204" pitchFamily="34" charset="0"/>
            </a:endParaRPr>
          </a:p>
          <a:p>
            <a:pPr marL="0" indent="0">
              <a:buNone/>
            </a:pPr>
            <a:r>
              <a:rPr lang="en-US" sz="2200" b="1" dirty="0" smtClean="0">
                <a:solidFill>
                  <a:prstClr val="black"/>
                </a:solidFill>
                <a:latin typeface="Arial Narrow" panose="020B0606020202030204" pitchFamily="34" charset="0"/>
              </a:rPr>
              <a:t>STATUS</a:t>
            </a:r>
            <a:r>
              <a:rPr lang="en-US" sz="2200" dirty="0">
                <a:solidFill>
                  <a:prstClr val="black"/>
                </a:solidFill>
                <a:latin typeface="Arial Narrow" panose="020B0606020202030204" pitchFamily="34" charset="0"/>
              </a:rPr>
              <a:t>: </a:t>
            </a:r>
            <a:r>
              <a:rPr lang="en-US" sz="2200" dirty="0" smtClean="0">
                <a:solidFill>
                  <a:prstClr val="black"/>
                </a:solidFill>
                <a:latin typeface="Arial Narrow" panose="020B0606020202030204" pitchFamily="34" charset="0"/>
              </a:rPr>
              <a:t>This bill has been approved in Senate committee and is awaiting action on the Senate floor. </a:t>
            </a:r>
            <a:endParaRPr lang="en-US" sz="2200" dirty="0">
              <a:solidFill>
                <a:prstClr val="black"/>
              </a:solidFill>
              <a:latin typeface="Arial Narrow" panose="020B0606020202030204" pitchFamily="34" charset="0"/>
            </a:endParaRPr>
          </a:p>
          <a:p>
            <a:pPr marL="0" indent="0">
              <a:buNone/>
            </a:pPr>
            <a:endParaRPr lang="en-US" sz="2200" dirty="0">
              <a:solidFill>
                <a:prstClr val="black"/>
              </a:solidFill>
              <a:latin typeface="Arial Narrow" panose="020B0606020202030204" pitchFamily="34" charset="0"/>
            </a:endParaRPr>
          </a:p>
          <a:p>
            <a:pPr marL="0" indent="0">
              <a:buNone/>
            </a:pPr>
            <a:r>
              <a:rPr lang="en-US" sz="2200" b="1" dirty="0">
                <a:solidFill>
                  <a:prstClr val="black"/>
                </a:solidFill>
                <a:latin typeface="Arial Narrow" panose="020B0606020202030204" pitchFamily="34" charset="0"/>
              </a:rPr>
              <a:t>ACTION</a:t>
            </a:r>
            <a:r>
              <a:rPr lang="en-US" sz="2200" dirty="0">
                <a:solidFill>
                  <a:prstClr val="black"/>
                </a:solidFill>
                <a:latin typeface="Arial Narrow" panose="020B0606020202030204" pitchFamily="34" charset="0"/>
              </a:rPr>
              <a:t>: </a:t>
            </a:r>
            <a:r>
              <a:rPr lang="en-US" sz="2200" dirty="0" smtClean="0">
                <a:solidFill>
                  <a:prstClr val="black"/>
                </a:solidFill>
                <a:latin typeface="Arial Narrow" panose="020B0606020202030204" pitchFamily="34" charset="0"/>
              </a:rPr>
              <a:t>This bill is not likely to pass this session, but it clearly needs to be a part of the solution going forward. </a:t>
            </a:r>
            <a:endParaRPr lang="en-US" sz="2200" dirty="0"/>
          </a:p>
        </p:txBody>
      </p:sp>
      <p:sp>
        <p:nvSpPr>
          <p:cNvPr id="6" name="Footer Placeholder 4"/>
          <p:cNvSpPr txBox="1">
            <a:spLocks noGrp="1"/>
          </p:cNvSpPr>
          <p:nvPr>
            <p:ph type="ftr" sz="quarter" idx="11"/>
          </p:nvPr>
        </p:nvSpPr>
        <p:spPr>
          <a:xfrm>
            <a:off x="0" y="6176963"/>
            <a:ext cx="3086100" cy="253916"/>
          </a:xfrm>
          <a:prstGeom prst="rect">
            <a:avLst/>
          </a:prstGeom>
          <a:noFill/>
        </p:spPr>
        <p:txBody>
          <a:bodyPr wrap="square" rtlCol="0">
            <a:spAutoFit/>
          </a:bodyPr>
          <a:lstStyle/>
          <a:p>
            <a:pPr algn="l"/>
            <a:r>
              <a:rPr lang="en-US" sz="1050" b="1" dirty="0">
                <a:solidFill>
                  <a:schemeClr val="tx1"/>
                </a:solidFill>
                <a:latin typeface="Arial Narrow" panose="020B0606020202030204" pitchFamily="34" charset="0"/>
              </a:rPr>
              <a:t>     www.alabamacounties.org</a:t>
            </a:r>
          </a:p>
        </p:txBody>
      </p:sp>
      <p:pic>
        <p:nvPicPr>
          <p:cNvPr id="5" name="Picture 4"/>
          <p:cNvPicPr>
            <a:picLocks noChangeAspect="1"/>
          </p:cNvPicPr>
          <p:nvPr/>
        </p:nvPicPr>
        <p:blipFill>
          <a:blip r:embed="rId2"/>
          <a:stretch>
            <a:fillRect/>
          </a:stretch>
        </p:blipFill>
        <p:spPr>
          <a:xfrm>
            <a:off x="7491350" y="5903836"/>
            <a:ext cx="1390009" cy="800169"/>
          </a:xfrm>
          <a:prstGeom prst="rect">
            <a:avLst/>
          </a:prstGeom>
        </p:spPr>
      </p:pic>
    </p:spTree>
    <p:extLst>
      <p:ext uri="{BB962C8B-B14F-4D97-AF65-F5344CB8AC3E}">
        <p14:creationId xmlns:p14="http://schemas.microsoft.com/office/powerpoint/2010/main" val="26274709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672</Words>
  <Application>Microsoft Office PowerPoint</Application>
  <PresentationFormat>On-screen Show (4:3)</PresentationFormat>
  <Paragraphs>53</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Narrow</vt:lpstr>
      <vt:lpstr>Calibri</vt:lpstr>
      <vt:lpstr>Calibri Light</vt:lpstr>
      <vt:lpstr>Office Theme</vt:lpstr>
      <vt:lpstr>2017 Regular Session</vt:lpstr>
      <vt:lpstr>HB 69 by Representative Steve Hurst</vt:lpstr>
      <vt:lpstr>HB 220 by Representative Becky Nordgren</vt:lpstr>
      <vt:lpstr>HB 328 by Representative Alan Baker</vt:lpstr>
      <vt:lpstr>HB 487 by Representative Bill Poole</vt:lpstr>
      <vt:lpstr>SB 55 by Senator Gerald Allen</vt:lpstr>
      <vt:lpstr>SB 401 by Senator Gerald Dial</vt:lpstr>
      <vt:lpstr>SB 386 by Senator Arthur Orr</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2017 Regular Session</dc:title>
  <dc:creator>Jeannie Gaines</dc:creator>
  <cp:lastModifiedBy>ACCA</cp:lastModifiedBy>
  <cp:revision>16</cp:revision>
  <cp:lastPrinted>2017-05-05T21:49:40Z</cp:lastPrinted>
  <dcterms:created xsi:type="dcterms:W3CDTF">2017-05-02T13:25:39Z</dcterms:created>
  <dcterms:modified xsi:type="dcterms:W3CDTF">2017-05-10T20:06:43Z</dcterms:modified>
</cp:coreProperties>
</file>