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5/7/2018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5/7/2018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698F6-F65E-4FFF-B511-2EFFFDB331D9}"/>
              </a:ext>
            </a:extLst>
          </p:cNvPr>
          <p:cNvSpPr>
            <a:spLocks noGrp="1"/>
          </p:cNvSpPr>
          <p:nvPr>
            <p:ph type="ctrTitle"/>
          </p:nvPr>
        </p:nvSpPr>
        <p:spPr>
          <a:xfrm>
            <a:off x="1876424" y="0"/>
            <a:ext cx="8791575" cy="1893816"/>
          </a:xfrm>
        </p:spPr>
        <p:txBody>
          <a:bodyPr>
            <a:noAutofit/>
          </a:bodyPr>
          <a:lstStyle/>
          <a:p>
            <a:pPr algn="ctr"/>
            <a:r>
              <a:rPr lang="en-US" dirty="0"/>
              <a:t>Social media usage </a:t>
            </a:r>
            <a:br>
              <a:rPr lang="en-US" dirty="0"/>
            </a:br>
            <a:r>
              <a:rPr lang="en-US" dirty="0"/>
              <a:t>within local government</a:t>
            </a:r>
          </a:p>
        </p:txBody>
      </p:sp>
      <p:sp>
        <p:nvSpPr>
          <p:cNvPr id="12" name="AutoShape 2" descr="Image result for youtube logo image">
            <a:extLst>
              <a:ext uri="{FF2B5EF4-FFF2-40B4-BE49-F238E27FC236}">
                <a16:creationId xmlns:a16="http://schemas.microsoft.com/office/drawing/2014/main" id="{1E761F61-7C12-4EFC-A508-84228B27FFC3}"/>
              </a:ext>
            </a:extLst>
          </p:cNvPr>
          <p:cNvSpPr>
            <a:spLocks noGrp="1" noChangeAspect="1" noChangeArrowheads="1"/>
          </p:cNvSpPr>
          <p:nvPr>
            <p:ph type="subTitle" idx="1"/>
          </p:nvPr>
        </p:nvSpPr>
        <p:spPr bwMode="auto">
          <a:xfrm flipV="1">
            <a:off x="1876424" y="1893816"/>
            <a:ext cx="8791575" cy="2705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55000" lnSpcReduction="20000"/>
          </a:bodyPr>
          <a:lstStyle/>
          <a:p>
            <a:endParaRPr lang="en-US" dirty="0"/>
          </a:p>
        </p:txBody>
      </p:sp>
      <p:pic>
        <p:nvPicPr>
          <p:cNvPr id="16" name="Picture 15">
            <a:extLst>
              <a:ext uri="{FF2B5EF4-FFF2-40B4-BE49-F238E27FC236}">
                <a16:creationId xmlns:a16="http://schemas.microsoft.com/office/drawing/2014/main" id="{C203D7C3-D155-4C4B-8F61-A4D7752EFCE7}"/>
              </a:ext>
            </a:extLst>
          </p:cNvPr>
          <p:cNvPicPr>
            <a:picLocks noChangeAspect="1"/>
          </p:cNvPicPr>
          <p:nvPr/>
        </p:nvPicPr>
        <p:blipFill>
          <a:blip r:embed="rId2"/>
          <a:stretch>
            <a:fillRect/>
          </a:stretch>
        </p:blipFill>
        <p:spPr>
          <a:xfrm>
            <a:off x="2348832" y="2111930"/>
            <a:ext cx="7966744" cy="3892492"/>
          </a:xfrm>
          <a:prstGeom prst="rect">
            <a:avLst/>
          </a:prstGeom>
        </p:spPr>
      </p:pic>
    </p:spTree>
    <p:extLst>
      <p:ext uri="{BB962C8B-B14F-4D97-AF65-F5344CB8AC3E}">
        <p14:creationId xmlns:p14="http://schemas.microsoft.com/office/powerpoint/2010/main" val="404882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FE36-260A-469B-9B7E-C67399557358}"/>
              </a:ext>
            </a:extLst>
          </p:cNvPr>
          <p:cNvSpPr>
            <a:spLocks noGrp="1"/>
          </p:cNvSpPr>
          <p:nvPr>
            <p:ph type="title"/>
          </p:nvPr>
        </p:nvSpPr>
        <p:spPr>
          <a:xfrm>
            <a:off x="1141412" y="425572"/>
            <a:ext cx="9905998" cy="1478570"/>
          </a:xfrm>
        </p:spPr>
        <p:txBody>
          <a:bodyPr/>
          <a:lstStyle/>
          <a:p>
            <a:r>
              <a:rPr lang="en-US" dirty="0">
                <a:solidFill>
                  <a:srgbClr val="000066"/>
                </a:solidFill>
              </a:rPr>
              <a:t>7.  </a:t>
            </a:r>
            <a:r>
              <a:rPr lang="en-US" sz="3200" dirty="0">
                <a:solidFill>
                  <a:srgbClr val="000066"/>
                </a:solidFill>
              </a:rPr>
              <a:t>Become more authentic and transparent…</a:t>
            </a:r>
            <a:r>
              <a:rPr lang="en-US" dirty="0">
                <a:solidFill>
                  <a:srgbClr val="000066"/>
                </a:solidFill>
              </a:rPr>
              <a:t>	</a:t>
            </a:r>
          </a:p>
        </p:txBody>
      </p:sp>
      <p:sp>
        <p:nvSpPr>
          <p:cNvPr id="3" name="Content Placeholder 2">
            <a:extLst>
              <a:ext uri="{FF2B5EF4-FFF2-40B4-BE49-F238E27FC236}">
                <a16:creationId xmlns:a16="http://schemas.microsoft.com/office/drawing/2014/main" id="{D4441878-0CC4-4088-BD20-CF7075F1E692}"/>
              </a:ext>
            </a:extLst>
          </p:cNvPr>
          <p:cNvSpPr>
            <a:spLocks noGrp="1"/>
          </p:cNvSpPr>
          <p:nvPr>
            <p:ph idx="1"/>
          </p:nvPr>
        </p:nvSpPr>
        <p:spPr>
          <a:xfrm>
            <a:off x="1074300" y="1904142"/>
            <a:ext cx="9905999" cy="3541714"/>
          </a:xfrm>
        </p:spPr>
        <p:txBody>
          <a:bodyPr/>
          <a:lstStyle/>
          <a:p>
            <a:r>
              <a:rPr lang="en-US" dirty="0"/>
              <a:t>Authenticity and </a:t>
            </a:r>
            <a:r>
              <a:rPr lang="en-US" dirty="0">
                <a:solidFill>
                  <a:srgbClr val="FFFF00"/>
                </a:solidFill>
              </a:rPr>
              <a:t>transparency</a:t>
            </a:r>
            <a:r>
              <a:rPr lang="en-US" dirty="0"/>
              <a:t> is valued by your constituents! Your constituents are your target audience. </a:t>
            </a:r>
          </a:p>
          <a:p>
            <a:r>
              <a:rPr lang="en-US" dirty="0"/>
              <a:t>Focusing on </a:t>
            </a:r>
            <a:r>
              <a:rPr lang="en-US" dirty="0">
                <a:solidFill>
                  <a:srgbClr val="FFFF00"/>
                </a:solidFill>
              </a:rPr>
              <a:t>transparency</a:t>
            </a:r>
            <a:r>
              <a:rPr lang="en-US" dirty="0"/>
              <a:t> in all government communications is an effective way of gaining the trust of citizens. </a:t>
            </a:r>
          </a:p>
          <a:p>
            <a:endParaRPr lang="en-US" dirty="0"/>
          </a:p>
        </p:txBody>
      </p:sp>
    </p:spTree>
    <p:extLst>
      <p:ext uri="{BB962C8B-B14F-4D97-AF65-F5344CB8AC3E}">
        <p14:creationId xmlns:p14="http://schemas.microsoft.com/office/powerpoint/2010/main" val="133102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74E35-0783-46BD-B051-A1FC016E5A96}"/>
              </a:ext>
            </a:extLst>
          </p:cNvPr>
          <p:cNvSpPr>
            <a:spLocks noGrp="1"/>
          </p:cNvSpPr>
          <p:nvPr>
            <p:ph type="title"/>
          </p:nvPr>
        </p:nvSpPr>
        <p:spPr/>
        <p:txBody>
          <a:bodyPr/>
          <a:lstStyle/>
          <a:p>
            <a:pPr algn="ctr"/>
            <a:r>
              <a:rPr lang="en-US" dirty="0">
                <a:solidFill>
                  <a:srgbClr val="000066"/>
                </a:solidFill>
              </a:rPr>
              <a:t>Did you know…</a:t>
            </a:r>
            <a:br>
              <a:rPr lang="en-US" dirty="0">
                <a:solidFill>
                  <a:srgbClr val="000066"/>
                </a:solidFill>
              </a:rPr>
            </a:br>
            <a:r>
              <a:rPr lang="en-US" dirty="0">
                <a:solidFill>
                  <a:srgbClr val="000066"/>
                </a:solidFill>
              </a:rPr>
              <a:t>	</a:t>
            </a:r>
          </a:p>
        </p:txBody>
      </p:sp>
      <p:sp>
        <p:nvSpPr>
          <p:cNvPr id="3" name="Content Placeholder 2">
            <a:extLst>
              <a:ext uri="{FF2B5EF4-FFF2-40B4-BE49-F238E27FC236}">
                <a16:creationId xmlns:a16="http://schemas.microsoft.com/office/drawing/2014/main" id="{E8431782-C940-4E0C-8D2A-055DEC5F4DB0}"/>
              </a:ext>
            </a:extLst>
          </p:cNvPr>
          <p:cNvSpPr>
            <a:spLocks noGrp="1"/>
          </p:cNvSpPr>
          <p:nvPr>
            <p:ph idx="1"/>
          </p:nvPr>
        </p:nvSpPr>
        <p:spPr>
          <a:xfrm>
            <a:off x="1141410" y="1658142"/>
            <a:ext cx="9905999" cy="4063149"/>
          </a:xfrm>
        </p:spPr>
        <p:txBody>
          <a:bodyPr/>
          <a:lstStyle/>
          <a:p>
            <a:r>
              <a:rPr lang="en-US" sz="3200" dirty="0"/>
              <a:t>Top Three Social Media Platforms Used In Government:</a:t>
            </a:r>
          </a:p>
          <a:p>
            <a:pPr lvl="1"/>
            <a:endParaRPr lang="en-US" dirty="0"/>
          </a:p>
        </p:txBody>
      </p:sp>
      <p:pic>
        <p:nvPicPr>
          <p:cNvPr id="5" name="Picture 4">
            <a:extLst>
              <a:ext uri="{FF2B5EF4-FFF2-40B4-BE49-F238E27FC236}">
                <a16:creationId xmlns:a16="http://schemas.microsoft.com/office/drawing/2014/main" id="{6E7E7556-C4C1-4C44-BB9B-DFE22C9F64A7}"/>
              </a:ext>
            </a:extLst>
          </p:cNvPr>
          <p:cNvPicPr>
            <a:picLocks noChangeAspect="1"/>
          </p:cNvPicPr>
          <p:nvPr/>
        </p:nvPicPr>
        <p:blipFill>
          <a:blip r:embed="rId2"/>
          <a:stretch>
            <a:fillRect/>
          </a:stretch>
        </p:blipFill>
        <p:spPr>
          <a:xfrm>
            <a:off x="2081955" y="2910456"/>
            <a:ext cx="2038350" cy="1943100"/>
          </a:xfrm>
          <a:prstGeom prst="rect">
            <a:avLst/>
          </a:prstGeom>
        </p:spPr>
      </p:pic>
      <p:pic>
        <p:nvPicPr>
          <p:cNvPr id="7" name="Picture 6">
            <a:extLst>
              <a:ext uri="{FF2B5EF4-FFF2-40B4-BE49-F238E27FC236}">
                <a16:creationId xmlns:a16="http://schemas.microsoft.com/office/drawing/2014/main" id="{5E0E9241-EFD2-4F23-A8DA-109E84BBFAB6}"/>
              </a:ext>
            </a:extLst>
          </p:cNvPr>
          <p:cNvPicPr>
            <a:picLocks noChangeAspect="1"/>
          </p:cNvPicPr>
          <p:nvPr/>
        </p:nvPicPr>
        <p:blipFill>
          <a:blip r:embed="rId3"/>
          <a:stretch>
            <a:fillRect/>
          </a:stretch>
        </p:blipFill>
        <p:spPr>
          <a:xfrm>
            <a:off x="8299770" y="2910456"/>
            <a:ext cx="2152650" cy="1943100"/>
          </a:xfrm>
          <a:prstGeom prst="rect">
            <a:avLst/>
          </a:prstGeom>
        </p:spPr>
      </p:pic>
      <p:pic>
        <p:nvPicPr>
          <p:cNvPr id="9" name="Picture 8">
            <a:extLst>
              <a:ext uri="{FF2B5EF4-FFF2-40B4-BE49-F238E27FC236}">
                <a16:creationId xmlns:a16="http://schemas.microsoft.com/office/drawing/2014/main" id="{B24D7FE0-A0E7-4346-B44D-EB5B04696130}"/>
              </a:ext>
            </a:extLst>
          </p:cNvPr>
          <p:cNvPicPr>
            <a:picLocks noChangeAspect="1"/>
          </p:cNvPicPr>
          <p:nvPr/>
        </p:nvPicPr>
        <p:blipFill>
          <a:blip r:embed="rId4"/>
          <a:stretch>
            <a:fillRect/>
          </a:stretch>
        </p:blipFill>
        <p:spPr>
          <a:xfrm>
            <a:off x="4670423" y="3245447"/>
            <a:ext cx="2847975" cy="1038225"/>
          </a:xfrm>
          <a:prstGeom prst="rect">
            <a:avLst/>
          </a:prstGeom>
        </p:spPr>
      </p:pic>
    </p:spTree>
    <p:extLst>
      <p:ext uri="{BB962C8B-B14F-4D97-AF65-F5344CB8AC3E}">
        <p14:creationId xmlns:p14="http://schemas.microsoft.com/office/powerpoint/2010/main" val="328373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0A59-6457-44BA-B84B-9EF5C881648E}"/>
              </a:ext>
            </a:extLst>
          </p:cNvPr>
          <p:cNvSpPr>
            <a:spLocks noGrp="1"/>
          </p:cNvSpPr>
          <p:nvPr>
            <p:ph type="title"/>
          </p:nvPr>
        </p:nvSpPr>
        <p:spPr/>
        <p:txBody>
          <a:bodyPr>
            <a:normAutofit/>
          </a:bodyPr>
          <a:lstStyle/>
          <a:p>
            <a:pPr algn="ctr"/>
            <a:r>
              <a:rPr lang="en-US" sz="4400" dirty="0">
                <a:solidFill>
                  <a:srgbClr val="000066"/>
                </a:solidFill>
              </a:rPr>
              <a:t>Facebook live</a:t>
            </a:r>
            <a:br>
              <a:rPr lang="en-US" sz="4400" dirty="0">
                <a:solidFill>
                  <a:srgbClr val="000066"/>
                </a:solidFill>
              </a:rPr>
            </a:br>
            <a:r>
              <a:rPr lang="en-US" sz="2800" dirty="0">
                <a:solidFill>
                  <a:srgbClr val="000066"/>
                </a:solidFill>
              </a:rPr>
              <a:t>LIGHTS … CAMERA … ACTION</a:t>
            </a:r>
          </a:p>
        </p:txBody>
      </p:sp>
      <p:sp>
        <p:nvSpPr>
          <p:cNvPr id="20" name="Content Placeholder 19">
            <a:extLst>
              <a:ext uri="{FF2B5EF4-FFF2-40B4-BE49-F238E27FC236}">
                <a16:creationId xmlns:a16="http://schemas.microsoft.com/office/drawing/2014/main" id="{74BC9902-74AD-4C33-BEDE-24571B8EE8B1}"/>
              </a:ext>
            </a:extLst>
          </p:cNvPr>
          <p:cNvSpPr>
            <a:spLocks noGrp="1"/>
          </p:cNvSpPr>
          <p:nvPr>
            <p:ph idx="1"/>
          </p:nvPr>
        </p:nvSpPr>
        <p:spPr/>
        <p:txBody>
          <a:bodyPr/>
          <a:lstStyle/>
          <a:p>
            <a:pPr algn="ctr"/>
            <a:r>
              <a:rPr lang="en-US" dirty="0"/>
              <a:t>Why Lawrence County began using Facebook Live?</a:t>
            </a:r>
          </a:p>
          <a:p>
            <a:pPr marL="0" indent="0" algn="ctr">
              <a:buNone/>
            </a:pPr>
            <a:r>
              <a:rPr lang="en-US" dirty="0"/>
              <a:t> </a:t>
            </a:r>
            <a:r>
              <a:rPr lang="en-US" dirty="0">
                <a:solidFill>
                  <a:srgbClr val="FFFF00"/>
                </a:solidFill>
              </a:rPr>
              <a:t>TRANSPARENCY</a:t>
            </a:r>
          </a:p>
          <a:p>
            <a:pPr marL="0" indent="0" algn="ctr">
              <a:buNone/>
            </a:pPr>
            <a:r>
              <a:rPr lang="en-US" dirty="0">
                <a:solidFill>
                  <a:srgbClr val="FFFF00"/>
                </a:solidFill>
              </a:rPr>
              <a:t>PERCEPTION</a:t>
            </a:r>
          </a:p>
          <a:p>
            <a:pPr marL="0" indent="0" algn="ctr">
              <a:buNone/>
            </a:pPr>
            <a:r>
              <a:rPr lang="en-US" dirty="0">
                <a:solidFill>
                  <a:srgbClr val="FFFF00"/>
                </a:solidFill>
              </a:rPr>
              <a:t>UNRELIABLE REPORTING</a:t>
            </a:r>
            <a:endParaRPr lang="en-US" dirty="0"/>
          </a:p>
          <a:p>
            <a:pPr marL="0" indent="0">
              <a:buNone/>
            </a:pPr>
            <a:endParaRPr lang="en-US" dirty="0"/>
          </a:p>
          <a:p>
            <a:pPr algn="ctr"/>
            <a:endParaRPr lang="en-US" dirty="0"/>
          </a:p>
          <a:p>
            <a:pPr algn="ctr"/>
            <a:endParaRPr lang="en-US" dirty="0"/>
          </a:p>
        </p:txBody>
      </p:sp>
    </p:spTree>
    <p:extLst>
      <p:ext uri="{BB962C8B-B14F-4D97-AF65-F5344CB8AC3E}">
        <p14:creationId xmlns:p14="http://schemas.microsoft.com/office/powerpoint/2010/main" val="162249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 calcmode="lin" valueType="num">
                                      <p:cBhvr>
                                        <p:cTn id="7" dur="10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0">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anim calcmode="lin" valueType="num">
                                      <p:cBhvr>
                                        <p:cTn id="15" dur="1000" fill="hold"/>
                                        <p:tgtEl>
                                          <p:spTgt spid="20">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0">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0">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0">
                                            <p:txEl>
                                              <p:pRg st="2" end="2"/>
                                            </p:txEl>
                                          </p:spTgt>
                                        </p:tgtEl>
                                        <p:attrNameLst>
                                          <p:attrName>style.visibility</p:attrName>
                                        </p:attrNameLst>
                                      </p:cBhvr>
                                      <p:to>
                                        <p:strVal val="visible"/>
                                      </p:to>
                                    </p:set>
                                    <p:anim calcmode="lin" valueType="num">
                                      <p:cBhvr>
                                        <p:cTn id="23" dur="1000" fill="hold"/>
                                        <p:tgtEl>
                                          <p:spTgt spid="20">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0">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0">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0">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0">
                                            <p:txEl>
                                              <p:pRg st="3" end="3"/>
                                            </p:txEl>
                                          </p:spTgt>
                                        </p:tgtEl>
                                        <p:attrNameLst>
                                          <p:attrName>style.visibility</p:attrName>
                                        </p:attrNameLst>
                                      </p:cBhvr>
                                      <p:to>
                                        <p:strVal val="visible"/>
                                      </p:to>
                                    </p:set>
                                    <p:anim calcmode="lin" valueType="num">
                                      <p:cBhvr>
                                        <p:cTn id="31" dur="1000" fill="hold"/>
                                        <p:tgtEl>
                                          <p:spTgt spid="20">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0">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0">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47111-F5BD-4298-BE9B-09D909D5DAE1}"/>
              </a:ext>
            </a:extLst>
          </p:cNvPr>
          <p:cNvSpPr>
            <a:spLocks noGrp="1"/>
          </p:cNvSpPr>
          <p:nvPr>
            <p:ph type="ctrTitle"/>
          </p:nvPr>
        </p:nvSpPr>
        <p:spPr>
          <a:xfrm>
            <a:off x="2109689" y="525204"/>
            <a:ext cx="8791575" cy="1966070"/>
          </a:xfrm>
        </p:spPr>
        <p:txBody>
          <a:bodyPr>
            <a:normAutofit/>
          </a:bodyPr>
          <a:lstStyle/>
          <a:p>
            <a:pPr algn="ctr"/>
            <a:r>
              <a:rPr lang="en-US" sz="4000" dirty="0">
                <a:solidFill>
                  <a:srgbClr val="000066"/>
                </a:solidFill>
              </a:rPr>
              <a:t>THE PROS AND cons </a:t>
            </a:r>
            <a:br>
              <a:rPr lang="en-US" sz="4000" dirty="0">
                <a:solidFill>
                  <a:srgbClr val="000066"/>
                </a:solidFill>
              </a:rPr>
            </a:br>
            <a:r>
              <a:rPr lang="en-US" sz="4000" dirty="0">
                <a:solidFill>
                  <a:srgbClr val="000066"/>
                </a:solidFill>
              </a:rPr>
              <a:t>of </a:t>
            </a:r>
            <a:r>
              <a:rPr lang="en-US" sz="4000" dirty="0" err="1">
                <a:solidFill>
                  <a:srgbClr val="000066"/>
                </a:solidFill>
              </a:rPr>
              <a:t>facebook</a:t>
            </a:r>
            <a:r>
              <a:rPr lang="en-US" sz="4000" dirty="0">
                <a:solidFill>
                  <a:srgbClr val="000066"/>
                </a:solidFill>
              </a:rPr>
              <a:t> live</a:t>
            </a:r>
            <a:br>
              <a:rPr lang="en-US" dirty="0">
                <a:solidFill>
                  <a:srgbClr val="000066"/>
                </a:solidFill>
              </a:rPr>
            </a:br>
            <a:endParaRPr lang="en-US" dirty="0">
              <a:solidFill>
                <a:srgbClr val="000066"/>
              </a:solidFill>
            </a:endParaRPr>
          </a:p>
        </p:txBody>
      </p:sp>
      <p:sp>
        <p:nvSpPr>
          <p:cNvPr id="4" name="Subtitle 3">
            <a:extLst>
              <a:ext uri="{FF2B5EF4-FFF2-40B4-BE49-F238E27FC236}">
                <a16:creationId xmlns:a16="http://schemas.microsoft.com/office/drawing/2014/main" id="{07CD9331-73C7-4277-9519-D7816F54BE8F}"/>
              </a:ext>
            </a:extLst>
          </p:cNvPr>
          <p:cNvSpPr>
            <a:spLocks noGrp="1"/>
          </p:cNvSpPr>
          <p:nvPr>
            <p:ph type="subTitle" idx="1"/>
          </p:nvPr>
        </p:nvSpPr>
        <p:spPr>
          <a:xfrm>
            <a:off x="1978548" y="2193029"/>
            <a:ext cx="8791575" cy="3731823"/>
          </a:xfrm>
        </p:spPr>
        <p:txBody>
          <a:bodyPr/>
          <a:lstStyle/>
          <a:p>
            <a:pPr algn="ctr">
              <a:lnSpc>
                <a:spcPct val="100000"/>
              </a:lnSpc>
              <a:spcBef>
                <a:spcPts val="0"/>
              </a:spcBef>
            </a:pPr>
            <a:r>
              <a:rPr lang="en-US" sz="3200" u="sng" dirty="0">
                <a:solidFill>
                  <a:schemeClr val="tx1">
                    <a:lumMod val="95000"/>
                  </a:schemeClr>
                </a:solidFill>
              </a:rPr>
              <a:t>PROS:</a:t>
            </a:r>
          </a:p>
          <a:p>
            <a:pPr algn="ctr">
              <a:lnSpc>
                <a:spcPct val="100000"/>
              </a:lnSpc>
              <a:spcBef>
                <a:spcPts val="0"/>
              </a:spcBef>
            </a:pPr>
            <a:r>
              <a:rPr lang="en-US" dirty="0">
                <a:solidFill>
                  <a:schemeClr val="tx1">
                    <a:lumMod val="95000"/>
                  </a:schemeClr>
                </a:solidFill>
              </a:rPr>
              <a:t>Convenient for citizens</a:t>
            </a:r>
          </a:p>
          <a:p>
            <a:pPr algn="ctr">
              <a:lnSpc>
                <a:spcPct val="100000"/>
              </a:lnSpc>
              <a:spcBef>
                <a:spcPts val="0"/>
              </a:spcBef>
            </a:pPr>
            <a:r>
              <a:rPr lang="en-US" dirty="0">
                <a:solidFill>
                  <a:schemeClr val="tx1">
                    <a:lumMod val="95000"/>
                  </a:schemeClr>
                </a:solidFill>
              </a:rPr>
              <a:t>Quick avenue for discussion</a:t>
            </a:r>
          </a:p>
          <a:p>
            <a:pPr algn="ctr">
              <a:lnSpc>
                <a:spcPct val="100000"/>
              </a:lnSpc>
              <a:spcBef>
                <a:spcPts val="0"/>
              </a:spcBef>
            </a:pPr>
            <a:r>
              <a:rPr lang="en-US" dirty="0">
                <a:solidFill>
                  <a:schemeClr val="tx1">
                    <a:lumMod val="95000"/>
                  </a:schemeClr>
                </a:solidFill>
              </a:rPr>
              <a:t>Transparency</a:t>
            </a:r>
          </a:p>
          <a:p>
            <a:pPr algn="ctr">
              <a:lnSpc>
                <a:spcPct val="100000"/>
              </a:lnSpc>
              <a:spcBef>
                <a:spcPts val="0"/>
              </a:spcBef>
            </a:pPr>
            <a:endParaRPr lang="en-US" dirty="0">
              <a:solidFill>
                <a:schemeClr val="tx1">
                  <a:lumMod val="95000"/>
                </a:schemeClr>
              </a:solidFill>
            </a:endParaRPr>
          </a:p>
          <a:p>
            <a:pPr algn="ctr">
              <a:lnSpc>
                <a:spcPct val="100000"/>
              </a:lnSpc>
              <a:spcBef>
                <a:spcPts val="0"/>
              </a:spcBef>
            </a:pPr>
            <a:endParaRPr lang="en-US" dirty="0">
              <a:solidFill>
                <a:schemeClr val="tx1">
                  <a:lumMod val="95000"/>
                </a:schemeClr>
              </a:solidFill>
            </a:endParaRPr>
          </a:p>
          <a:p>
            <a:pPr algn="ctr">
              <a:lnSpc>
                <a:spcPct val="100000"/>
              </a:lnSpc>
              <a:spcBef>
                <a:spcPts val="0"/>
              </a:spcBef>
            </a:pPr>
            <a:r>
              <a:rPr lang="en-US" sz="3200" u="sng" dirty="0">
                <a:solidFill>
                  <a:schemeClr val="tx1">
                    <a:lumMod val="95000"/>
                  </a:schemeClr>
                </a:solidFill>
              </a:rPr>
              <a:t>CONS:</a:t>
            </a:r>
          </a:p>
          <a:p>
            <a:pPr algn="ctr">
              <a:lnSpc>
                <a:spcPct val="100000"/>
              </a:lnSpc>
              <a:spcBef>
                <a:spcPts val="0"/>
              </a:spcBef>
            </a:pPr>
            <a:r>
              <a:rPr lang="en-US" dirty="0">
                <a:solidFill>
                  <a:schemeClr val="tx1">
                    <a:lumMod val="95000"/>
                  </a:schemeClr>
                </a:solidFill>
              </a:rPr>
              <a:t>Anything can happen!</a:t>
            </a:r>
          </a:p>
        </p:txBody>
      </p:sp>
    </p:spTree>
    <p:extLst>
      <p:ext uri="{BB962C8B-B14F-4D97-AF65-F5344CB8AC3E}">
        <p14:creationId xmlns:p14="http://schemas.microsoft.com/office/powerpoint/2010/main" val="261554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p:cTn id="39"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 calcmode="lin" valueType="num">
                                      <p:cBhvr>
                                        <p:cTn id="47"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DEEA-F808-4497-87D1-4C93F66671D4}"/>
              </a:ext>
            </a:extLst>
          </p:cNvPr>
          <p:cNvSpPr>
            <a:spLocks noGrp="1"/>
          </p:cNvSpPr>
          <p:nvPr>
            <p:ph type="title"/>
          </p:nvPr>
        </p:nvSpPr>
        <p:spPr/>
        <p:txBody>
          <a:bodyPr/>
          <a:lstStyle/>
          <a:p>
            <a:pPr algn="ctr"/>
            <a:r>
              <a:rPr lang="en-US" dirty="0"/>
              <a:t>Everything you post on social media impacts your personal brand</a:t>
            </a:r>
          </a:p>
        </p:txBody>
      </p:sp>
      <p:sp>
        <p:nvSpPr>
          <p:cNvPr id="3" name="Content Placeholder 2">
            <a:extLst>
              <a:ext uri="{FF2B5EF4-FFF2-40B4-BE49-F238E27FC236}">
                <a16:creationId xmlns:a16="http://schemas.microsoft.com/office/drawing/2014/main" id="{7F847892-10CD-4966-940E-358B4B958045}"/>
              </a:ext>
            </a:extLst>
          </p:cNvPr>
          <p:cNvSpPr>
            <a:spLocks noGrp="1"/>
          </p:cNvSpPr>
          <p:nvPr>
            <p:ph idx="1"/>
          </p:nvPr>
        </p:nvSpPr>
        <p:spPr/>
        <p:txBody>
          <a:bodyPr/>
          <a:lstStyle/>
          <a:p>
            <a:endParaRPr lang="en-US" dirty="0"/>
          </a:p>
          <a:p>
            <a:pPr marL="0" indent="0" algn="ctr">
              <a:buNone/>
            </a:pPr>
            <a:r>
              <a:rPr lang="en-US" dirty="0"/>
              <a:t>Before you hit ‘share’ ask yourself </a:t>
            </a:r>
          </a:p>
          <a:p>
            <a:pPr marL="0" indent="0" algn="ctr">
              <a:buNone/>
            </a:pPr>
            <a:r>
              <a:rPr lang="en-US" dirty="0"/>
              <a:t>“How do I, or the people I represent, want to be known?”</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416400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6CD3E-593A-4ED8-BA02-7229A008B30D}"/>
              </a:ext>
            </a:extLst>
          </p:cNvPr>
          <p:cNvSpPr>
            <a:spLocks noGrp="1"/>
          </p:cNvSpPr>
          <p:nvPr>
            <p:ph type="title"/>
          </p:nvPr>
        </p:nvSpPr>
        <p:spPr>
          <a:xfrm>
            <a:off x="1143001" y="308126"/>
            <a:ext cx="9905998" cy="1478570"/>
          </a:xfrm>
        </p:spPr>
        <p:txBody>
          <a:bodyPr/>
          <a:lstStyle/>
          <a:p>
            <a:r>
              <a:rPr lang="en-US" dirty="0">
                <a:solidFill>
                  <a:srgbClr val="000066"/>
                </a:solidFill>
              </a:rPr>
              <a:t>What is social media?</a:t>
            </a:r>
          </a:p>
        </p:txBody>
      </p:sp>
      <p:sp>
        <p:nvSpPr>
          <p:cNvPr id="3" name="Content Placeholder 2">
            <a:extLst>
              <a:ext uri="{FF2B5EF4-FFF2-40B4-BE49-F238E27FC236}">
                <a16:creationId xmlns:a16="http://schemas.microsoft.com/office/drawing/2014/main" id="{0AB3B05D-565D-4D17-8657-A084EEC0ADFD}"/>
              </a:ext>
            </a:extLst>
          </p:cNvPr>
          <p:cNvSpPr>
            <a:spLocks noGrp="1"/>
          </p:cNvSpPr>
          <p:nvPr>
            <p:ph idx="1"/>
          </p:nvPr>
        </p:nvSpPr>
        <p:spPr>
          <a:xfrm>
            <a:off x="1233691" y="1679034"/>
            <a:ext cx="9905999" cy="4067423"/>
          </a:xfrm>
        </p:spPr>
        <p:txBody>
          <a:bodyPr>
            <a:normAutofit fontScale="92500" lnSpcReduction="10000"/>
          </a:bodyPr>
          <a:lstStyle/>
          <a:p>
            <a:r>
              <a:rPr lang="en-US" sz="2200" dirty="0"/>
              <a:t>Social</a:t>
            </a:r>
            <a:r>
              <a:rPr lang="en-US" dirty="0"/>
              <a:t> media refer to the wide range of tools that enable people to communicate online using mobile and web-based technologies. It is distinguished from more traditional communication (such as newspapers) because social media enable interactive, one-to-one, or many-to-many communication, in real time, regardless of location. </a:t>
            </a:r>
            <a:r>
              <a:rPr lang="en-US" sz="1400" dirty="0"/>
              <a:t>(Smith &amp; Wallan, 2011)</a:t>
            </a:r>
          </a:p>
          <a:p>
            <a:endParaRPr lang="en-US" sz="1400" dirty="0"/>
          </a:p>
          <a:p>
            <a:r>
              <a:rPr lang="en-US" dirty="0"/>
              <a:t>Social media therefore describes a convergence between human interaction and technologies such as mobile and video.  Social media tools enable people and organizations to create their own content using words, pictures, video and images and share it with friends, peers, influencers and collaborators. </a:t>
            </a:r>
            <a:r>
              <a:rPr lang="en-US" sz="1400" dirty="0"/>
              <a:t>(Solis, 2010)</a:t>
            </a:r>
            <a:endParaRPr lang="en-US" dirty="0"/>
          </a:p>
          <a:p>
            <a:endParaRPr lang="en-US" dirty="0"/>
          </a:p>
        </p:txBody>
      </p:sp>
    </p:spTree>
    <p:extLst>
      <p:ext uri="{BB962C8B-B14F-4D97-AF65-F5344CB8AC3E}">
        <p14:creationId xmlns:p14="http://schemas.microsoft.com/office/powerpoint/2010/main" val="204434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96F4-C983-4526-A0B3-0DFB0C143ED8}"/>
              </a:ext>
            </a:extLst>
          </p:cNvPr>
          <p:cNvSpPr>
            <a:spLocks noGrp="1"/>
          </p:cNvSpPr>
          <p:nvPr>
            <p:ph type="title"/>
          </p:nvPr>
        </p:nvSpPr>
        <p:spPr>
          <a:xfrm>
            <a:off x="1141412" y="257950"/>
            <a:ext cx="9905998" cy="1478570"/>
          </a:xfrm>
        </p:spPr>
        <p:txBody>
          <a:bodyPr>
            <a:normAutofit/>
          </a:bodyPr>
          <a:lstStyle/>
          <a:p>
            <a:r>
              <a:rPr lang="en-US" dirty="0">
                <a:solidFill>
                  <a:srgbClr val="000066"/>
                </a:solidFill>
              </a:rPr>
              <a:t>Why use social media? </a:t>
            </a:r>
          </a:p>
        </p:txBody>
      </p:sp>
      <p:sp>
        <p:nvSpPr>
          <p:cNvPr id="6" name="Content Placeholder 5">
            <a:extLst>
              <a:ext uri="{FF2B5EF4-FFF2-40B4-BE49-F238E27FC236}">
                <a16:creationId xmlns:a16="http://schemas.microsoft.com/office/drawing/2014/main" id="{CBB2020A-83AB-4AB8-8DAF-2B8F04132247}"/>
              </a:ext>
            </a:extLst>
          </p:cNvPr>
          <p:cNvSpPr>
            <a:spLocks noGrp="1"/>
          </p:cNvSpPr>
          <p:nvPr>
            <p:ph idx="1"/>
          </p:nvPr>
        </p:nvSpPr>
        <p:spPr>
          <a:xfrm>
            <a:off x="1057522" y="1442905"/>
            <a:ext cx="9905999" cy="4228051"/>
          </a:xfrm>
        </p:spPr>
        <p:txBody>
          <a:bodyPr/>
          <a:lstStyle/>
          <a:p>
            <a:r>
              <a:rPr lang="en-US" dirty="0">
                <a:solidFill>
                  <a:schemeClr val="tx1">
                    <a:lumMod val="95000"/>
                  </a:schemeClr>
                </a:solidFill>
              </a:rPr>
              <a:t>1. </a:t>
            </a:r>
            <a:r>
              <a:rPr lang="en-US" sz="2000" dirty="0">
                <a:solidFill>
                  <a:schemeClr val="tx1">
                    <a:lumMod val="95000"/>
                  </a:schemeClr>
                </a:solidFill>
              </a:rPr>
              <a:t>Expand</a:t>
            </a:r>
            <a:r>
              <a:rPr lang="en-US" dirty="0">
                <a:solidFill>
                  <a:schemeClr val="tx1">
                    <a:lumMod val="95000"/>
                  </a:schemeClr>
                </a:solidFill>
              </a:rPr>
              <a:t> your reach</a:t>
            </a:r>
          </a:p>
          <a:p>
            <a:r>
              <a:rPr lang="en-US" dirty="0">
                <a:solidFill>
                  <a:schemeClr val="tx1">
                    <a:lumMod val="95000"/>
                  </a:schemeClr>
                </a:solidFill>
              </a:rPr>
              <a:t>2. Transform public perception and maximize awareness of Commission goals</a:t>
            </a:r>
          </a:p>
          <a:p>
            <a:r>
              <a:rPr lang="en-US" dirty="0"/>
              <a:t>3. Real-time data collection</a:t>
            </a:r>
          </a:p>
          <a:p>
            <a:r>
              <a:rPr lang="en-US" dirty="0"/>
              <a:t>4. Drive citizen engagement with limited resources and budget</a:t>
            </a:r>
          </a:p>
          <a:p>
            <a:r>
              <a:rPr lang="en-US" dirty="0"/>
              <a:t>5. Test your messaging and analyze results</a:t>
            </a:r>
          </a:p>
          <a:p>
            <a:r>
              <a:rPr lang="en-US" dirty="0"/>
              <a:t>6. Improve your services </a:t>
            </a:r>
          </a:p>
          <a:p>
            <a:r>
              <a:rPr lang="en-US" dirty="0"/>
              <a:t>7. Become more authentic and transparent</a:t>
            </a:r>
          </a:p>
          <a:p>
            <a:endParaRPr lang="en-US" dirty="0"/>
          </a:p>
        </p:txBody>
      </p:sp>
    </p:spTree>
    <p:extLst>
      <p:ext uri="{BB962C8B-B14F-4D97-AF65-F5344CB8AC3E}">
        <p14:creationId xmlns:p14="http://schemas.microsoft.com/office/powerpoint/2010/main" val="70811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13FB7-CED5-4716-9E11-B2F876FDD1DB}"/>
              </a:ext>
            </a:extLst>
          </p:cNvPr>
          <p:cNvSpPr>
            <a:spLocks noGrp="1"/>
          </p:cNvSpPr>
          <p:nvPr>
            <p:ph type="title"/>
          </p:nvPr>
        </p:nvSpPr>
        <p:spPr>
          <a:xfrm>
            <a:off x="1141413" y="249403"/>
            <a:ext cx="9905998" cy="1478570"/>
          </a:xfrm>
        </p:spPr>
        <p:txBody>
          <a:bodyPr/>
          <a:lstStyle/>
          <a:p>
            <a:r>
              <a:rPr lang="en-US" dirty="0">
                <a:solidFill>
                  <a:srgbClr val="000066"/>
                </a:solidFill>
              </a:rPr>
              <a:t>1. Expand your reach	…	</a:t>
            </a:r>
          </a:p>
        </p:txBody>
      </p:sp>
      <p:sp>
        <p:nvSpPr>
          <p:cNvPr id="3" name="Content Placeholder 2">
            <a:extLst>
              <a:ext uri="{FF2B5EF4-FFF2-40B4-BE49-F238E27FC236}">
                <a16:creationId xmlns:a16="http://schemas.microsoft.com/office/drawing/2014/main" id="{972E2043-1E0F-4CEF-93E2-2936766B6ADA}"/>
              </a:ext>
            </a:extLst>
          </p:cNvPr>
          <p:cNvSpPr>
            <a:spLocks noGrp="1"/>
          </p:cNvSpPr>
          <p:nvPr>
            <p:ph idx="1"/>
          </p:nvPr>
        </p:nvSpPr>
        <p:spPr>
          <a:xfrm>
            <a:off x="1141412" y="1578367"/>
            <a:ext cx="9905999" cy="2247013"/>
          </a:xfrm>
        </p:spPr>
        <p:txBody>
          <a:bodyPr/>
          <a:lstStyle/>
          <a:p>
            <a:r>
              <a:rPr lang="en-US" sz="2800" dirty="0"/>
              <a:t>Basic concept – Go where your audience is spending their time! </a:t>
            </a:r>
          </a:p>
          <a:p>
            <a:pPr lvl="1"/>
            <a:endParaRPr lang="en-US" dirty="0"/>
          </a:p>
          <a:p>
            <a:pPr lvl="1"/>
            <a:r>
              <a:rPr lang="en-US" dirty="0"/>
              <a:t>By providing an active hub of information and conversation on your social media profiles, you are widening your reach, and allowing citizens to engage with you in a way that might be more </a:t>
            </a:r>
            <a:r>
              <a:rPr lang="en-US" u="sng" dirty="0">
                <a:solidFill>
                  <a:srgbClr val="FFFF00"/>
                </a:solidFill>
              </a:rPr>
              <a:t>CONVENIENT</a:t>
            </a:r>
            <a:r>
              <a:rPr lang="en-US" dirty="0"/>
              <a:t> for them. </a:t>
            </a:r>
          </a:p>
          <a:p>
            <a:pPr lvl="1"/>
            <a:endParaRPr lang="en-US" dirty="0"/>
          </a:p>
        </p:txBody>
      </p:sp>
      <p:pic>
        <p:nvPicPr>
          <p:cNvPr id="5" name="Picture 4">
            <a:extLst>
              <a:ext uri="{FF2B5EF4-FFF2-40B4-BE49-F238E27FC236}">
                <a16:creationId xmlns:a16="http://schemas.microsoft.com/office/drawing/2014/main" id="{E3606032-8C70-40D8-AA13-0CE4C6E5F9FE}"/>
              </a:ext>
            </a:extLst>
          </p:cNvPr>
          <p:cNvPicPr>
            <a:picLocks noChangeAspect="1"/>
          </p:cNvPicPr>
          <p:nvPr/>
        </p:nvPicPr>
        <p:blipFill>
          <a:blip r:embed="rId2"/>
          <a:stretch>
            <a:fillRect/>
          </a:stretch>
        </p:blipFill>
        <p:spPr>
          <a:xfrm>
            <a:off x="3510602" y="4324022"/>
            <a:ext cx="5167618" cy="209545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6846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181A6-BAFB-40D9-8902-5C1DC788103B}"/>
              </a:ext>
            </a:extLst>
          </p:cNvPr>
          <p:cNvSpPr>
            <a:spLocks noGrp="1"/>
          </p:cNvSpPr>
          <p:nvPr>
            <p:ph type="title"/>
          </p:nvPr>
        </p:nvSpPr>
        <p:spPr/>
        <p:txBody>
          <a:bodyPr/>
          <a:lstStyle/>
          <a:p>
            <a:r>
              <a:rPr lang="en-US" dirty="0">
                <a:solidFill>
                  <a:srgbClr val="000066"/>
                </a:solidFill>
              </a:rPr>
              <a:t>2. Transform public perception…</a:t>
            </a:r>
          </a:p>
        </p:txBody>
      </p:sp>
      <p:sp>
        <p:nvSpPr>
          <p:cNvPr id="3" name="Content Placeholder 2">
            <a:extLst>
              <a:ext uri="{FF2B5EF4-FFF2-40B4-BE49-F238E27FC236}">
                <a16:creationId xmlns:a16="http://schemas.microsoft.com/office/drawing/2014/main" id="{CCD5D399-3E70-4341-84B4-A8EDB746CB7B}"/>
              </a:ext>
            </a:extLst>
          </p:cNvPr>
          <p:cNvSpPr>
            <a:spLocks noGrp="1"/>
          </p:cNvSpPr>
          <p:nvPr>
            <p:ph idx="1"/>
          </p:nvPr>
        </p:nvSpPr>
        <p:spPr>
          <a:xfrm>
            <a:off x="1141413" y="1771314"/>
            <a:ext cx="9905999" cy="4033868"/>
          </a:xfrm>
        </p:spPr>
        <p:txBody>
          <a:bodyPr>
            <a:normAutofit/>
          </a:bodyPr>
          <a:lstStyle/>
          <a:p>
            <a:r>
              <a:rPr lang="en-US" dirty="0">
                <a:solidFill>
                  <a:schemeClr val="tx1">
                    <a:lumMod val="95000"/>
                  </a:schemeClr>
                </a:solidFill>
              </a:rPr>
              <a:t>If you asked the citizens you serve, would they say your County Commission is behind the times?  </a:t>
            </a:r>
          </a:p>
          <a:p>
            <a:r>
              <a:rPr lang="en-US" dirty="0">
                <a:solidFill>
                  <a:schemeClr val="tx1">
                    <a:lumMod val="95000"/>
                  </a:schemeClr>
                </a:solidFill>
              </a:rPr>
              <a:t>Would they say your agency is </a:t>
            </a:r>
            <a:r>
              <a:rPr lang="en-US" dirty="0">
                <a:solidFill>
                  <a:srgbClr val="FFFF00"/>
                </a:solidFill>
              </a:rPr>
              <a:t>TRANSPARENT </a:t>
            </a:r>
            <a:r>
              <a:rPr lang="en-US" dirty="0"/>
              <a:t>and </a:t>
            </a:r>
            <a:r>
              <a:rPr lang="en-US" dirty="0">
                <a:solidFill>
                  <a:srgbClr val="FFFF00"/>
                </a:solidFill>
              </a:rPr>
              <a:t>HONEST </a:t>
            </a:r>
            <a:r>
              <a:rPr lang="en-US" dirty="0"/>
              <a:t>?</a:t>
            </a:r>
          </a:p>
          <a:p>
            <a:r>
              <a:rPr lang="en-US" dirty="0">
                <a:solidFill>
                  <a:schemeClr val="tx1">
                    <a:lumMod val="95000"/>
                  </a:schemeClr>
                </a:solidFill>
              </a:rPr>
              <a:t>Would they know what your mission and current initiatives are?</a:t>
            </a:r>
          </a:p>
          <a:p>
            <a:pPr marL="0" indent="0">
              <a:buNone/>
            </a:pPr>
            <a:r>
              <a:rPr lang="en-US" dirty="0">
                <a:solidFill>
                  <a:schemeClr val="tx1">
                    <a:lumMod val="95000"/>
                  </a:schemeClr>
                </a:solidFill>
              </a:rPr>
              <a:t>Utilize social media as an innovative way to maximize awareness and citizen engagement.  By keeping up with trends in digital engagement, your commissioners and administrators can help transform public perception of your County, as well as your Commissioners.</a:t>
            </a:r>
          </a:p>
          <a:p>
            <a:endParaRPr lang="en-US" dirty="0">
              <a:solidFill>
                <a:schemeClr val="tx1">
                  <a:lumMod val="95000"/>
                </a:schemeClr>
              </a:solidFill>
            </a:endParaRPr>
          </a:p>
          <a:p>
            <a:endParaRPr lang="en-US" dirty="0">
              <a:solidFill>
                <a:schemeClr val="tx1">
                  <a:lumMod val="95000"/>
                </a:schemeClr>
              </a:solidFill>
            </a:endParaRPr>
          </a:p>
        </p:txBody>
      </p:sp>
    </p:spTree>
    <p:extLst>
      <p:ext uri="{BB962C8B-B14F-4D97-AF65-F5344CB8AC3E}">
        <p14:creationId xmlns:p14="http://schemas.microsoft.com/office/powerpoint/2010/main" val="354956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08E9-D993-4D55-996C-D9CBDB8C5C7D}"/>
              </a:ext>
            </a:extLst>
          </p:cNvPr>
          <p:cNvSpPr>
            <a:spLocks noGrp="1"/>
          </p:cNvSpPr>
          <p:nvPr>
            <p:ph type="title"/>
          </p:nvPr>
        </p:nvSpPr>
        <p:spPr>
          <a:xfrm>
            <a:off x="1225302" y="327514"/>
            <a:ext cx="9905998" cy="1478570"/>
          </a:xfrm>
        </p:spPr>
        <p:txBody>
          <a:bodyPr/>
          <a:lstStyle/>
          <a:p>
            <a:r>
              <a:rPr lang="en-US" dirty="0">
                <a:solidFill>
                  <a:srgbClr val="000066"/>
                </a:solidFill>
              </a:rPr>
              <a:t>3.  Real-time data collection…</a:t>
            </a:r>
          </a:p>
        </p:txBody>
      </p:sp>
      <p:sp>
        <p:nvSpPr>
          <p:cNvPr id="3" name="Content Placeholder 2">
            <a:extLst>
              <a:ext uri="{FF2B5EF4-FFF2-40B4-BE49-F238E27FC236}">
                <a16:creationId xmlns:a16="http://schemas.microsoft.com/office/drawing/2014/main" id="{F9DF5F88-0ADE-4B35-B985-711B81D74636}"/>
              </a:ext>
            </a:extLst>
          </p:cNvPr>
          <p:cNvSpPr>
            <a:spLocks noGrp="1"/>
          </p:cNvSpPr>
          <p:nvPr>
            <p:ph idx="1"/>
          </p:nvPr>
        </p:nvSpPr>
        <p:spPr>
          <a:xfrm>
            <a:off x="1143000" y="1510202"/>
            <a:ext cx="9905999" cy="4479537"/>
          </a:xfrm>
        </p:spPr>
        <p:txBody>
          <a:bodyPr/>
          <a:lstStyle/>
          <a:p>
            <a:r>
              <a:rPr lang="en-US" dirty="0">
                <a:solidFill>
                  <a:schemeClr val="tx1">
                    <a:lumMod val="95000"/>
                  </a:schemeClr>
                </a:solidFill>
              </a:rPr>
              <a:t>Social media is an effective way to crowdsource information and feedback. Collect data and insights from citizens/followers that can be compiled and analyzed to give directional insights to county departments.  </a:t>
            </a:r>
          </a:p>
          <a:p>
            <a:pPr lvl="1"/>
            <a:r>
              <a:rPr lang="en-US" dirty="0">
                <a:solidFill>
                  <a:schemeClr val="tx1">
                    <a:lumMod val="95000"/>
                  </a:schemeClr>
                </a:solidFill>
              </a:rPr>
              <a:t>Consider posting polls or survey questions on specific topics. </a:t>
            </a:r>
          </a:p>
          <a:p>
            <a:pPr marL="457200" lvl="1" indent="0">
              <a:buNone/>
            </a:pPr>
            <a:r>
              <a:rPr lang="en-US" dirty="0">
                <a:solidFill>
                  <a:schemeClr val="tx1">
                    <a:lumMod val="95000"/>
                  </a:schemeClr>
                </a:solidFill>
              </a:rPr>
              <a:t>		 Ex: Animal Control Issues, Solid Waste Issues, Road Issues</a:t>
            </a:r>
          </a:p>
          <a:p>
            <a:pPr lvl="1"/>
            <a:r>
              <a:rPr lang="en-US" dirty="0">
                <a:solidFill>
                  <a:schemeClr val="tx1">
                    <a:lumMod val="95000"/>
                  </a:schemeClr>
                </a:solidFill>
              </a:rPr>
              <a:t>Host a Twitter Chat.     </a:t>
            </a:r>
          </a:p>
          <a:p>
            <a:pPr marL="457200" lvl="1" indent="0">
              <a:buNone/>
            </a:pPr>
            <a:r>
              <a:rPr lang="en-US" dirty="0">
                <a:solidFill>
                  <a:schemeClr val="tx1">
                    <a:lumMod val="95000"/>
                  </a:schemeClr>
                </a:solidFill>
              </a:rPr>
              <a:t>		Ex: Legislative Session </a:t>
            </a:r>
          </a:p>
          <a:p>
            <a:pPr lvl="1"/>
            <a:r>
              <a:rPr lang="en-US" dirty="0">
                <a:solidFill>
                  <a:schemeClr val="tx1">
                    <a:lumMod val="95000"/>
                  </a:schemeClr>
                </a:solidFill>
              </a:rPr>
              <a:t>Launch an interactive program aimed at encouraging citizens to give input on specific initiatives.</a:t>
            </a:r>
          </a:p>
        </p:txBody>
      </p:sp>
    </p:spTree>
    <p:extLst>
      <p:ext uri="{BB962C8B-B14F-4D97-AF65-F5344CB8AC3E}">
        <p14:creationId xmlns:p14="http://schemas.microsoft.com/office/powerpoint/2010/main" val="226771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EFF91-AF1D-4A14-932D-C5AF89848E3C}"/>
              </a:ext>
            </a:extLst>
          </p:cNvPr>
          <p:cNvSpPr>
            <a:spLocks noGrp="1"/>
          </p:cNvSpPr>
          <p:nvPr>
            <p:ph type="title"/>
          </p:nvPr>
        </p:nvSpPr>
        <p:spPr/>
        <p:txBody>
          <a:bodyPr/>
          <a:lstStyle/>
          <a:p>
            <a:r>
              <a:rPr lang="en-US" dirty="0">
                <a:solidFill>
                  <a:srgbClr val="000066"/>
                </a:solidFill>
              </a:rPr>
              <a:t>4.  Drive citizen engagement with limited resources and budget….</a:t>
            </a:r>
          </a:p>
        </p:txBody>
      </p:sp>
      <p:sp>
        <p:nvSpPr>
          <p:cNvPr id="3" name="Content Placeholder 2">
            <a:extLst>
              <a:ext uri="{FF2B5EF4-FFF2-40B4-BE49-F238E27FC236}">
                <a16:creationId xmlns:a16="http://schemas.microsoft.com/office/drawing/2014/main" id="{6E973019-66AE-4C10-B90F-B98C94A430AA}"/>
              </a:ext>
            </a:extLst>
          </p:cNvPr>
          <p:cNvSpPr>
            <a:spLocks noGrp="1"/>
          </p:cNvSpPr>
          <p:nvPr>
            <p:ph idx="1"/>
          </p:nvPr>
        </p:nvSpPr>
        <p:spPr>
          <a:xfrm>
            <a:off x="1141412" y="2249487"/>
            <a:ext cx="9905999" cy="3740252"/>
          </a:xfrm>
        </p:spPr>
        <p:txBody>
          <a:bodyPr>
            <a:normAutofit/>
          </a:bodyPr>
          <a:lstStyle/>
          <a:p>
            <a:r>
              <a:rPr lang="en-US" dirty="0"/>
              <a:t>Social media is an efficient and low-cost way to drive true citizen engagement.</a:t>
            </a:r>
          </a:p>
          <a:p>
            <a:r>
              <a:rPr lang="en-US" dirty="0"/>
              <a:t>It is more than just deploying information; it is about creating a two-way dialogue and generating awareness and support of your commissioners and county department initiatives.  </a:t>
            </a:r>
          </a:p>
          <a:p>
            <a:r>
              <a:rPr lang="en-US" dirty="0"/>
              <a:t>Social media is a fantastic platform for hosting relevant content, engaging discussion, and soliciting feedback from the citizens that we serve.</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421172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5E26-BA36-4859-AE03-53A8EA01ED24}"/>
              </a:ext>
            </a:extLst>
          </p:cNvPr>
          <p:cNvSpPr>
            <a:spLocks noGrp="1"/>
          </p:cNvSpPr>
          <p:nvPr>
            <p:ph type="title"/>
          </p:nvPr>
        </p:nvSpPr>
        <p:spPr/>
        <p:txBody>
          <a:bodyPr>
            <a:normAutofit/>
          </a:bodyPr>
          <a:lstStyle/>
          <a:p>
            <a:r>
              <a:rPr lang="en-US" dirty="0">
                <a:solidFill>
                  <a:srgbClr val="000066"/>
                </a:solidFill>
              </a:rPr>
              <a:t>5.  Test your messaging and analyze results…		</a:t>
            </a:r>
          </a:p>
        </p:txBody>
      </p:sp>
      <p:sp>
        <p:nvSpPr>
          <p:cNvPr id="3" name="Content Placeholder 2">
            <a:extLst>
              <a:ext uri="{FF2B5EF4-FFF2-40B4-BE49-F238E27FC236}">
                <a16:creationId xmlns:a16="http://schemas.microsoft.com/office/drawing/2014/main" id="{948B7D55-8C79-4EAA-A2DA-73BB109649AC}"/>
              </a:ext>
            </a:extLst>
          </p:cNvPr>
          <p:cNvSpPr>
            <a:spLocks noGrp="1"/>
          </p:cNvSpPr>
          <p:nvPr>
            <p:ph idx="1"/>
          </p:nvPr>
        </p:nvSpPr>
        <p:spPr/>
        <p:txBody>
          <a:bodyPr/>
          <a:lstStyle/>
          <a:p>
            <a:r>
              <a:rPr lang="en-US" dirty="0"/>
              <a:t>Get real-time insights into what information your citizens are interested in.</a:t>
            </a:r>
          </a:p>
          <a:p>
            <a:r>
              <a:rPr lang="en-US" dirty="0"/>
              <a:t>What platform they are most likely to consume that information.</a:t>
            </a:r>
          </a:p>
          <a:p>
            <a:r>
              <a:rPr lang="en-US" dirty="0"/>
              <a:t>What’s the best way to say it in order for the “call-to-action” to resonate with your citizens.</a:t>
            </a:r>
          </a:p>
        </p:txBody>
      </p:sp>
    </p:spTree>
    <p:extLst>
      <p:ext uri="{BB962C8B-B14F-4D97-AF65-F5344CB8AC3E}">
        <p14:creationId xmlns:p14="http://schemas.microsoft.com/office/powerpoint/2010/main" val="294572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1110-B445-4D7A-97A7-8CFF4E662072}"/>
              </a:ext>
            </a:extLst>
          </p:cNvPr>
          <p:cNvSpPr>
            <a:spLocks noGrp="1"/>
          </p:cNvSpPr>
          <p:nvPr>
            <p:ph type="title"/>
          </p:nvPr>
        </p:nvSpPr>
        <p:spPr/>
        <p:txBody>
          <a:bodyPr/>
          <a:lstStyle/>
          <a:p>
            <a:r>
              <a:rPr lang="en-US" dirty="0">
                <a:solidFill>
                  <a:srgbClr val="000066"/>
                </a:solidFill>
              </a:rPr>
              <a:t>6.  Improve services…	</a:t>
            </a:r>
          </a:p>
        </p:txBody>
      </p:sp>
      <p:sp>
        <p:nvSpPr>
          <p:cNvPr id="3" name="Content Placeholder 2">
            <a:extLst>
              <a:ext uri="{FF2B5EF4-FFF2-40B4-BE49-F238E27FC236}">
                <a16:creationId xmlns:a16="http://schemas.microsoft.com/office/drawing/2014/main" id="{AD011FCB-EB2A-48E8-A990-C654902BB095}"/>
              </a:ext>
            </a:extLst>
          </p:cNvPr>
          <p:cNvSpPr>
            <a:spLocks noGrp="1"/>
          </p:cNvSpPr>
          <p:nvPr>
            <p:ph idx="1"/>
          </p:nvPr>
        </p:nvSpPr>
        <p:spPr>
          <a:xfrm>
            <a:off x="1233691" y="1863593"/>
            <a:ext cx="9905999" cy="3541714"/>
          </a:xfrm>
        </p:spPr>
        <p:txBody>
          <a:bodyPr/>
          <a:lstStyle/>
          <a:p>
            <a:r>
              <a:rPr lang="en-US" dirty="0"/>
              <a:t>It is important to recognize all feedback, even if it’s negative!  Think of it as a way to improve services.</a:t>
            </a:r>
          </a:p>
          <a:p>
            <a:r>
              <a:rPr lang="en-US" dirty="0"/>
              <a:t>In most cases, if you ask it, your citizens will tell you EXACTLY what it is they want, need, and expect from you.  </a:t>
            </a:r>
          </a:p>
          <a:p>
            <a:r>
              <a:rPr lang="en-US" dirty="0"/>
              <a:t>Leverage your social media profiles as a way to interact with them and communicate directly with them.</a:t>
            </a:r>
          </a:p>
          <a:p>
            <a:endParaRPr lang="en-US" dirty="0"/>
          </a:p>
        </p:txBody>
      </p:sp>
    </p:spTree>
    <p:extLst>
      <p:ext uri="{BB962C8B-B14F-4D97-AF65-F5344CB8AC3E}">
        <p14:creationId xmlns:p14="http://schemas.microsoft.com/office/powerpoint/2010/main" val="4124255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261</TotalTime>
  <Words>699</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Tw Cen MT</vt:lpstr>
      <vt:lpstr>Circuit</vt:lpstr>
      <vt:lpstr>Social media usage  within local government</vt:lpstr>
      <vt:lpstr>What is social media?</vt:lpstr>
      <vt:lpstr>Why use social media? </vt:lpstr>
      <vt:lpstr>1. Expand your reach … </vt:lpstr>
      <vt:lpstr>2. Transform public perception…</vt:lpstr>
      <vt:lpstr>3.  Real-time data collection…</vt:lpstr>
      <vt:lpstr>4.  Drive citizen engagement with limited resources and budget….</vt:lpstr>
      <vt:lpstr>5.  Test your messaging and analyze results…  </vt:lpstr>
      <vt:lpstr>6.  Improve services… </vt:lpstr>
      <vt:lpstr>7.  Become more authentic and transparent… </vt:lpstr>
      <vt:lpstr>Did you know…  </vt:lpstr>
      <vt:lpstr>Facebook live LIGHTS … CAMERA … ACTION</vt:lpstr>
      <vt:lpstr>THE PROS AND cons  of facebook live </vt:lpstr>
      <vt:lpstr>Everything you post on social media impacts your personal brand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dc:title>
  <dc:creator>Jason Logston</dc:creator>
  <cp:lastModifiedBy>Jason Logston</cp:lastModifiedBy>
  <cp:revision>28</cp:revision>
  <cp:lastPrinted>2018-04-29T22:11:28Z</cp:lastPrinted>
  <dcterms:created xsi:type="dcterms:W3CDTF">2018-04-29T18:17:54Z</dcterms:created>
  <dcterms:modified xsi:type="dcterms:W3CDTF">2018-05-07T17:44:06Z</dcterms:modified>
  <cp:contentStatus/>
</cp:coreProperties>
</file>