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3"/>
  </p:handoutMasterIdLst>
  <p:sldIdLst>
    <p:sldId id="257" r:id="rId2"/>
    <p:sldId id="258" r:id="rId3"/>
    <p:sldId id="323" r:id="rId4"/>
    <p:sldId id="318" r:id="rId5"/>
    <p:sldId id="309" r:id="rId6"/>
    <p:sldId id="325" r:id="rId7"/>
    <p:sldId id="326" r:id="rId8"/>
    <p:sldId id="327" r:id="rId9"/>
    <p:sldId id="328" r:id="rId10"/>
    <p:sldId id="329" r:id="rId11"/>
    <p:sldId id="322" r:id="rId1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E3039"/>
    <a:srgbClr val="08402E"/>
    <a:srgbClr val="4E7536"/>
    <a:srgbClr val="165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96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E745ADA3-CC14-4B77-8FDB-CB128B831075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E0ABF932-708D-466F-9ADF-E8E7007D61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6321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73C20-B866-4514-B81D-2A0069EB2D10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F5D3B-3A89-4351-A64D-29DD3EC182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847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73C20-B866-4514-B81D-2A0069EB2D10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F5D3B-3A89-4351-A64D-29DD3EC182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890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73C20-B866-4514-B81D-2A0069EB2D10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F5D3B-3A89-4351-A64D-29DD3EC182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984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73C20-B866-4514-B81D-2A0069EB2D10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F5D3B-3A89-4351-A64D-29DD3EC182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737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73C20-B866-4514-B81D-2A0069EB2D10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F5D3B-3A89-4351-A64D-29DD3EC182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963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73C20-B866-4514-B81D-2A0069EB2D10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F5D3B-3A89-4351-A64D-29DD3EC182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590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73C20-B866-4514-B81D-2A0069EB2D10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F5D3B-3A89-4351-A64D-29DD3EC182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752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73C20-B866-4514-B81D-2A0069EB2D10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F5D3B-3A89-4351-A64D-29DD3EC182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925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73C20-B866-4514-B81D-2A0069EB2D10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F5D3B-3A89-4351-A64D-29DD3EC182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596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73C20-B866-4514-B81D-2A0069EB2D10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F5D3B-3A89-4351-A64D-29DD3EC182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413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73C20-B866-4514-B81D-2A0069EB2D10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F5D3B-3A89-4351-A64D-29DD3EC182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675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73C20-B866-4514-B81D-2A0069EB2D10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CF5D3B-3A89-4351-A64D-29DD3EC182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252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9513" y="5796895"/>
            <a:ext cx="1114815" cy="643163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423016" y="1743139"/>
            <a:ext cx="8187128" cy="34790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500" b="1" dirty="0" smtClean="0">
                <a:solidFill>
                  <a:srgbClr val="990000"/>
                </a:solidFill>
                <a:latin typeface="Arial Black" panose="020B0A04020102020204" pitchFamily="34" charset="0"/>
              </a:rPr>
              <a:t>Update from Montgomery</a:t>
            </a:r>
            <a:r>
              <a:rPr lang="en-US" sz="5200" b="1" dirty="0" smtClean="0">
                <a:latin typeface="Arial Black" panose="020B0A04020102020204" pitchFamily="34" charset="0"/>
              </a:rPr>
              <a:t/>
            </a:r>
            <a:br>
              <a:rPr lang="en-US" sz="5200" b="1" dirty="0" smtClean="0">
                <a:latin typeface="Arial Black" panose="020B0A04020102020204" pitchFamily="34" charset="0"/>
              </a:rPr>
            </a:br>
            <a:endParaRPr lang="en-US" sz="5200" b="1" dirty="0">
              <a:latin typeface="Arial Black" panose="020B0A04020102020204" pitchFamily="34" charset="0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423016" y="3583155"/>
            <a:ext cx="8187128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 smtClean="0">
                <a:latin typeface="Arial Narrow" panose="020B0606020202030204" pitchFamily="34" charset="0"/>
              </a:rPr>
              <a:t>Sonny Brasfield </a:t>
            </a:r>
            <a:r>
              <a:rPr lang="en-US" dirty="0" smtClean="0">
                <a:latin typeface="Arial Narrow" panose="020B0606020202030204" pitchFamily="34" charset="0"/>
              </a:rPr>
              <a:t/>
            </a:r>
            <a:br>
              <a:rPr lang="en-US" dirty="0" smtClean="0">
                <a:latin typeface="Arial Narrow" panose="020B0606020202030204" pitchFamily="34" charset="0"/>
              </a:rPr>
            </a:br>
            <a:r>
              <a:rPr lang="en-US" sz="2500" dirty="0" smtClean="0">
                <a:latin typeface="Arial Narrow" panose="020B0606020202030204" pitchFamily="34" charset="0"/>
              </a:rPr>
              <a:t>Executive Director, Association of County Commissions of Alabama</a:t>
            </a:r>
            <a:endParaRPr lang="en-US" sz="2500" dirty="0">
              <a:latin typeface="Arial Narrow" panose="020B060602020203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1676401"/>
          </a:xfrm>
          <a:prstGeom prst="rect">
            <a:avLst/>
          </a:prstGeom>
          <a:solidFill>
            <a:srgbClr val="165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082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2347" y="5895750"/>
            <a:ext cx="1114815" cy="64316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9144000" cy="1676401"/>
          </a:xfrm>
          <a:prstGeom prst="rect">
            <a:avLst/>
          </a:prstGeom>
          <a:solidFill>
            <a:srgbClr val="165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165788"/>
              </a:solidFill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2019 CGEI Profession-Specific Course</a:t>
            </a:r>
            <a:endParaRPr lang="en-US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200" y="1935532"/>
            <a:ext cx="79248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None/>
            </a:pPr>
            <a:r>
              <a:rPr lang="en-US" sz="3500" b="1" dirty="0" smtClean="0">
                <a:solidFill>
                  <a:srgbClr val="9E3039"/>
                </a:solidFill>
                <a:latin typeface="Arial Narrow" panose="020B0606020202030204" pitchFamily="34" charset="0"/>
              </a:rPr>
              <a:t>Fundamentals of Emergency Communication District Administration</a:t>
            </a:r>
          </a:p>
          <a:p>
            <a:pPr lvl="1">
              <a:lnSpc>
                <a:spcPct val="110000"/>
              </a:lnSpc>
            </a:pPr>
            <a:r>
              <a:rPr lang="en-US" sz="3100" i="1" dirty="0" smtClean="0">
                <a:latin typeface="Arial Narrow" panose="020B0606020202030204" pitchFamily="34" charset="0"/>
              </a:rPr>
              <a:t>October 30-31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57200" y="6153150"/>
            <a:ext cx="2895600" cy="476250"/>
          </a:xfrm>
        </p:spPr>
        <p:txBody>
          <a:bodyPr/>
          <a:lstStyle/>
          <a:p>
            <a:r>
              <a:rPr lang="en-US" dirty="0">
                <a:latin typeface="Arial Narrow" panose="020B0606020202030204" pitchFamily="34" charset="0"/>
              </a:rPr>
              <a:t>www.alabamacounties.org</a:t>
            </a:r>
          </a:p>
          <a:p>
            <a:pPr algn="ctr"/>
            <a:endParaRPr lang="en-US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8164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2347" y="5895750"/>
            <a:ext cx="1114815" cy="64316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9144000" cy="1676401"/>
          </a:xfrm>
          <a:prstGeom prst="rect">
            <a:avLst/>
          </a:prstGeom>
          <a:solidFill>
            <a:srgbClr val="165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165788"/>
              </a:solidFill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Contact Information</a:t>
            </a:r>
            <a:endParaRPr lang="en-US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050711" y="2522315"/>
            <a:ext cx="4878229" cy="112674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500" b="1" dirty="0" smtClean="0">
                <a:latin typeface="Arial Narrow" panose="020B0606020202030204" pitchFamily="34" charset="0"/>
              </a:rPr>
              <a:t>Sonny Brasfield, </a:t>
            </a:r>
          </a:p>
          <a:p>
            <a:pPr marL="0" indent="0">
              <a:buNone/>
            </a:pPr>
            <a:r>
              <a:rPr lang="en-US" sz="3500" b="1" dirty="0" smtClean="0">
                <a:latin typeface="Arial Narrow" panose="020B0606020202030204" pitchFamily="34" charset="0"/>
              </a:rPr>
              <a:t>ACCA Executive Director</a:t>
            </a:r>
          </a:p>
          <a:p>
            <a:pPr marL="0" indent="0">
              <a:buNone/>
            </a:pPr>
            <a:endParaRPr lang="en-US" sz="3500" dirty="0" smtClean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</a:endParaRPr>
          </a:p>
          <a:p>
            <a:pPr marL="457200" lvl="1" indent="0">
              <a:buNone/>
            </a:pPr>
            <a:endParaRPr lang="en-US" sz="3500" dirty="0" smtClean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</a:endParaRPr>
          </a:p>
          <a:p>
            <a:endParaRPr lang="en-US" sz="3500" dirty="0" smtClean="0">
              <a:solidFill>
                <a:schemeClr val="bg1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57200" y="6153150"/>
            <a:ext cx="2895600" cy="476250"/>
          </a:xfrm>
        </p:spPr>
        <p:txBody>
          <a:bodyPr/>
          <a:lstStyle/>
          <a:p>
            <a:r>
              <a:rPr lang="en-US" dirty="0">
                <a:latin typeface="Arial Narrow" panose="020B0606020202030204" pitchFamily="34" charset="0"/>
              </a:rPr>
              <a:t>www.alabamacounties.org</a:t>
            </a:r>
          </a:p>
          <a:p>
            <a:pPr algn="ctr"/>
            <a:endParaRPr lang="en-US" dirty="0">
              <a:latin typeface="Arial Narrow" panose="020B0606020202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33"/>
          <a:stretch/>
        </p:blipFill>
        <p:spPr>
          <a:xfrm>
            <a:off x="482839" y="1956358"/>
            <a:ext cx="3354222" cy="405988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878" y="3809735"/>
            <a:ext cx="358920" cy="362307"/>
          </a:xfrm>
          <a:prstGeom prst="rect">
            <a:avLst/>
          </a:prstGeom>
        </p:spPr>
      </p:pic>
      <p:sp>
        <p:nvSpPr>
          <p:cNvPr id="10" name="Rectangle 5"/>
          <p:cNvSpPr txBox="1">
            <a:spLocks noChangeArrowheads="1"/>
          </p:cNvSpPr>
          <p:nvPr/>
        </p:nvSpPr>
        <p:spPr>
          <a:xfrm>
            <a:off x="4490890" y="3760153"/>
            <a:ext cx="4817581" cy="18564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7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(</a:t>
            </a:r>
            <a:r>
              <a:rPr lang="en-US" sz="2700" dirty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334) 263-7594</a:t>
            </a:r>
          </a:p>
          <a:p>
            <a:pPr marL="0" indent="0">
              <a:buNone/>
            </a:pPr>
            <a:r>
              <a:rPr lang="en-US" sz="27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sbrasfield@alabamacounties.org</a:t>
            </a:r>
          </a:p>
          <a:p>
            <a:pPr marL="0" indent="0">
              <a:buNone/>
            </a:pPr>
            <a:r>
              <a:rPr lang="en-US" sz="27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@</a:t>
            </a:r>
            <a:r>
              <a:rPr lang="en-US" sz="27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sonnybrasfield</a:t>
            </a:r>
            <a:endParaRPr lang="en-US" sz="2700" dirty="0" smtClean="0">
              <a:solidFill>
                <a:schemeClr val="tx1">
                  <a:lumMod val="50000"/>
                  <a:lumOff val="50000"/>
                </a:schemeClr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700" i="1" dirty="0" smtClean="0">
              <a:solidFill>
                <a:schemeClr val="tx1">
                  <a:lumMod val="50000"/>
                  <a:lumOff val="50000"/>
                </a:schemeClr>
              </a:solidFill>
              <a:latin typeface="Arial Narrow" panose="020B0606020202030204" pitchFamily="34" charset="0"/>
            </a:endParaRPr>
          </a:p>
          <a:p>
            <a:pPr marL="457200" lvl="1" indent="0">
              <a:buNone/>
            </a:pPr>
            <a:endParaRPr lang="en-US" sz="2700" i="1" dirty="0" smtClean="0">
              <a:solidFill>
                <a:schemeClr val="tx1">
                  <a:lumMod val="50000"/>
                  <a:lumOff val="50000"/>
                </a:schemeClr>
              </a:solidFill>
              <a:latin typeface="Arial Narrow" panose="020B0606020202030204" pitchFamily="34" charset="0"/>
            </a:endParaRPr>
          </a:p>
          <a:p>
            <a:endParaRPr lang="en-US" sz="2700" i="1" dirty="0" smtClean="0">
              <a:solidFill>
                <a:schemeClr val="tx1">
                  <a:lumMod val="50000"/>
                  <a:lumOff val="50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359" y="4324176"/>
            <a:ext cx="367471" cy="36747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359" y="4814529"/>
            <a:ext cx="392275" cy="392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5634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2347" y="5895750"/>
            <a:ext cx="1114815" cy="64316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9144000" cy="1676401"/>
          </a:xfrm>
          <a:prstGeom prst="rect">
            <a:avLst/>
          </a:prstGeom>
          <a:solidFill>
            <a:srgbClr val="165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165788"/>
              </a:solidFill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CGEI-Certified</a:t>
            </a:r>
            <a:endParaRPr lang="en-US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344" y="1899134"/>
            <a:ext cx="2930794" cy="4639779"/>
          </a:xfrm>
          <a:prstGeom prst="rect">
            <a:avLst/>
          </a:prstGeom>
        </p:spPr>
      </p:pic>
      <p:sp>
        <p:nvSpPr>
          <p:cNvPr id="10" name="Rectangle 5"/>
          <p:cNvSpPr txBox="1">
            <a:spLocks noChangeArrowheads="1"/>
          </p:cNvSpPr>
          <p:nvPr/>
        </p:nvSpPr>
        <p:spPr>
          <a:xfrm>
            <a:off x="3899234" y="2637213"/>
            <a:ext cx="4587928" cy="14496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500" b="1" dirty="0" smtClean="0">
                <a:solidFill>
                  <a:srgbClr val="9E3039"/>
                </a:solidFill>
                <a:latin typeface="Arial Narrow" panose="020B0606020202030204" pitchFamily="34" charset="0"/>
              </a:rPr>
              <a:t>26 counties with CGEI-certified 9-1-1 staff</a:t>
            </a:r>
            <a:endParaRPr lang="en-US" sz="2700" b="1" i="1" dirty="0" smtClean="0">
              <a:solidFill>
                <a:srgbClr val="9E3039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143737" y="4548850"/>
            <a:ext cx="428260" cy="324091"/>
          </a:xfrm>
          <a:prstGeom prst="rect">
            <a:avLst/>
          </a:prstGeom>
          <a:solidFill>
            <a:srgbClr val="4E75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143737" y="5184594"/>
            <a:ext cx="428260" cy="324091"/>
          </a:xfrm>
          <a:prstGeom prst="rect">
            <a:avLst/>
          </a:prstGeom>
          <a:solidFill>
            <a:srgbClr val="0840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Rectangle 5"/>
          <p:cNvSpPr txBox="1">
            <a:spLocks noChangeArrowheads="1"/>
          </p:cNvSpPr>
          <p:nvPr/>
        </p:nvSpPr>
        <p:spPr>
          <a:xfrm>
            <a:off x="4629874" y="4513694"/>
            <a:ext cx="2792417" cy="57873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500" dirty="0" smtClean="0">
                <a:latin typeface="Arial Narrow" panose="020B0606020202030204" pitchFamily="34" charset="0"/>
              </a:rPr>
              <a:t>1 staff member certified</a:t>
            </a:r>
            <a:endParaRPr lang="en-US" sz="2500" i="1" dirty="0" smtClean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3" name="Rectangle 5"/>
          <p:cNvSpPr txBox="1">
            <a:spLocks noChangeArrowheads="1"/>
          </p:cNvSpPr>
          <p:nvPr/>
        </p:nvSpPr>
        <p:spPr>
          <a:xfrm>
            <a:off x="4629874" y="5149868"/>
            <a:ext cx="4253696" cy="14496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300" dirty="0" smtClean="0">
                <a:latin typeface="Arial Narrow" panose="020B0606020202030204" pitchFamily="34" charset="0"/>
              </a:rPr>
              <a:t>2 or more staff members certified </a:t>
            </a:r>
            <a:endParaRPr lang="en-US" sz="2300" i="1" dirty="0" smtClean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908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2347" y="5895750"/>
            <a:ext cx="1114815" cy="64316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9144000" cy="1676401"/>
          </a:xfrm>
          <a:prstGeom prst="rect">
            <a:avLst/>
          </a:prstGeom>
          <a:solidFill>
            <a:srgbClr val="165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165788"/>
              </a:solidFill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CGEI-Enrolled</a:t>
            </a:r>
            <a:endParaRPr lang="en-US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Rectangle 5"/>
          <p:cNvSpPr txBox="1">
            <a:spLocks noChangeArrowheads="1"/>
          </p:cNvSpPr>
          <p:nvPr/>
        </p:nvSpPr>
        <p:spPr>
          <a:xfrm>
            <a:off x="3820862" y="2705684"/>
            <a:ext cx="4536059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500" b="1" dirty="0" smtClean="0">
                <a:solidFill>
                  <a:srgbClr val="9E3039"/>
                </a:solidFill>
                <a:latin typeface="Arial Narrow" panose="020B0606020202030204" pitchFamily="34" charset="0"/>
              </a:rPr>
              <a:t>27 counties with 9-1-1 staff working toward CGEI certificate</a:t>
            </a:r>
            <a:endParaRPr lang="en-US" sz="2700" b="1" i="1" dirty="0" smtClean="0">
              <a:solidFill>
                <a:srgbClr val="9E3039"/>
              </a:solidFill>
              <a:latin typeface="Arial Narrow" panose="020B060602020203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560" y="1899134"/>
            <a:ext cx="2930794" cy="4639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2079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2347" y="5895750"/>
            <a:ext cx="1114815" cy="64316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9144000" cy="1676401"/>
          </a:xfrm>
          <a:prstGeom prst="rect">
            <a:avLst/>
          </a:prstGeom>
          <a:solidFill>
            <a:srgbClr val="165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165788"/>
              </a:solidFill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457199" y="396624"/>
            <a:ext cx="8377881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7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Certificate in Emergency Communication District Administration </a:t>
            </a:r>
            <a:endParaRPr lang="en-US" sz="37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200" y="1935532"/>
            <a:ext cx="79248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>
                <a:latin typeface="Arial Narrow" panose="020B0606020202030204" pitchFamily="34" charset="0"/>
              </a:rPr>
              <a:t>Earning Requirements:</a:t>
            </a:r>
          </a:p>
          <a:p>
            <a:pPr lvl="1"/>
            <a:r>
              <a:rPr lang="en-US" sz="2800" i="1" dirty="0" smtClean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</a:rPr>
              <a:t>Complete 4 basic-level courses (48 hours)</a:t>
            </a:r>
          </a:p>
          <a:p>
            <a:pPr lvl="1"/>
            <a:r>
              <a:rPr lang="en-US" sz="2800" i="1" dirty="0" smtClean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</a:rPr>
              <a:t>Complete 2 elective courses (24 hours)</a:t>
            </a:r>
          </a:p>
          <a:p>
            <a:pPr lvl="1"/>
            <a:r>
              <a:rPr lang="en-US" sz="2800" i="1" dirty="0" smtClean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</a:rPr>
              <a:t>Complete 1 profession-specific course (12 hours)</a:t>
            </a:r>
          </a:p>
          <a:p>
            <a:pPr marL="457200" lvl="1" indent="0">
              <a:buNone/>
            </a:pPr>
            <a:endParaRPr lang="en-US" sz="1000" i="1" dirty="0" smtClean="0">
              <a:solidFill>
                <a:schemeClr val="bg1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r>
              <a:rPr lang="en-US" sz="3200" dirty="0" smtClean="0">
                <a:latin typeface="Arial Narrow" panose="020B0606020202030204" pitchFamily="34" charset="0"/>
              </a:rPr>
              <a:t>Maintaining Requirements</a:t>
            </a:r>
            <a:r>
              <a:rPr lang="en-US" sz="3200" dirty="0">
                <a:latin typeface="Arial Narrow" panose="020B0606020202030204" pitchFamily="34" charset="0"/>
              </a:rPr>
              <a:t>:</a:t>
            </a:r>
          </a:p>
          <a:p>
            <a:pPr lvl="1"/>
            <a:r>
              <a:rPr lang="en-US" sz="2800" i="1" dirty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</a:rPr>
              <a:t>Complete </a:t>
            </a:r>
            <a:r>
              <a:rPr lang="en-US" sz="2800" i="1" dirty="0" smtClean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</a:rPr>
              <a:t>12 continuing education units </a:t>
            </a:r>
            <a:br>
              <a:rPr lang="en-US" sz="2800" i="1" dirty="0" smtClean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</a:rPr>
            </a:br>
            <a:r>
              <a:rPr lang="en-US" sz="2800" i="1" dirty="0" smtClean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</a:rPr>
              <a:t>during every 2-year period</a:t>
            </a:r>
            <a:endParaRPr lang="en-US" sz="2800" i="1" dirty="0">
              <a:solidFill>
                <a:schemeClr val="bg1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457200" lvl="1" indent="0">
              <a:buNone/>
            </a:pPr>
            <a:endParaRPr lang="en-US" sz="2300" i="1" dirty="0" smtClean="0">
              <a:solidFill>
                <a:schemeClr val="bg1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57200" y="6153150"/>
            <a:ext cx="2895600" cy="476250"/>
          </a:xfrm>
        </p:spPr>
        <p:txBody>
          <a:bodyPr/>
          <a:lstStyle/>
          <a:p>
            <a:r>
              <a:rPr lang="en-US" dirty="0">
                <a:latin typeface="Arial Narrow" panose="020B0606020202030204" pitchFamily="34" charset="0"/>
              </a:rPr>
              <a:t>www.alabamacounties.org</a:t>
            </a:r>
          </a:p>
          <a:p>
            <a:pPr algn="ctr"/>
            <a:endParaRPr lang="en-US" dirty="0">
              <a:latin typeface="Arial Narrow" panose="020B0606020202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8213" y="4529271"/>
            <a:ext cx="2208772" cy="2208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8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2347" y="5895750"/>
            <a:ext cx="1114815" cy="64316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9144000" cy="1676401"/>
          </a:xfrm>
          <a:prstGeom prst="rect">
            <a:avLst/>
          </a:prstGeom>
          <a:solidFill>
            <a:srgbClr val="165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165788"/>
              </a:solidFill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Basic-Level Courses – All Required </a:t>
            </a:r>
            <a:endParaRPr lang="en-US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200" y="1935532"/>
            <a:ext cx="79248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500" dirty="0" smtClean="0">
                <a:latin typeface="Arial Narrow" panose="020B0606020202030204" pitchFamily="34" charset="0"/>
              </a:rPr>
              <a:t>Overview of County Government</a:t>
            </a:r>
          </a:p>
          <a:p>
            <a:r>
              <a:rPr lang="en-US" sz="3500" dirty="0" smtClean="0">
                <a:latin typeface="Arial Narrow" panose="020B0606020202030204" pitchFamily="34" charset="0"/>
              </a:rPr>
              <a:t>Ethics of County Officials and Employees</a:t>
            </a:r>
          </a:p>
          <a:p>
            <a:r>
              <a:rPr lang="en-US" sz="3500" dirty="0" smtClean="0">
                <a:latin typeface="Arial Narrow" panose="020B0606020202030204" pitchFamily="34" charset="0"/>
              </a:rPr>
              <a:t>Personnel Administration</a:t>
            </a:r>
          </a:p>
          <a:p>
            <a:r>
              <a:rPr lang="en-US" sz="3500" dirty="0" smtClean="0">
                <a:latin typeface="Arial Narrow" panose="020B0606020202030204" pitchFamily="34" charset="0"/>
              </a:rPr>
              <a:t>Finance and Revenue</a:t>
            </a:r>
            <a:endParaRPr lang="en-US" sz="2700" dirty="0" smtClean="0">
              <a:latin typeface="Arial Narrow" panose="020B0606020202030204" pitchFamily="34" charset="0"/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57200" y="6153150"/>
            <a:ext cx="2895600" cy="476250"/>
          </a:xfrm>
        </p:spPr>
        <p:txBody>
          <a:bodyPr/>
          <a:lstStyle/>
          <a:p>
            <a:r>
              <a:rPr lang="en-US" dirty="0">
                <a:latin typeface="Arial Narrow" panose="020B0606020202030204" pitchFamily="34" charset="0"/>
              </a:rPr>
              <a:t>www.alabamacounties.org</a:t>
            </a:r>
          </a:p>
          <a:p>
            <a:pPr algn="ctr"/>
            <a:endParaRPr lang="en-US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630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2347" y="5895750"/>
            <a:ext cx="1114815" cy="64316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9144000" cy="1676401"/>
          </a:xfrm>
          <a:prstGeom prst="rect">
            <a:avLst/>
          </a:prstGeom>
          <a:solidFill>
            <a:srgbClr val="165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165788"/>
              </a:solidFill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Elective Courses – 2 Required</a:t>
            </a:r>
            <a:endParaRPr lang="en-US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200" y="1935532"/>
            <a:ext cx="79248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500" dirty="0" smtClean="0">
                <a:latin typeface="Arial Narrow" panose="020B0606020202030204" pitchFamily="34" charset="0"/>
              </a:rPr>
              <a:t>Conflict Management</a:t>
            </a:r>
          </a:p>
          <a:p>
            <a:r>
              <a:rPr lang="en-US" sz="3500" dirty="0" smtClean="0">
                <a:latin typeface="Arial Narrow" panose="020B0606020202030204" pitchFamily="34" charset="0"/>
              </a:rPr>
              <a:t>General Management and Supervision</a:t>
            </a:r>
          </a:p>
          <a:p>
            <a:r>
              <a:rPr lang="en-US" sz="3500" dirty="0" smtClean="0">
                <a:latin typeface="Arial Narrow" panose="020B0606020202030204" pitchFamily="34" charset="0"/>
              </a:rPr>
              <a:t>Disaster Preparedness and Response</a:t>
            </a:r>
          </a:p>
          <a:p>
            <a:r>
              <a:rPr lang="en-US" sz="3500" dirty="0" smtClean="0">
                <a:latin typeface="Arial Narrow" panose="020B0606020202030204" pitchFamily="34" charset="0"/>
              </a:rPr>
              <a:t>General Accounting</a:t>
            </a:r>
          </a:p>
          <a:p>
            <a:r>
              <a:rPr lang="en-US" sz="3500" dirty="0" smtClean="0">
                <a:latin typeface="Arial Narrow" panose="020B0606020202030204" pitchFamily="34" charset="0"/>
              </a:rPr>
              <a:t>Communication and Media Relations</a:t>
            </a:r>
          </a:p>
          <a:p>
            <a:r>
              <a:rPr lang="en-US" sz="3500" dirty="0" smtClean="0">
                <a:latin typeface="Arial Narrow" panose="020B0606020202030204" pitchFamily="34" charset="0"/>
              </a:rPr>
              <a:t>Legislative and Governmental Relations</a:t>
            </a:r>
          </a:p>
          <a:p>
            <a:r>
              <a:rPr lang="en-US" sz="3500" dirty="0" smtClean="0">
                <a:latin typeface="Arial Narrow" panose="020B0606020202030204" pitchFamily="34" charset="0"/>
              </a:rPr>
              <a:t>Grants</a:t>
            </a:r>
            <a:endParaRPr lang="en-US" sz="2700" dirty="0" smtClean="0">
              <a:latin typeface="Arial Narrow" panose="020B0606020202030204" pitchFamily="34" charset="0"/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57200" y="6153150"/>
            <a:ext cx="2895600" cy="476250"/>
          </a:xfrm>
        </p:spPr>
        <p:txBody>
          <a:bodyPr/>
          <a:lstStyle/>
          <a:p>
            <a:r>
              <a:rPr lang="en-US" dirty="0">
                <a:latin typeface="Arial Narrow" panose="020B0606020202030204" pitchFamily="34" charset="0"/>
              </a:rPr>
              <a:t>www.alabamacounties.org</a:t>
            </a:r>
          </a:p>
          <a:p>
            <a:pPr algn="ctr"/>
            <a:endParaRPr lang="en-US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0853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2347" y="5895750"/>
            <a:ext cx="1114815" cy="64316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9144000" cy="1676401"/>
          </a:xfrm>
          <a:prstGeom prst="rect">
            <a:avLst/>
          </a:prstGeom>
          <a:solidFill>
            <a:srgbClr val="165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165788"/>
              </a:solidFill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Profession-Specific Course – Required</a:t>
            </a:r>
            <a:endParaRPr lang="en-US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200" y="1935532"/>
            <a:ext cx="79248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500" dirty="0" smtClean="0">
                <a:latin typeface="Arial Narrow" panose="020B0606020202030204" pitchFamily="34" charset="0"/>
              </a:rPr>
              <a:t>Fundamentals of Emergency Communication District Administration</a:t>
            </a:r>
            <a:endParaRPr lang="en-US" sz="2700" dirty="0" smtClean="0">
              <a:latin typeface="Arial Narrow" panose="020B0606020202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5720" y="4398528"/>
            <a:ext cx="2126205" cy="2139535"/>
          </a:xfrm>
          <a:prstGeom prst="rect">
            <a:avLst/>
          </a:prstGeom>
        </p:spPr>
      </p:pic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57200" y="6153150"/>
            <a:ext cx="2895600" cy="476250"/>
          </a:xfrm>
        </p:spPr>
        <p:txBody>
          <a:bodyPr/>
          <a:lstStyle/>
          <a:p>
            <a:r>
              <a:rPr lang="en-US" dirty="0">
                <a:latin typeface="Arial Narrow" panose="020B0606020202030204" pitchFamily="34" charset="0"/>
              </a:rPr>
              <a:t>www.alabamacounties.org</a:t>
            </a:r>
          </a:p>
          <a:p>
            <a:pPr algn="ctr"/>
            <a:endParaRPr lang="en-US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696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2347" y="5895750"/>
            <a:ext cx="1114815" cy="64316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9144000" cy="1676401"/>
          </a:xfrm>
          <a:prstGeom prst="rect">
            <a:avLst/>
          </a:prstGeom>
          <a:solidFill>
            <a:srgbClr val="165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165788"/>
              </a:solidFill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2019 CGEI Basic-Level Courses</a:t>
            </a:r>
            <a:endParaRPr lang="en-US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200" y="1935532"/>
            <a:ext cx="79248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None/>
            </a:pPr>
            <a:r>
              <a:rPr lang="en-US" sz="3500" b="1" dirty="0" smtClean="0">
                <a:solidFill>
                  <a:srgbClr val="9E3039"/>
                </a:solidFill>
                <a:latin typeface="Arial Narrow" panose="020B0606020202030204" pitchFamily="34" charset="0"/>
              </a:rPr>
              <a:t>Personnel Administration</a:t>
            </a:r>
          </a:p>
          <a:p>
            <a:pPr lvl="1">
              <a:lnSpc>
                <a:spcPct val="110000"/>
              </a:lnSpc>
            </a:pPr>
            <a:r>
              <a:rPr lang="en-US" sz="3100" i="1" dirty="0" smtClean="0">
                <a:latin typeface="Arial Narrow" panose="020B0606020202030204" pitchFamily="34" charset="0"/>
              </a:rPr>
              <a:t>February 20-21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3500" b="1" dirty="0" smtClean="0">
                <a:solidFill>
                  <a:srgbClr val="9E3039"/>
                </a:solidFill>
                <a:latin typeface="Arial Narrow" panose="020B0606020202030204" pitchFamily="34" charset="0"/>
              </a:rPr>
              <a:t>Finance and Revenue</a:t>
            </a:r>
          </a:p>
          <a:p>
            <a:pPr lvl="1">
              <a:lnSpc>
                <a:spcPct val="110000"/>
              </a:lnSpc>
            </a:pPr>
            <a:r>
              <a:rPr lang="en-US" sz="3100" i="1" dirty="0" smtClean="0">
                <a:latin typeface="Arial Narrow" panose="020B0606020202030204" pitchFamily="34" charset="0"/>
              </a:rPr>
              <a:t>September 25-26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3500" b="1" dirty="0" smtClean="0">
                <a:solidFill>
                  <a:srgbClr val="9E3039"/>
                </a:solidFill>
                <a:latin typeface="Arial Narrow" panose="020B0606020202030204" pitchFamily="34" charset="0"/>
              </a:rPr>
              <a:t>Overview of County Government</a:t>
            </a:r>
          </a:p>
          <a:p>
            <a:pPr lvl="1">
              <a:lnSpc>
                <a:spcPct val="110000"/>
              </a:lnSpc>
            </a:pPr>
            <a:r>
              <a:rPr lang="en-US" sz="3100" i="1" dirty="0" smtClean="0">
                <a:latin typeface="Arial Narrow" panose="020B0606020202030204" pitchFamily="34" charset="0"/>
              </a:rPr>
              <a:t>October 9-10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3500" b="1" dirty="0" smtClean="0">
                <a:solidFill>
                  <a:srgbClr val="9E3039"/>
                </a:solidFill>
                <a:latin typeface="Arial Narrow" panose="020B0606020202030204" pitchFamily="34" charset="0"/>
              </a:rPr>
              <a:t>Ethics of County Officials and Employees</a:t>
            </a:r>
          </a:p>
          <a:p>
            <a:pPr lvl="1">
              <a:lnSpc>
                <a:spcPct val="110000"/>
              </a:lnSpc>
            </a:pPr>
            <a:r>
              <a:rPr lang="en-US" sz="3100" i="1" dirty="0" smtClean="0">
                <a:latin typeface="Arial Narrow" panose="020B0606020202030204" pitchFamily="34" charset="0"/>
              </a:rPr>
              <a:t>October 30-31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57200" y="6153150"/>
            <a:ext cx="2895600" cy="476250"/>
          </a:xfrm>
        </p:spPr>
        <p:txBody>
          <a:bodyPr/>
          <a:lstStyle/>
          <a:p>
            <a:r>
              <a:rPr lang="en-US" dirty="0">
                <a:latin typeface="Arial Narrow" panose="020B0606020202030204" pitchFamily="34" charset="0"/>
              </a:rPr>
              <a:t>www.alabamacounties.org</a:t>
            </a:r>
          </a:p>
          <a:p>
            <a:pPr algn="ctr"/>
            <a:endParaRPr lang="en-US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2802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2347" y="5895750"/>
            <a:ext cx="1114815" cy="64316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9144000" cy="1676401"/>
          </a:xfrm>
          <a:prstGeom prst="rect">
            <a:avLst/>
          </a:prstGeom>
          <a:solidFill>
            <a:srgbClr val="165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165788"/>
              </a:solidFill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2019 CGEI Elective Courses</a:t>
            </a:r>
            <a:endParaRPr lang="en-US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200" y="1935532"/>
            <a:ext cx="79248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None/>
            </a:pPr>
            <a:r>
              <a:rPr lang="en-US" sz="3500" b="1" dirty="0" smtClean="0">
                <a:solidFill>
                  <a:srgbClr val="9E3039"/>
                </a:solidFill>
                <a:latin typeface="Arial Narrow" panose="020B0606020202030204" pitchFamily="34" charset="0"/>
              </a:rPr>
              <a:t>Legislative and Governmental Relations</a:t>
            </a:r>
          </a:p>
          <a:p>
            <a:pPr lvl="1">
              <a:lnSpc>
                <a:spcPct val="110000"/>
              </a:lnSpc>
            </a:pPr>
            <a:r>
              <a:rPr lang="en-US" sz="3100" i="1" dirty="0" smtClean="0">
                <a:latin typeface="Arial Narrow" panose="020B0606020202030204" pitchFamily="34" charset="0"/>
              </a:rPr>
              <a:t>January </a:t>
            </a:r>
            <a:r>
              <a:rPr lang="en-US" sz="3100" i="1" dirty="0" smtClean="0">
                <a:latin typeface="Arial Narrow" panose="020B0606020202030204" pitchFamily="34" charset="0"/>
              </a:rPr>
              <a:t>30-31   </a:t>
            </a:r>
            <a:r>
              <a:rPr lang="en-US" sz="3100" i="1" smtClean="0">
                <a:latin typeface="Arial Narrow" panose="020B0606020202030204" pitchFamily="34" charset="0"/>
              </a:rPr>
              <a:t>*Tentative</a:t>
            </a:r>
            <a:endParaRPr lang="en-US" sz="3100" i="1" dirty="0" smtClean="0">
              <a:latin typeface="Arial Narrow" panose="020B0606020202030204" pitchFamily="34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sz="3500" b="1" dirty="0" smtClean="0">
                <a:solidFill>
                  <a:srgbClr val="9E3039"/>
                </a:solidFill>
                <a:latin typeface="Arial Narrow" panose="020B0606020202030204" pitchFamily="34" charset="0"/>
              </a:rPr>
              <a:t>General Management and Supervision</a:t>
            </a:r>
          </a:p>
          <a:p>
            <a:pPr lvl="1">
              <a:lnSpc>
                <a:spcPct val="110000"/>
              </a:lnSpc>
            </a:pPr>
            <a:r>
              <a:rPr lang="en-US" sz="3100" i="1" dirty="0" smtClean="0">
                <a:latin typeface="Arial Narrow" panose="020B0606020202030204" pitchFamily="34" charset="0"/>
              </a:rPr>
              <a:t>April 3-4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3500" b="1" dirty="0" smtClean="0">
                <a:solidFill>
                  <a:srgbClr val="9E3039"/>
                </a:solidFill>
                <a:latin typeface="Arial Narrow" panose="020B0606020202030204" pitchFamily="34" charset="0"/>
              </a:rPr>
              <a:t>Grants</a:t>
            </a:r>
          </a:p>
          <a:p>
            <a:pPr lvl="1">
              <a:lnSpc>
                <a:spcPct val="110000"/>
              </a:lnSpc>
            </a:pPr>
            <a:r>
              <a:rPr lang="en-US" sz="3100" i="1" dirty="0" smtClean="0">
                <a:latin typeface="Arial Narrow" panose="020B0606020202030204" pitchFamily="34" charset="0"/>
              </a:rPr>
              <a:t>June 12-13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57200" y="6153150"/>
            <a:ext cx="2895600" cy="476250"/>
          </a:xfrm>
        </p:spPr>
        <p:txBody>
          <a:bodyPr/>
          <a:lstStyle/>
          <a:p>
            <a:r>
              <a:rPr lang="en-US" dirty="0">
                <a:latin typeface="Arial Narrow" panose="020B0606020202030204" pitchFamily="34" charset="0"/>
              </a:rPr>
              <a:t>www.alabamacounties.org</a:t>
            </a:r>
          </a:p>
          <a:p>
            <a:pPr algn="ctr"/>
            <a:endParaRPr lang="en-US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9739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755</TotalTime>
  <Words>212</Words>
  <Application>Microsoft Office PowerPoint</Application>
  <PresentationFormat>On-screen Show (4:3)</PresentationFormat>
  <Paragraphs>66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Arial Black</vt:lpstr>
      <vt:lpstr>Arial Narrow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New Legislative Battleground:   Social Media</dc:title>
  <dc:creator>Jeannie Gaines</dc:creator>
  <cp:lastModifiedBy>Abby Luker</cp:lastModifiedBy>
  <cp:revision>56</cp:revision>
  <cp:lastPrinted>2017-10-26T17:48:28Z</cp:lastPrinted>
  <dcterms:created xsi:type="dcterms:W3CDTF">2017-10-11T19:17:09Z</dcterms:created>
  <dcterms:modified xsi:type="dcterms:W3CDTF">2018-07-17T19:50:35Z</dcterms:modified>
</cp:coreProperties>
</file>