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7" r:id="rId2"/>
    <p:sldId id="258" r:id="rId3"/>
    <p:sldId id="323" r:id="rId4"/>
    <p:sldId id="318" r:id="rId5"/>
    <p:sldId id="309" r:id="rId6"/>
    <p:sldId id="325" r:id="rId7"/>
    <p:sldId id="326" r:id="rId8"/>
    <p:sldId id="327" r:id="rId9"/>
    <p:sldId id="328" r:id="rId10"/>
    <p:sldId id="329" r:id="rId11"/>
    <p:sldId id="322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3039"/>
    <a:srgbClr val="08402E"/>
    <a:srgbClr val="4E7536"/>
    <a:srgbClr val="165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6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745ADA3-CC14-4B77-8FDB-CB128B831075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0ABF932-708D-466F-9ADF-E8E7007D6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32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C20-B866-4514-B81D-2A0069EB2D1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D3B-3A89-4351-A64D-29DD3EC18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4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C20-B866-4514-B81D-2A0069EB2D1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D3B-3A89-4351-A64D-29DD3EC18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9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C20-B866-4514-B81D-2A0069EB2D1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D3B-3A89-4351-A64D-29DD3EC18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84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C20-B866-4514-B81D-2A0069EB2D1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D3B-3A89-4351-A64D-29DD3EC18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37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C20-B866-4514-B81D-2A0069EB2D1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D3B-3A89-4351-A64D-29DD3EC18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6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C20-B866-4514-B81D-2A0069EB2D1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D3B-3A89-4351-A64D-29DD3EC18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9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C20-B866-4514-B81D-2A0069EB2D1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D3B-3A89-4351-A64D-29DD3EC18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5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C20-B866-4514-B81D-2A0069EB2D1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D3B-3A89-4351-A64D-29DD3EC18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2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C20-B866-4514-B81D-2A0069EB2D1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D3B-3A89-4351-A64D-29DD3EC18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96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C20-B866-4514-B81D-2A0069EB2D1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D3B-3A89-4351-A64D-29DD3EC18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13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C20-B866-4514-B81D-2A0069EB2D1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D3B-3A89-4351-A64D-29DD3EC18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7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3C20-B866-4514-B81D-2A0069EB2D1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F5D3B-3A89-4351-A64D-29DD3EC18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52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513" y="5796895"/>
            <a:ext cx="1114815" cy="643163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23016" y="1743139"/>
            <a:ext cx="8187128" cy="34790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b="1" dirty="0" smtClean="0">
                <a:solidFill>
                  <a:srgbClr val="990000"/>
                </a:solidFill>
                <a:latin typeface="Arial Black" panose="020B0A04020102020204" pitchFamily="34" charset="0"/>
              </a:rPr>
              <a:t>Update from Montgomery</a:t>
            </a:r>
            <a:r>
              <a:rPr lang="en-US" sz="5200" b="1" dirty="0" smtClean="0">
                <a:latin typeface="Arial Black" panose="020B0A04020102020204" pitchFamily="34" charset="0"/>
              </a:rPr>
              <a:t/>
            </a:r>
            <a:br>
              <a:rPr lang="en-US" sz="5200" b="1" dirty="0" smtClean="0">
                <a:latin typeface="Arial Black" panose="020B0A04020102020204" pitchFamily="34" charset="0"/>
              </a:rPr>
            </a:br>
            <a:endParaRPr lang="en-US" sz="5200" b="1" dirty="0">
              <a:latin typeface="Arial Black" panose="020B0A0402010202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23016" y="3583155"/>
            <a:ext cx="8187128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Arial Narrow" panose="020B0606020202030204" pitchFamily="34" charset="0"/>
              </a:rPr>
              <a:t>Sonny Brasfield </a:t>
            </a:r>
            <a:r>
              <a:rPr lang="en-US" dirty="0" smtClean="0">
                <a:latin typeface="Arial Narrow" panose="020B0606020202030204" pitchFamily="34" charset="0"/>
              </a:rPr>
              <a:t/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sz="2500" dirty="0" smtClean="0">
                <a:latin typeface="Arial Narrow" panose="020B0606020202030204" pitchFamily="34" charset="0"/>
              </a:rPr>
              <a:t>Executive Director, Association of County Commissions of Alabama</a:t>
            </a:r>
            <a:endParaRPr lang="en-US" sz="2500" dirty="0">
              <a:latin typeface="Arial Narrow" panose="020B0606020202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8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47" y="5895750"/>
            <a:ext cx="1114815" cy="643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5788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2019 CGEI Profession-Specific Course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1935532"/>
            <a:ext cx="79248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3500" b="1" dirty="0" smtClean="0">
                <a:solidFill>
                  <a:srgbClr val="9E3039"/>
                </a:solidFill>
                <a:latin typeface="Arial Narrow" panose="020B0606020202030204" pitchFamily="34" charset="0"/>
              </a:rPr>
              <a:t>Fundamentals of Emergency Communication District Administration</a:t>
            </a:r>
          </a:p>
          <a:p>
            <a:pPr lvl="1">
              <a:lnSpc>
                <a:spcPct val="110000"/>
              </a:lnSpc>
            </a:pPr>
            <a:r>
              <a:rPr lang="en-US" sz="3100" i="1" dirty="0" smtClean="0">
                <a:latin typeface="Arial Narrow" panose="020B0606020202030204" pitchFamily="34" charset="0"/>
              </a:rPr>
              <a:t>October 30-31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153150"/>
            <a:ext cx="2895600" cy="476250"/>
          </a:xfrm>
        </p:spPr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www.alabamacounties.org</a:t>
            </a:r>
          </a:p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16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47" y="5895750"/>
            <a:ext cx="1114815" cy="643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5788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Contact Information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050711" y="2522315"/>
            <a:ext cx="4878229" cy="112674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500" b="1" dirty="0" smtClean="0">
                <a:latin typeface="Arial Narrow" panose="020B0606020202030204" pitchFamily="34" charset="0"/>
              </a:rPr>
              <a:t>Sonny Brasfield, </a:t>
            </a:r>
          </a:p>
          <a:p>
            <a:pPr marL="0" indent="0">
              <a:buNone/>
            </a:pPr>
            <a:r>
              <a:rPr lang="en-US" sz="3500" b="1" dirty="0" smtClean="0">
                <a:latin typeface="Arial Narrow" panose="020B0606020202030204" pitchFamily="34" charset="0"/>
              </a:rPr>
              <a:t>ACCA Executive Director</a:t>
            </a:r>
          </a:p>
          <a:p>
            <a:pPr marL="0" indent="0">
              <a:buNone/>
            </a:pPr>
            <a:endParaRPr lang="en-US" sz="35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  <a:p>
            <a:pPr marL="457200" lvl="1" indent="0">
              <a:buNone/>
            </a:pPr>
            <a:endParaRPr lang="en-US" sz="35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  <a:p>
            <a:endParaRPr lang="en-US" sz="3500" dirty="0" smtClean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153150"/>
            <a:ext cx="2895600" cy="476250"/>
          </a:xfrm>
        </p:spPr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www.alabamacounties.org</a:t>
            </a:r>
          </a:p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3"/>
          <a:stretch/>
        </p:blipFill>
        <p:spPr>
          <a:xfrm>
            <a:off x="482839" y="1956358"/>
            <a:ext cx="3354222" cy="40598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78" y="3809735"/>
            <a:ext cx="358920" cy="362307"/>
          </a:xfrm>
          <a:prstGeom prst="rect">
            <a:avLst/>
          </a:prstGeom>
        </p:spPr>
      </p:pic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4490890" y="3760153"/>
            <a:ext cx="4817581" cy="1856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(</a:t>
            </a:r>
            <a:r>
              <a:rPr lang="en-US" sz="2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334) 263-7594</a:t>
            </a:r>
          </a:p>
          <a:p>
            <a:pPr marL="0" indent="0">
              <a:buNone/>
            </a:pPr>
            <a:r>
              <a:rPr lang="en-US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sbrasfield@alabamacounties.org</a:t>
            </a:r>
          </a:p>
          <a:p>
            <a:pPr marL="0" indent="0">
              <a:buNone/>
            </a:pPr>
            <a:r>
              <a:rPr lang="en-US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@</a:t>
            </a:r>
            <a:r>
              <a:rPr lang="en-US" sz="27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sonnybrasfield</a:t>
            </a:r>
            <a:endParaRPr lang="en-US" sz="27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700" i="1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  <a:p>
            <a:pPr marL="457200" lvl="1" indent="0">
              <a:buNone/>
            </a:pPr>
            <a:endParaRPr lang="en-US" sz="2700" i="1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  <a:p>
            <a:endParaRPr lang="en-US" sz="2700" i="1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59" y="4324176"/>
            <a:ext cx="367471" cy="3674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59" y="4814529"/>
            <a:ext cx="392275" cy="39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63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47" y="5895750"/>
            <a:ext cx="1114815" cy="643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5788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CGEI-Certified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44" y="1899134"/>
            <a:ext cx="2930794" cy="4639779"/>
          </a:xfrm>
          <a:prstGeom prst="rect">
            <a:avLst/>
          </a:prstGeom>
        </p:spPr>
      </p:pic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3899234" y="2637213"/>
            <a:ext cx="4587928" cy="1449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b="1" dirty="0" smtClean="0">
                <a:solidFill>
                  <a:srgbClr val="9E3039"/>
                </a:solidFill>
                <a:latin typeface="Arial Narrow" panose="020B0606020202030204" pitchFamily="34" charset="0"/>
              </a:rPr>
              <a:t>26 counties with CGEI-certified 9-1-1 staff</a:t>
            </a:r>
            <a:endParaRPr lang="en-US" sz="2700" b="1" i="1" dirty="0" smtClean="0">
              <a:solidFill>
                <a:srgbClr val="9E3039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43737" y="4548850"/>
            <a:ext cx="428260" cy="324091"/>
          </a:xfrm>
          <a:prstGeom prst="rect">
            <a:avLst/>
          </a:prstGeom>
          <a:solidFill>
            <a:srgbClr val="4E75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43737" y="5184594"/>
            <a:ext cx="428260" cy="324091"/>
          </a:xfrm>
          <a:prstGeom prst="rect">
            <a:avLst/>
          </a:prstGeom>
          <a:solidFill>
            <a:srgbClr val="084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4629874" y="4513694"/>
            <a:ext cx="2792417" cy="5787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dirty="0" smtClean="0">
                <a:latin typeface="Arial Narrow" panose="020B0606020202030204" pitchFamily="34" charset="0"/>
              </a:rPr>
              <a:t>1 staff member certified</a:t>
            </a:r>
            <a:endParaRPr lang="en-US" sz="25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4629874" y="5149868"/>
            <a:ext cx="4253696" cy="1449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dirty="0" smtClean="0">
                <a:latin typeface="Arial Narrow" panose="020B0606020202030204" pitchFamily="34" charset="0"/>
              </a:rPr>
              <a:t>2 or more staff members certified </a:t>
            </a:r>
            <a:endParaRPr lang="en-US" sz="23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0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47" y="5895750"/>
            <a:ext cx="1114815" cy="643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5788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CGEI-Enrolled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3820862" y="2705684"/>
            <a:ext cx="4536059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b="1" dirty="0" smtClean="0">
                <a:solidFill>
                  <a:srgbClr val="9E3039"/>
                </a:solidFill>
                <a:latin typeface="Arial Narrow" panose="020B0606020202030204" pitchFamily="34" charset="0"/>
              </a:rPr>
              <a:t>27 counties with 9-1-1 staff working toward CGEI certificate</a:t>
            </a:r>
            <a:endParaRPr lang="en-US" sz="2700" b="1" i="1" dirty="0" smtClean="0">
              <a:solidFill>
                <a:srgbClr val="9E3039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560" y="1899134"/>
            <a:ext cx="2930794" cy="463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07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47" y="5895750"/>
            <a:ext cx="1114815" cy="643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5788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199" y="396624"/>
            <a:ext cx="837788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Certificate in Emergency Communication District Administration </a:t>
            </a:r>
            <a:endParaRPr lang="en-US" sz="37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1935532"/>
            <a:ext cx="79248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Arial Narrow" panose="020B0606020202030204" pitchFamily="34" charset="0"/>
              </a:rPr>
              <a:t>Earning Requirements:</a:t>
            </a:r>
          </a:p>
          <a:p>
            <a:pPr lvl="1"/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Complete 4 basic-level courses (48 hours)</a:t>
            </a:r>
          </a:p>
          <a:p>
            <a:pPr lvl="1"/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Complete 2 elective courses (24 hours)</a:t>
            </a:r>
          </a:p>
          <a:p>
            <a:pPr lvl="1"/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Complete 1 profession-specific course (12 hours)</a:t>
            </a:r>
          </a:p>
          <a:p>
            <a:pPr marL="457200" lvl="1" indent="0">
              <a:buNone/>
            </a:pPr>
            <a:endParaRPr lang="en-US" sz="1000" i="1" dirty="0" smtClean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n-US" sz="3200" dirty="0" smtClean="0">
                <a:latin typeface="Arial Narrow" panose="020B0606020202030204" pitchFamily="34" charset="0"/>
              </a:rPr>
              <a:t>Maintaining Requirements</a:t>
            </a:r>
            <a:r>
              <a:rPr lang="en-US" sz="3200" dirty="0">
                <a:latin typeface="Arial Narrow" panose="020B0606020202030204" pitchFamily="34" charset="0"/>
              </a:rPr>
              <a:t>:</a:t>
            </a:r>
          </a:p>
          <a:p>
            <a:pPr lvl="1"/>
            <a:r>
              <a:rPr lang="en-US" sz="2800" i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Complete 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12 continuing education units </a:t>
            </a:r>
            <a:br>
              <a:rPr lang="en-US" sz="2800" i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during every 2-year period</a:t>
            </a:r>
            <a:endParaRPr lang="en-US" sz="2800" i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457200" lvl="1" indent="0">
              <a:buNone/>
            </a:pPr>
            <a:endParaRPr lang="en-US" sz="2300" i="1" dirty="0" smtClean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153150"/>
            <a:ext cx="2895600" cy="476250"/>
          </a:xfrm>
        </p:spPr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www.alabamacounties.org</a:t>
            </a:r>
          </a:p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213" y="4529271"/>
            <a:ext cx="2208772" cy="220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47" y="5895750"/>
            <a:ext cx="1114815" cy="643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5788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Basic-Level Courses – All Required 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1935532"/>
            <a:ext cx="79248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dirty="0" smtClean="0">
                <a:latin typeface="Arial Narrow" panose="020B0606020202030204" pitchFamily="34" charset="0"/>
              </a:rPr>
              <a:t>Overview of County Government</a:t>
            </a:r>
          </a:p>
          <a:p>
            <a:r>
              <a:rPr lang="en-US" sz="3500" dirty="0" smtClean="0">
                <a:latin typeface="Arial Narrow" panose="020B0606020202030204" pitchFamily="34" charset="0"/>
              </a:rPr>
              <a:t>Ethics of County Officials and Employees</a:t>
            </a:r>
          </a:p>
          <a:p>
            <a:r>
              <a:rPr lang="en-US" sz="3500" dirty="0" smtClean="0">
                <a:latin typeface="Arial Narrow" panose="020B0606020202030204" pitchFamily="34" charset="0"/>
              </a:rPr>
              <a:t>Personnel Administration</a:t>
            </a:r>
          </a:p>
          <a:p>
            <a:r>
              <a:rPr lang="en-US" sz="3500" dirty="0" smtClean="0">
                <a:latin typeface="Arial Narrow" panose="020B0606020202030204" pitchFamily="34" charset="0"/>
              </a:rPr>
              <a:t>Finance and Revenue</a:t>
            </a:r>
            <a:endParaRPr lang="en-US" sz="2700" dirty="0" smtClean="0">
              <a:latin typeface="Arial Narrow" panose="020B0606020202030204" pitchFamily="34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153150"/>
            <a:ext cx="2895600" cy="476250"/>
          </a:xfrm>
        </p:spPr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www.alabamacounties.org</a:t>
            </a:r>
          </a:p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30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47" y="5895750"/>
            <a:ext cx="1114815" cy="643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5788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Elective Courses – 2 Required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1935532"/>
            <a:ext cx="79248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dirty="0" smtClean="0">
                <a:latin typeface="Arial Narrow" panose="020B0606020202030204" pitchFamily="34" charset="0"/>
              </a:rPr>
              <a:t>Conflict Management</a:t>
            </a:r>
          </a:p>
          <a:p>
            <a:r>
              <a:rPr lang="en-US" sz="3500" dirty="0" smtClean="0">
                <a:latin typeface="Arial Narrow" panose="020B0606020202030204" pitchFamily="34" charset="0"/>
              </a:rPr>
              <a:t>General Management and Supervision</a:t>
            </a:r>
          </a:p>
          <a:p>
            <a:r>
              <a:rPr lang="en-US" sz="3500" dirty="0" smtClean="0">
                <a:latin typeface="Arial Narrow" panose="020B0606020202030204" pitchFamily="34" charset="0"/>
              </a:rPr>
              <a:t>Disaster Preparedness and Response</a:t>
            </a:r>
          </a:p>
          <a:p>
            <a:r>
              <a:rPr lang="en-US" sz="3500" dirty="0" smtClean="0">
                <a:latin typeface="Arial Narrow" panose="020B0606020202030204" pitchFamily="34" charset="0"/>
              </a:rPr>
              <a:t>General Accounting</a:t>
            </a:r>
          </a:p>
          <a:p>
            <a:r>
              <a:rPr lang="en-US" sz="3500" dirty="0" smtClean="0">
                <a:latin typeface="Arial Narrow" panose="020B0606020202030204" pitchFamily="34" charset="0"/>
              </a:rPr>
              <a:t>Communication and Media Relations</a:t>
            </a:r>
          </a:p>
          <a:p>
            <a:r>
              <a:rPr lang="en-US" sz="3500" dirty="0" smtClean="0">
                <a:latin typeface="Arial Narrow" panose="020B0606020202030204" pitchFamily="34" charset="0"/>
              </a:rPr>
              <a:t>Legislative and Governmental Relations</a:t>
            </a:r>
          </a:p>
          <a:p>
            <a:r>
              <a:rPr lang="en-US" sz="3500" dirty="0" smtClean="0">
                <a:latin typeface="Arial Narrow" panose="020B0606020202030204" pitchFamily="34" charset="0"/>
              </a:rPr>
              <a:t>Grants</a:t>
            </a:r>
            <a:endParaRPr lang="en-US" sz="2700" dirty="0" smtClean="0">
              <a:latin typeface="Arial Narrow" panose="020B0606020202030204" pitchFamily="34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153150"/>
            <a:ext cx="2895600" cy="476250"/>
          </a:xfrm>
        </p:spPr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www.alabamacounties.org</a:t>
            </a:r>
          </a:p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85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47" y="5895750"/>
            <a:ext cx="1114815" cy="643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5788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Profession-Specific Course – Required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1935532"/>
            <a:ext cx="79248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dirty="0" smtClean="0">
                <a:latin typeface="Arial Narrow" panose="020B0606020202030204" pitchFamily="34" charset="0"/>
              </a:rPr>
              <a:t>Fundamentals of Emergency Communication District Administration</a:t>
            </a:r>
            <a:endParaRPr lang="en-US" sz="2700" dirty="0" smtClean="0">
              <a:latin typeface="Arial Narrow" panose="020B0606020202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720" y="4398528"/>
            <a:ext cx="2126205" cy="2139535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153150"/>
            <a:ext cx="2895600" cy="476250"/>
          </a:xfrm>
        </p:spPr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www.alabamacounties.org</a:t>
            </a:r>
          </a:p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96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47" y="5895750"/>
            <a:ext cx="1114815" cy="643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5788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2019 CGEI Basic-Level Courses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1935532"/>
            <a:ext cx="79248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3500" b="1" dirty="0" smtClean="0">
                <a:solidFill>
                  <a:srgbClr val="9E3039"/>
                </a:solidFill>
                <a:latin typeface="Arial Narrow" panose="020B0606020202030204" pitchFamily="34" charset="0"/>
              </a:rPr>
              <a:t>Personnel Administration</a:t>
            </a:r>
          </a:p>
          <a:p>
            <a:pPr lvl="1">
              <a:lnSpc>
                <a:spcPct val="110000"/>
              </a:lnSpc>
            </a:pPr>
            <a:r>
              <a:rPr lang="en-US" sz="3100" i="1" dirty="0" smtClean="0">
                <a:latin typeface="Arial Narrow" panose="020B0606020202030204" pitchFamily="34" charset="0"/>
              </a:rPr>
              <a:t>February 20-21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500" b="1" dirty="0" smtClean="0">
                <a:solidFill>
                  <a:srgbClr val="9E3039"/>
                </a:solidFill>
                <a:latin typeface="Arial Narrow" panose="020B0606020202030204" pitchFamily="34" charset="0"/>
              </a:rPr>
              <a:t>Finance and Revenue</a:t>
            </a:r>
          </a:p>
          <a:p>
            <a:pPr lvl="1">
              <a:lnSpc>
                <a:spcPct val="110000"/>
              </a:lnSpc>
            </a:pPr>
            <a:r>
              <a:rPr lang="en-US" sz="3100" i="1" dirty="0" smtClean="0">
                <a:latin typeface="Arial Narrow" panose="020B0606020202030204" pitchFamily="34" charset="0"/>
              </a:rPr>
              <a:t>September 25-26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500" b="1" dirty="0" smtClean="0">
                <a:solidFill>
                  <a:srgbClr val="9E3039"/>
                </a:solidFill>
                <a:latin typeface="Arial Narrow" panose="020B0606020202030204" pitchFamily="34" charset="0"/>
              </a:rPr>
              <a:t>Overview of County Government</a:t>
            </a:r>
          </a:p>
          <a:p>
            <a:pPr lvl="1">
              <a:lnSpc>
                <a:spcPct val="110000"/>
              </a:lnSpc>
            </a:pPr>
            <a:r>
              <a:rPr lang="en-US" sz="3100" i="1" dirty="0" smtClean="0">
                <a:latin typeface="Arial Narrow" panose="020B0606020202030204" pitchFamily="34" charset="0"/>
              </a:rPr>
              <a:t>October 9-10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500" b="1" dirty="0" smtClean="0">
                <a:solidFill>
                  <a:srgbClr val="9E3039"/>
                </a:solidFill>
                <a:latin typeface="Arial Narrow" panose="020B0606020202030204" pitchFamily="34" charset="0"/>
              </a:rPr>
              <a:t>Ethics of County Officials and Employees</a:t>
            </a:r>
          </a:p>
          <a:p>
            <a:pPr lvl="1">
              <a:lnSpc>
                <a:spcPct val="110000"/>
              </a:lnSpc>
            </a:pPr>
            <a:r>
              <a:rPr lang="en-US" sz="3100" i="1" dirty="0" smtClean="0">
                <a:latin typeface="Arial Narrow" panose="020B0606020202030204" pitchFamily="34" charset="0"/>
              </a:rPr>
              <a:t>October 30-31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153150"/>
            <a:ext cx="2895600" cy="476250"/>
          </a:xfrm>
        </p:spPr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www.alabamacounties.org</a:t>
            </a:r>
          </a:p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80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47" y="5895750"/>
            <a:ext cx="1114815" cy="643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5788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2019 CGEI Elective Courses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1935532"/>
            <a:ext cx="79248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3500" b="1" dirty="0" smtClean="0">
                <a:solidFill>
                  <a:srgbClr val="9E3039"/>
                </a:solidFill>
                <a:latin typeface="Arial Narrow" panose="020B0606020202030204" pitchFamily="34" charset="0"/>
              </a:rPr>
              <a:t>Legislative and Governmental Relations</a:t>
            </a:r>
          </a:p>
          <a:p>
            <a:pPr lvl="1">
              <a:lnSpc>
                <a:spcPct val="110000"/>
              </a:lnSpc>
            </a:pPr>
            <a:r>
              <a:rPr lang="en-US" sz="3100" i="1" dirty="0" smtClean="0">
                <a:latin typeface="Arial Narrow" panose="020B0606020202030204" pitchFamily="34" charset="0"/>
              </a:rPr>
              <a:t>January </a:t>
            </a:r>
            <a:r>
              <a:rPr lang="en-US" sz="3100" i="1" dirty="0" smtClean="0">
                <a:latin typeface="Arial Narrow" panose="020B0606020202030204" pitchFamily="34" charset="0"/>
              </a:rPr>
              <a:t>30-31   </a:t>
            </a:r>
            <a:r>
              <a:rPr lang="en-US" sz="3100" i="1" smtClean="0">
                <a:latin typeface="Arial Narrow" panose="020B0606020202030204" pitchFamily="34" charset="0"/>
              </a:rPr>
              <a:t>*Tentative</a:t>
            </a:r>
            <a:endParaRPr lang="en-US" sz="3100" i="1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3500" b="1" dirty="0" smtClean="0">
                <a:solidFill>
                  <a:srgbClr val="9E3039"/>
                </a:solidFill>
                <a:latin typeface="Arial Narrow" panose="020B0606020202030204" pitchFamily="34" charset="0"/>
              </a:rPr>
              <a:t>General Management and Supervision</a:t>
            </a:r>
          </a:p>
          <a:p>
            <a:pPr lvl="1">
              <a:lnSpc>
                <a:spcPct val="110000"/>
              </a:lnSpc>
            </a:pPr>
            <a:r>
              <a:rPr lang="en-US" sz="3100" i="1" dirty="0" smtClean="0">
                <a:latin typeface="Arial Narrow" panose="020B0606020202030204" pitchFamily="34" charset="0"/>
              </a:rPr>
              <a:t>April 3-4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500" b="1" dirty="0" smtClean="0">
                <a:solidFill>
                  <a:srgbClr val="9E3039"/>
                </a:solidFill>
                <a:latin typeface="Arial Narrow" panose="020B0606020202030204" pitchFamily="34" charset="0"/>
              </a:rPr>
              <a:t>Grants</a:t>
            </a:r>
          </a:p>
          <a:p>
            <a:pPr lvl="1">
              <a:lnSpc>
                <a:spcPct val="110000"/>
              </a:lnSpc>
            </a:pPr>
            <a:r>
              <a:rPr lang="en-US" sz="3100" i="1" dirty="0" smtClean="0">
                <a:latin typeface="Arial Narrow" panose="020B0606020202030204" pitchFamily="34" charset="0"/>
              </a:rPr>
              <a:t>June 12-13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153150"/>
            <a:ext cx="2895600" cy="476250"/>
          </a:xfrm>
        </p:spPr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www.alabamacounties.org</a:t>
            </a:r>
          </a:p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73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755</TotalTime>
  <Words>212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Legislative Battleground:   Social Media</dc:title>
  <dc:creator>Jeannie Gaines</dc:creator>
  <cp:lastModifiedBy>Abby Luker</cp:lastModifiedBy>
  <cp:revision>56</cp:revision>
  <cp:lastPrinted>2017-10-26T17:48:28Z</cp:lastPrinted>
  <dcterms:created xsi:type="dcterms:W3CDTF">2017-10-11T19:17:09Z</dcterms:created>
  <dcterms:modified xsi:type="dcterms:W3CDTF">2018-07-17T19:50:35Z</dcterms:modified>
</cp:coreProperties>
</file>