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1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6" r:id="rId13"/>
    <p:sldId id="268" r:id="rId14"/>
    <p:sldId id="269" r:id="rId15"/>
    <p:sldId id="277" r:id="rId16"/>
    <p:sldId id="270" r:id="rId17"/>
    <p:sldId id="274" r:id="rId18"/>
    <p:sldId id="267" r:id="rId19"/>
    <p:sldId id="27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3" autoAdjust="0"/>
    <p:restoredTop sz="89297" autoAdjust="0"/>
  </p:normalViewPr>
  <p:slideViewPr>
    <p:cSldViewPr>
      <p:cViewPr>
        <p:scale>
          <a:sx n="70" d="100"/>
          <a:sy n="70" d="100"/>
        </p:scale>
        <p:origin x="-23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AB81F3-E907-48AC-83A0-129E763F6CA9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4E26E1-CD34-4A9A-BDCA-69C5360551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E1-CD34-4A9A-BDCA-69C53605514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E1-CD34-4A9A-BDCA-69C53605514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26E1-CD34-4A9A-BDCA-69C53605514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D90442E-F4E0-4EB0-98D7-C7695783BF7C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4D79A4-9551-4BA9-B422-0A7F0FA9C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42" Type="http://schemas.openxmlformats.org/officeDocument/2006/relationships/image" Target="../media/image42.jpeg"/><Relationship Id="rId47" Type="http://schemas.openxmlformats.org/officeDocument/2006/relationships/image" Target="../media/image47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46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41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45" Type="http://schemas.openxmlformats.org/officeDocument/2006/relationships/image" Target="../media/image45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4" Type="http://schemas.openxmlformats.org/officeDocument/2006/relationships/image" Target="../media/image44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Relationship Id="rId43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09600" y="685800"/>
            <a:ext cx="8077200" cy="52578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Coffee County</a:t>
            </a:r>
          </a:p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Capital Improvement Plan</a:t>
            </a:r>
          </a:p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2017 - 2037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rabicPeriod"/>
            </a:pPr>
            <a:r>
              <a:rPr lang="en-US" sz="3400" dirty="0" smtClean="0"/>
              <a:t>Consideration of Options</a:t>
            </a:r>
          </a:p>
          <a:p>
            <a:pPr marL="514350" indent="-514350">
              <a:buNone/>
            </a:pPr>
            <a:r>
              <a:rPr lang="en-US" sz="3400" dirty="0" smtClean="0"/>
              <a:t>                   a) 18 months</a:t>
            </a:r>
          </a:p>
          <a:p>
            <a:pPr marL="514350" indent="-514350">
              <a:buNone/>
            </a:pPr>
            <a:r>
              <a:rPr lang="en-US" sz="3400" dirty="0" smtClean="0"/>
              <a:t>                   b)  9 Options</a:t>
            </a:r>
          </a:p>
          <a:p>
            <a:pPr marL="514350" indent="-514350">
              <a:buNone/>
            </a:pPr>
            <a:endParaRPr lang="en-US" sz="3400" dirty="0" smtClean="0"/>
          </a:p>
          <a:p>
            <a:pPr marL="514350" indent="-514350">
              <a:buAutoNum type="arabicPeriod" startAt="2"/>
            </a:pPr>
            <a:r>
              <a:rPr lang="en-US" sz="3400" dirty="0" smtClean="0"/>
              <a:t>Division of Work</a:t>
            </a:r>
          </a:p>
          <a:p>
            <a:pPr marL="514350" indent="-514350">
              <a:buNone/>
            </a:pPr>
            <a:r>
              <a:rPr lang="en-US" sz="3400" dirty="0" smtClean="0"/>
              <a:t>                   a)  Energy Savings Projects</a:t>
            </a:r>
          </a:p>
          <a:p>
            <a:pPr marL="514350" indent="-514350">
              <a:buNone/>
            </a:pPr>
            <a:r>
              <a:rPr lang="en-US" sz="3400" dirty="0" smtClean="0"/>
              <a:t>                   b)  Capital Improvement Loan Projects</a:t>
            </a:r>
          </a:p>
          <a:p>
            <a:pPr marL="514350" indent="-514350">
              <a:buNone/>
            </a:pPr>
            <a:r>
              <a:rPr lang="en-US" sz="3400" dirty="0" smtClean="0"/>
              <a:t>                   c)   Jail and Sheriff Expansion Projects</a:t>
            </a:r>
          </a:p>
          <a:p>
            <a:pPr marL="514350" indent="-514350">
              <a:buNone/>
            </a:pPr>
            <a:r>
              <a:rPr lang="en-US" sz="3400" dirty="0" smtClean="0"/>
              <a:t>                   d)  Anticipated Future Projects</a:t>
            </a:r>
          </a:p>
          <a:p>
            <a:pPr marL="514350" indent="-514350">
              <a:buNone/>
            </a:pPr>
            <a:endParaRPr lang="en-US" sz="3400" dirty="0" smtClean="0"/>
          </a:p>
          <a:p>
            <a:pPr marL="514350" indent="-514350">
              <a:buAutoNum type="arabicPeriod" startAt="3"/>
            </a:pPr>
            <a:r>
              <a:rPr lang="en-US" sz="3400" dirty="0" smtClean="0"/>
              <a:t>Financing</a:t>
            </a:r>
          </a:p>
          <a:p>
            <a:pPr marL="514350" indent="-514350">
              <a:buNone/>
            </a:pPr>
            <a:r>
              <a:rPr lang="en-US" sz="3400" dirty="0" smtClean="0"/>
              <a:t>                   a) General Fund</a:t>
            </a:r>
          </a:p>
          <a:p>
            <a:pPr marL="514350" indent="-514350">
              <a:buNone/>
            </a:pPr>
            <a:r>
              <a:rPr lang="en-US" sz="3400" dirty="0" smtClean="0"/>
              <a:t>                           i)  Energy Project</a:t>
            </a:r>
          </a:p>
          <a:p>
            <a:pPr marL="514350" indent="-514350">
              <a:buNone/>
            </a:pPr>
            <a:r>
              <a:rPr lang="en-US" sz="3400" dirty="0" smtClean="0"/>
              <a:t>                          ii)  Capital Improvement Loan Projects</a:t>
            </a:r>
          </a:p>
          <a:p>
            <a:pPr marL="514350" indent="-514350">
              <a:buNone/>
            </a:pPr>
            <a:r>
              <a:rPr lang="en-US" sz="3400" dirty="0" smtClean="0"/>
              <a:t>                         iii)  Annual Capital Improvement Projects</a:t>
            </a:r>
          </a:p>
          <a:p>
            <a:pPr marL="514350" indent="-514350">
              <a:buNone/>
            </a:pPr>
            <a:r>
              <a:rPr lang="en-US" sz="3400" dirty="0" smtClean="0"/>
              <a:t>                   b) Sheriff and Jail Fund</a:t>
            </a:r>
          </a:p>
          <a:p>
            <a:pPr marL="514350" indent="-514350">
              <a:buNone/>
            </a:pPr>
            <a:r>
              <a:rPr lang="en-US" sz="3400" dirty="0" smtClean="0"/>
              <a:t>                   c)  Highway and Engineering Fund</a:t>
            </a:r>
          </a:p>
          <a:p>
            <a:pPr marL="514350" indent="-514350">
              <a:buNone/>
            </a:pPr>
            <a:r>
              <a:rPr lang="en-US" sz="3400" dirty="0" smtClean="0"/>
              <a:t>                   d)  Environmental Services Fund</a:t>
            </a:r>
          </a:p>
          <a:p>
            <a:pPr marL="514350" indent="-514350">
              <a:buNone/>
            </a:pPr>
            <a:endParaRPr lang="en-US" sz="3400" dirty="0" smtClean="0"/>
          </a:p>
          <a:p>
            <a:pPr marL="514350" indent="-514350">
              <a:buAutoNum type="arabicPeriod" startAt="4"/>
            </a:pPr>
            <a:r>
              <a:rPr lang="en-US" sz="3400" dirty="0" smtClean="0"/>
              <a:t>Cash Flow</a:t>
            </a:r>
          </a:p>
          <a:p>
            <a:pPr marL="514350" indent="-514350">
              <a:buAutoNum type="arabicPeriod" startAt="4"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i="1" dirty="0" smtClean="0"/>
              <a:t>THE PLAN</a:t>
            </a:r>
            <a:endParaRPr lang="en-US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1148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Twenty-Year Plan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Accomplishments of Previous Year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Budget for Current Year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Adjustments of plan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i="1" dirty="0" smtClean="0"/>
              <a:t>LIVING PLAN</a:t>
            </a:r>
            <a:endParaRPr lang="en-US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4869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i="1" dirty="0" smtClean="0"/>
              <a:t>Energy Savings Project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Completed May 2017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Cost $3,197,793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Resealed 10 buildings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Replaced 2,288 light fixtures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Replaced 20 HVAC systems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Installed 126 water saving devices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Converted phone system from Analog to Digital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 smtClean="0"/>
              <a:t>Capital Improvement Loan Projects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Approximately  75% complete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Spent  $619,396 so far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Estimated completion date December 2017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Estimated total cost of projects $1,486,100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Actual Projects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 smtClean="0"/>
              <a:t>Jail and Sheriff Expansion Projects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Jail began August 2016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75% Complete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Estimated completion of Jail – October 2017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Cost of Jail expansion is $1,362,070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Administration Building scheduled to begin – November 2017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Administration Building estimated completion – March 2018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 smtClean="0"/>
              <a:t>Administration Building estimated cost - $400,000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 smtClean="0"/>
              <a:t>Anticipated Future </a:t>
            </a:r>
            <a:r>
              <a:rPr lang="en-US" sz="1400" i="1" dirty="0" smtClean="0"/>
              <a:t>Projects  </a:t>
            </a:r>
            <a:endParaRPr lang="en-US" sz="1400" dirty="0" smtClean="0"/>
          </a:p>
          <a:p>
            <a:pPr marL="800100" lvl="1" indent="-342900">
              <a:buFont typeface="+mj-lt"/>
              <a:buAutoNum type="alphaLcParenR"/>
            </a:pPr>
            <a:endParaRPr lang="en-US" sz="1400" dirty="0" smtClean="0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2590800" y="3810000"/>
            <a:ext cx="152400" cy="152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2296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2017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3048000" y="5791200"/>
            <a:ext cx="228600" cy="152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1"/>
            <a:ext cx="37528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143000"/>
            <a:ext cx="38004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Resealed buildings  -  10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LED light fixtures  -  2,450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HVAC units  -  60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Water devices  -  147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Phones  -  185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Roof projects  -  18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Carpet projects  -  6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Paint projects  -  20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Window projects  -  1-49 pieces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Building and renovations  -  39,187 sq. ft.</a:t>
            </a: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i="1" dirty="0" smtClean="0"/>
              <a:t>Projects to Date</a:t>
            </a:r>
            <a:endParaRPr lang="en-US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C:\Users\cherylhar\AppData\Local\Microsoft\Windows\Temporary Internet Files\Content.IE5\YC1BCJJQ\failing_to_plan_is_planning_to_fail_by_igorcheb-d4gjuj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77201" cy="53848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2819400" y="5791200"/>
            <a:ext cx="403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Dotum" pitchFamily="34" charset="-127"/>
                <a:ea typeface="Dotum" pitchFamily="34" charset="-127"/>
              </a:rPr>
              <a:t>Questions?</a:t>
            </a:r>
            <a:endParaRPr lang="en-US" sz="5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0180" name="Acrobat Document" r:id="rId3" imgW="0" imgH="0" progId="AcroExch.Document.DC">
              <p:embed/>
            </p:oleObj>
          </a:graphicData>
        </a:graphic>
      </p:graphicFrame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ction Button: Return 5">
            <a:hlinkClick r:id="rId5" action="ppaction://hlinksldjump" highlightClick="1"/>
          </p:cNvPr>
          <p:cNvSpPr/>
          <p:nvPr/>
        </p:nvSpPr>
        <p:spPr>
          <a:xfrm>
            <a:off x="8610600" y="6477000"/>
            <a:ext cx="228600" cy="152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Mt. Pleasant:  paint/carpet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New Hope:  paint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IT:  Fujitsu Mini-split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Farm Center Voting Room:  Mini-split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Deputy Hut:   decks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Mapping &amp; Appraisal:  upgrade restroom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Eight polling locations:  new a/c’s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Engineer’s Office:  paint</a:t>
            </a:r>
            <a:endParaRPr lang="en-US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i="1" dirty="0" smtClean="0"/>
              <a:t>FY 2017 Annual Projects</a:t>
            </a:r>
            <a:endParaRPr lang="en-US" i="1" dirty="0"/>
          </a:p>
        </p:txBody>
      </p:sp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8534400" y="6477000"/>
            <a:ext cx="228600" cy="228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IMG_4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010400" y="304800"/>
            <a:ext cx="2438400" cy="1828800"/>
          </a:xfrm>
          <a:prstGeom prst="rect">
            <a:avLst/>
          </a:prstGeom>
        </p:spPr>
      </p:pic>
      <p:pic>
        <p:nvPicPr>
          <p:cNvPr id="4" name="Picture 3" descr="IMG_47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419600"/>
            <a:ext cx="2743200" cy="2286000"/>
          </a:xfrm>
          <a:prstGeom prst="rect">
            <a:avLst/>
          </a:prstGeom>
        </p:spPr>
      </p:pic>
      <p:pic>
        <p:nvPicPr>
          <p:cNvPr id="13" name="Picture 12" descr="Copy of IMG_47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273300" y="4178300"/>
            <a:ext cx="2844800" cy="2514600"/>
          </a:xfrm>
          <a:prstGeom prst="rect">
            <a:avLst/>
          </a:prstGeom>
        </p:spPr>
      </p:pic>
      <p:pic>
        <p:nvPicPr>
          <p:cNvPr id="17" name="Picture 16" descr="IMG_48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4572000"/>
            <a:ext cx="2743200" cy="2057400"/>
          </a:xfrm>
          <a:prstGeom prst="rect">
            <a:avLst/>
          </a:prstGeom>
        </p:spPr>
      </p:pic>
      <p:pic>
        <p:nvPicPr>
          <p:cNvPr id="25" name="Picture 24" descr="IMG_47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7125" y="4191000"/>
            <a:ext cx="4020403" cy="2667000"/>
          </a:xfrm>
          <a:prstGeom prst="rect">
            <a:avLst/>
          </a:prstGeom>
        </p:spPr>
      </p:pic>
      <p:pic>
        <p:nvPicPr>
          <p:cNvPr id="32" name="Picture 31" descr="IMG_477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1600200" y="4343402"/>
            <a:ext cx="2819400" cy="2209800"/>
          </a:xfrm>
          <a:prstGeom prst="rect">
            <a:avLst/>
          </a:prstGeom>
        </p:spPr>
      </p:pic>
      <p:pic>
        <p:nvPicPr>
          <p:cNvPr id="30" name="Picture 29" descr="Copy of IMG_477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6819" y="4020736"/>
            <a:ext cx="2451181" cy="2837264"/>
          </a:xfrm>
          <a:prstGeom prst="rect">
            <a:avLst/>
          </a:prstGeom>
        </p:spPr>
      </p:pic>
      <p:pic>
        <p:nvPicPr>
          <p:cNvPr id="37" name="Picture 36" descr="IMG_480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19400" y="3962400"/>
            <a:ext cx="2286000" cy="2717800"/>
          </a:xfrm>
          <a:prstGeom prst="rect">
            <a:avLst/>
          </a:prstGeom>
        </p:spPr>
      </p:pic>
      <p:pic>
        <p:nvPicPr>
          <p:cNvPr id="39" name="Picture 38" descr="IMG_48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19400" y="4019550"/>
            <a:ext cx="3784600" cy="2838450"/>
          </a:xfrm>
          <a:prstGeom prst="rect">
            <a:avLst/>
          </a:prstGeom>
        </p:spPr>
      </p:pic>
      <p:pic>
        <p:nvPicPr>
          <p:cNvPr id="44" name="Picture 43" descr="IMG_481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09800" y="4114800"/>
            <a:ext cx="3657600" cy="2743200"/>
          </a:xfrm>
          <a:prstGeom prst="rect">
            <a:avLst/>
          </a:prstGeom>
        </p:spPr>
      </p:pic>
      <p:pic>
        <p:nvPicPr>
          <p:cNvPr id="47" name="Picture 46" descr="IMG_477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87346" y="4023575"/>
            <a:ext cx="2580054" cy="2834425"/>
          </a:xfrm>
          <a:prstGeom prst="rect">
            <a:avLst/>
          </a:prstGeom>
        </p:spPr>
      </p:pic>
      <p:pic>
        <p:nvPicPr>
          <p:cNvPr id="52" name="Picture 51" descr="IMG_480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00200" y="4229100"/>
            <a:ext cx="3505200" cy="2628900"/>
          </a:xfrm>
          <a:prstGeom prst="rect">
            <a:avLst/>
          </a:prstGeom>
        </p:spPr>
      </p:pic>
      <p:pic>
        <p:nvPicPr>
          <p:cNvPr id="50" name="Picture 49" descr="IMG_4795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28800" y="3962400"/>
            <a:ext cx="3759200" cy="2667000"/>
          </a:xfrm>
          <a:prstGeom prst="rect">
            <a:avLst/>
          </a:prstGeom>
        </p:spPr>
      </p:pic>
      <p:pic>
        <p:nvPicPr>
          <p:cNvPr id="41" name="Picture 40" descr="IMG_4818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895600" y="3908415"/>
            <a:ext cx="4356100" cy="2949585"/>
          </a:xfrm>
          <a:prstGeom prst="rect">
            <a:avLst/>
          </a:prstGeom>
        </p:spPr>
      </p:pic>
      <p:pic>
        <p:nvPicPr>
          <p:cNvPr id="10" name="Picture 9" descr="Copy of IMG_4704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5400000">
            <a:off x="92709" y="3933192"/>
            <a:ext cx="2984500" cy="2865120"/>
          </a:xfrm>
          <a:prstGeom prst="rect">
            <a:avLst/>
          </a:prstGeom>
        </p:spPr>
      </p:pic>
      <p:pic>
        <p:nvPicPr>
          <p:cNvPr id="15" name="Picture 14" descr="IMG_4555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600" y="4038600"/>
            <a:ext cx="1962150" cy="2616200"/>
          </a:xfrm>
          <a:prstGeom prst="rect">
            <a:avLst/>
          </a:prstGeom>
        </p:spPr>
      </p:pic>
      <p:pic>
        <p:nvPicPr>
          <p:cNvPr id="24" name="Picture 23" descr="IMG_476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8600" y="3817969"/>
            <a:ext cx="2133600" cy="3040031"/>
          </a:xfrm>
          <a:prstGeom prst="rect">
            <a:avLst/>
          </a:prstGeom>
        </p:spPr>
      </p:pic>
      <p:pic>
        <p:nvPicPr>
          <p:cNvPr id="42" name="Picture 41" descr="IMG_4823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rot="5400000">
            <a:off x="-152400" y="4191000"/>
            <a:ext cx="3048000" cy="2286000"/>
          </a:xfrm>
          <a:prstGeom prst="rect">
            <a:avLst/>
          </a:prstGeom>
        </p:spPr>
      </p:pic>
      <p:pic>
        <p:nvPicPr>
          <p:cNvPr id="46" name="Picture 45" descr="IMG_4798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1000" y="0"/>
            <a:ext cx="1828800" cy="2438400"/>
          </a:xfrm>
          <a:prstGeom prst="rect">
            <a:avLst/>
          </a:prstGeom>
        </p:spPr>
      </p:pic>
      <p:pic>
        <p:nvPicPr>
          <p:cNvPr id="7" name="Picture 6" descr="IMG_4752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52400" y="0"/>
            <a:ext cx="2895600" cy="2286000"/>
          </a:xfrm>
          <a:prstGeom prst="rect">
            <a:avLst/>
          </a:prstGeom>
        </p:spPr>
      </p:pic>
      <p:pic>
        <p:nvPicPr>
          <p:cNvPr id="34" name="Picture 33" descr="IMG_4664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28600" y="0"/>
            <a:ext cx="3581399" cy="2286000"/>
          </a:xfrm>
          <a:prstGeom prst="rect">
            <a:avLst/>
          </a:prstGeom>
        </p:spPr>
      </p:pic>
      <p:pic>
        <p:nvPicPr>
          <p:cNvPr id="36" name="Picture 35" descr="IMG_4778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04800" y="0"/>
            <a:ext cx="1925707" cy="2362200"/>
          </a:xfrm>
          <a:prstGeom prst="rect">
            <a:avLst/>
          </a:prstGeom>
        </p:spPr>
      </p:pic>
      <p:pic>
        <p:nvPicPr>
          <p:cNvPr id="51" name="Picture 50" descr="IMG_4784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536274" y="0"/>
            <a:ext cx="3383552" cy="2209800"/>
          </a:xfrm>
          <a:prstGeom prst="rect">
            <a:avLst/>
          </a:prstGeom>
        </p:spPr>
      </p:pic>
      <p:pic>
        <p:nvPicPr>
          <p:cNvPr id="54" name="Picture 53" descr="Elba Court House Aerial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886200" y="0"/>
            <a:ext cx="3352800" cy="2235200"/>
          </a:xfrm>
          <a:prstGeom prst="rect">
            <a:avLst/>
          </a:prstGeom>
        </p:spPr>
      </p:pic>
      <p:pic>
        <p:nvPicPr>
          <p:cNvPr id="33" name="Picture 32" descr="IMG_4815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371600" y="0"/>
            <a:ext cx="3917730" cy="2242385"/>
          </a:xfrm>
          <a:prstGeom prst="rect">
            <a:avLst/>
          </a:prstGeom>
        </p:spPr>
      </p:pic>
      <p:pic>
        <p:nvPicPr>
          <p:cNvPr id="49" name="Picture 48" descr="IMG_4780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 rot="5400000">
            <a:off x="-191693" y="4075509"/>
            <a:ext cx="3124202" cy="244078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81000" y="2209800"/>
            <a:ext cx="8458200" cy="17526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Coffee County</a:t>
            </a:r>
          </a:p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Capital Improvement Plan</a:t>
            </a:r>
          </a:p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2017 - 2037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7" descr="IMG_4750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248400" y="4267200"/>
            <a:ext cx="2590800" cy="2413000"/>
          </a:xfrm>
          <a:prstGeom prst="rect">
            <a:avLst/>
          </a:prstGeom>
        </p:spPr>
      </p:pic>
      <p:pic>
        <p:nvPicPr>
          <p:cNvPr id="14" name="Picture 13" descr="IMG_4756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019800" y="4343400"/>
            <a:ext cx="3124200" cy="2343150"/>
          </a:xfrm>
          <a:prstGeom prst="rect">
            <a:avLst/>
          </a:prstGeom>
        </p:spPr>
      </p:pic>
      <p:pic>
        <p:nvPicPr>
          <p:cNvPr id="16" name="Picture 15" descr="IMG_4773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 rot="5400000">
            <a:off x="6867525" y="295275"/>
            <a:ext cx="2362200" cy="1771650"/>
          </a:xfrm>
          <a:prstGeom prst="rect">
            <a:avLst/>
          </a:prstGeom>
        </p:spPr>
      </p:pic>
      <p:pic>
        <p:nvPicPr>
          <p:cNvPr id="19" name="Picture 18" descr="IMG_4754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429000" y="152400"/>
            <a:ext cx="2540000" cy="1905000"/>
          </a:xfrm>
          <a:prstGeom prst="rect">
            <a:avLst/>
          </a:prstGeom>
        </p:spPr>
      </p:pic>
      <p:pic>
        <p:nvPicPr>
          <p:cNvPr id="20" name="Picture 19" descr="IMG_4763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324600" y="4013200"/>
            <a:ext cx="2133600" cy="2844800"/>
          </a:xfrm>
          <a:prstGeom prst="rect">
            <a:avLst/>
          </a:prstGeom>
        </p:spPr>
      </p:pic>
      <p:pic>
        <p:nvPicPr>
          <p:cNvPr id="21" name="Picture 20" descr="IMG_4764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362200" y="0"/>
            <a:ext cx="1581150" cy="2108200"/>
          </a:xfrm>
          <a:prstGeom prst="rect">
            <a:avLst/>
          </a:prstGeom>
        </p:spPr>
      </p:pic>
      <p:pic>
        <p:nvPicPr>
          <p:cNvPr id="23" name="Picture 22" descr="IMG_4758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086600" y="0"/>
            <a:ext cx="1809750" cy="2413000"/>
          </a:xfrm>
          <a:prstGeom prst="rect">
            <a:avLst/>
          </a:prstGeom>
        </p:spPr>
      </p:pic>
      <p:pic>
        <p:nvPicPr>
          <p:cNvPr id="26" name="Picture 25" descr="IMG_4760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879917" y="0"/>
            <a:ext cx="2311083" cy="2209799"/>
          </a:xfrm>
          <a:prstGeom prst="rect">
            <a:avLst/>
          </a:prstGeom>
        </p:spPr>
      </p:pic>
      <p:pic>
        <p:nvPicPr>
          <p:cNvPr id="27" name="Picture 26" descr="IMG_4757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 rot="16200000">
            <a:off x="4660106" y="4221956"/>
            <a:ext cx="2928938" cy="2343150"/>
          </a:xfrm>
          <a:prstGeom prst="rect">
            <a:avLst/>
          </a:prstGeom>
        </p:spPr>
      </p:pic>
      <p:pic>
        <p:nvPicPr>
          <p:cNvPr id="28" name="Picture 27" descr="IMG_4759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5715000" y="0"/>
            <a:ext cx="3169920" cy="2133600"/>
          </a:xfrm>
          <a:prstGeom prst="rect">
            <a:avLst/>
          </a:prstGeom>
        </p:spPr>
      </p:pic>
      <p:pic>
        <p:nvPicPr>
          <p:cNvPr id="29" name="Picture 28" descr="IMG_4769.JP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 rot="5400000">
            <a:off x="2990850" y="285750"/>
            <a:ext cx="2286000" cy="1714500"/>
          </a:xfrm>
          <a:prstGeom prst="rect">
            <a:avLst/>
          </a:prstGeom>
        </p:spPr>
      </p:pic>
      <p:pic>
        <p:nvPicPr>
          <p:cNvPr id="31" name="Picture 30" descr="IMG_4774.JP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4191000" y="0"/>
            <a:ext cx="1543050" cy="2057400"/>
          </a:xfrm>
          <a:prstGeom prst="rect">
            <a:avLst/>
          </a:prstGeom>
        </p:spPr>
      </p:pic>
      <p:pic>
        <p:nvPicPr>
          <p:cNvPr id="35" name="Picture 34" descr="IMG_4777.JP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 rot="5400000">
            <a:off x="5817958" y="3701368"/>
            <a:ext cx="2825074" cy="3488191"/>
          </a:xfrm>
          <a:prstGeom prst="rect">
            <a:avLst/>
          </a:prstGeom>
        </p:spPr>
      </p:pic>
      <p:pic>
        <p:nvPicPr>
          <p:cNvPr id="38" name="Picture 37" descr="IMG_4792.JP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 rot="5400000">
            <a:off x="5880100" y="292100"/>
            <a:ext cx="2336800" cy="1752600"/>
          </a:xfrm>
          <a:prstGeom prst="rect">
            <a:avLst/>
          </a:prstGeom>
        </p:spPr>
      </p:pic>
      <p:pic>
        <p:nvPicPr>
          <p:cNvPr id="40" name="Picture 39" descr="IMG_4822.JP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2514600" y="0"/>
            <a:ext cx="3581400" cy="2209800"/>
          </a:xfrm>
          <a:prstGeom prst="rect">
            <a:avLst/>
          </a:prstGeom>
        </p:spPr>
      </p:pic>
      <p:pic>
        <p:nvPicPr>
          <p:cNvPr id="43" name="Picture 42" descr="IMG_4794.JP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 rot="5400000">
            <a:off x="5435600" y="279400"/>
            <a:ext cx="2235200" cy="1676400"/>
          </a:xfrm>
          <a:prstGeom prst="rect">
            <a:avLst/>
          </a:prstGeom>
        </p:spPr>
      </p:pic>
      <p:pic>
        <p:nvPicPr>
          <p:cNvPr id="45" name="Picture 44" descr="IMG_4806.JP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6629400" y="3810000"/>
            <a:ext cx="2286000" cy="3048000"/>
          </a:xfrm>
          <a:prstGeom prst="rect">
            <a:avLst/>
          </a:prstGeom>
        </p:spPr>
      </p:pic>
      <p:pic>
        <p:nvPicPr>
          <p:cNvPr id="48" name="Picture 47" descr="IMG_4802.JP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 rot="16200000">
            <a:off x="4714874" y="-371474"/>
            <a:ext cx="2228849" cy="2971798"/>
          </a:xfrm>
          <a:prstGeom prst="rect">
            <a:avLst/>
          </a:prstGeom>
        </p:spPr>
      </p:pic>
      <p:pic>
        <p:nvPicPr>
          <p:cNvPr id="55" name="Picture 54" descr="IMG_4754.JP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2895600" y="0"/>
            <a:ext cx="3276600" cy="2209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1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3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5500"/>
                            </p:stCondLst>
                            <p:childTnLst>
                              <p:par>
                                <p:cTn id="22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7500"/>
                            </p:stCondLst>
                            <p:childTnLst>
                              <p:par>
                                <p:cTn id="23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9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9500"/>
                            </p:stCondLst>
                            <p:childTnLst>
                              <p:par>
                                <p:cTn id="24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5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3500"/>
                            </p:stCondLst>
                            <p:childTnLst>
                              <p:par>
                                <p:cTn id="26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5500"/>
                            </p:stCondLst>
                            <p:childTnLst>
                              <p:par>
                                <p:cTn id="27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8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9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10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61500"/>
                            </p:stCondLst>
                            <p:childTnLst>
                              <p:par>
                                <p:cTn id="30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6300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63500"/>
                            </p:stCondLst>
                            <p:childTnLst>
                              <p:par>
                                <p:cTn id="31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5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65500"/>
                            </p:stCondLst>
                            <p:childTnLst>
                              <p:par>
                                <p:cTn id="32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67000"/>
                            </p:stCondLst>
                            <p:childTnLst>
                              <p:par>
                                <p:cTn id="3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67500"/>
                            </p:stCondLst>
                            <p:childTnLst>
                              <p:par>
                                <p:cTn id="33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690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9500"/>
                            </p:stCondLst>
                            <p:childTnLst>
                              <p:par>
                                <p:cTn id="34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71000"/>
                            </p:stCondLst>
                            <p:childTnLst>
                              <p:par>
                                <p:cTn id="3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71500"/>
                            </p:stCondLst>
                            <p:childTnLst>
                              <p:par>
                                <p:cTn id="35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73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73500"/>
                            </p:stCondLst>
                            <p:childTnLst>
                              <p:par>
                                <p:cTn id="36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75000"/>
                            </p:stCondLst>
                            <p:childTnLst>
                              <p:par>
                                <p:cTn id="3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75500"/>
                            </p:stCondLst>
                            <p:childTnLst>
                              <p:par>
                                <p:cTn id="37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770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77500"/>
                            </p:stCondLst>
                            <p:childTnLst>
                              <p:par>
                                <p:cTn id="38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79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79500"/>
                            </p:stCondLst>
                            <p:childTnLst>
                              <p:par>
                                <p:cTn id="39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1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81500"/>
                            </p:stCondLst>
                            <p:childTnLst>
                              <p:par>
                                <p:cTn id="40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83000"/>
                            </p:stCondLst>
                            <p:childTnLst>
                              <p:par>
                                <p:cTn id="4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83500"/>
                            </p:stCondLst>
                            <p:childTnLst>
                              <p:par>
                                <p:cTn id="41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850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85500"/>
                            </p:stCondLst>
                            <p:childTnLst>
                              <p:par>
                                <p:cTn id="42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7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7500"/>
                            </p:stCondLst>
                            <p:childTnLst>
                              <p:par>
                                <p:cTn id="43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89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89500"/>
                            </p:stCondLst>
                            <p:childTnLst>
                              <p:par>
                                <p:cTn id="44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910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91500"/>
                            </p:stCondLst>
                            <p:childTnLst>
                              <p:par>
                                <p:cTn id="45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930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93500"/>
                            </p:stCondLst>
                            <p:childTnLst>
                              <p:par>
                                <p:cTn id="46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cherylhar\AppData\Local\Microsoft\Windows\Temporary Internet Files\Content.IE5\HKWKWVGD\popquiz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0979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95600" y="236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 Questions, “Yes” or “No” Answers)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895601"/>
            <a:ext cx="8534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Do you know exactly how many buildings  that you, as a Commissioner, are responsible for?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Do you know exactly how many HVAC units you have that are running on R22 refrigerant?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Do you know how old the roof on your Courthouse is?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Do you know how </a:t>
            </a:r>
            <a:r>
              <a:rPr lang="en-US" sz="1600" dirty="0" smtClean="0"/>
              <a:t>many voting houses you have; if the roof is leaking on any of them; how they are heated and cooled; and if the toilets will flush?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Do you know if there is anywhere you can go, or anyone in your County to ask, that can provide you will all the above information?</a:t>
            </a:r>
          </a:p>
          <a:p>
            <a:pPr marL="342900" indent="-342900"/>
            <a:endParaRPr lang="en-US" sz="1600" dirty="0" smtClean="0"/>
          </a:p>
          <a:p>
            <a:pPr marL="342900" indent="-342900"/>
            <a:r>
              <a:rPr lang="en-US" sz="1600" dirty="0" smtClean="0"/>
              <a:t>                                                                        (NEITHER </a:t>
            </a:r>
            <a:r>
              <a:rPr lang="en-US" sz="1600" dirty="0" smtClean="0"/>
              <a:t>DID </a:t>
            </a:r>
            <a:r>
              <a:rPr lang="en-US" sz="1600" dirty="0" smtClean="0"/>
              <a:t>WE)</a:t>
            </a:r>
            <a:endParaRPr lang="en-US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6248400" cy="41148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Inventory of Buildings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Needs Assessment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Twenty-year Capital Plan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Funding Plan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Charge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382000" cy="41148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Assigned Asset Numbers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Collected data in 14 major components of each building.</a:t>
            </a:r>
          </a:p>
          <a:p>
            <a:pPr marL="514350" indent="-514350">
              <a:buNone/>
            </a:pPr>
            <a:endParaRPr lang="en-US" sz="2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/>
              <a:t>INVENTORY OF BUILDINGS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i="1" dirty="0" smtClean="0"/>
              <a:t>NEEDS ASSESSMENT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1148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Current Condition of each component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needed to be done.</a:t>
            </a:r>
          </a:p>
          <a:p>
            <a:pPr marL="514350" indent="-514350">
              <a:buNone/>
            </a:pPr>
            <a:r>
              <a:rPr lang="en-US" sz="2800" dirty="0" smtClean="0"/>
              <a:t>                   a)  When</a:t>
            </a:r>
          </a:p>
          <a:p>
            <a:pPr marL="514350" indent="-514350">
              <a:buNone/>
            </a:pPr>
            <a:r>
              <a:rPr lang="en-US" sz="2800" dirty="0" smtClean="0"/>
              <a:t>                   b)  Cost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6248400" cy="41148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Immediate Needs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Anticipated Future Needs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i="1" dirty="0" smtClean="0"/>
              <a:t>TWENTY-YEAR PLAN</a:t>
            </a:r>
            <a:endParaRPr lang="en-US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1148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Current Financial Condition</a:t>
            </a:r>
          </a:p>
          <a:p>
            <a:pPr marL="514350" indent="-514350">
              <a:buNone/>
            </a:pPr>
            <a:r>
              <a:rPr lang="en-US" sz="2800" dirty="0" smtClean="0"/>
              <a:t>                 a)  Debts</a:t>
            </a:r>
          </a:p>
          <a:p>
            <a:pPr marL="514350" indent="-514350">
              <a:buNone/>
            </a:pPr>
            <a:r>
              <a:rPr lang="en-US" sz="2800" dirty="0" smtClean="0"/>
              <a:t>                 b)  Debt </a:t>
            </a:r>
            <a:r>
              <a:rPr lang="en-US" sz="2800" dirty="0" smtClean="0"/>
              <a:t>Service</a:t>
            </a:r>
          </a:p>
          <a:p>
            <a:pPr marL="514350" indent="-514350"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              c)   Available Revenue</a:t>
            </a: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2.    Shuffle Projects to Match Available Funding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i="1" dirty="0" smtClean="0"/>
              <a:t>FUNDING PLAN</a:t>
            </a:r>
            <a:endParaRPr lang="en-US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228600"/>
            <a:ext cx="8183880" cy="8001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Coffee County Capital Improvement Plan</a:t>
            </a:r>
            <a:b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Years 2017 - 2037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06400" y="1828801"/>
            <a:ext cx="8229600" cy="4038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Prepared by:</a:t>
            </a:r>
          </a:p>
          <a:p>
            <a:pPr algn="ctr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Coffee County Commission</a:t>
            </a:r>
          </a:p>
          <a:p>
            <a:pPr>
              <a:buNone/>
            </a:pPr>
            <a:endParaRPr lang="en-US" sz="2000" dirty="0"/>
          </a:p>
          <a:p>
            <a:pPr algn="ctr">
              <a:buNone/>
            </a:pPr>
            <a:r>
              <a:rPr lang="en-US" sz="2000" dirty="0" smtClean="0"/>
              <a:t>Dean Smith, District 1 and Chairman</a:t>
            </a:r>
          </a:p>
          <a:p>
            <a:pPr algn="ctr">
              <a:buNone/>
            </a:pPr>
            <a:r>
              <a:rPr lang="en-US" sz="2000" dirty="0" smtClean="0"/>
              <a:t>Kim Ellis, District 2</a:t>
            </a:r>
          </a:p>
          <a:p>
            <a:pPr algn="ctr">
              <a:buNone/>
            </a:pPr>
            <a:r>
              <a:rPr lang="en-US" sz="2000" dirty="0" smtClean="0"/>
              <a:t>Josh Carnley, District 3</a:t>
            </a:r>
          </a:p>
          <a:p>
            <a:pPr algn="ctr">
              <a:buNone/>
            </a:pPr>
            <a:r>
              <a:rPr lang="en-US" sz="2000" dirty="0" smtClean="0"/>
              <a:t>Al Britt, District 4</a:t>
            </a:r>
          </a:p>
          <a:p>
            <a:pPr algn="ctr">
              <a:buNone/>
            </a:pPr>
            <a:r>
              <a:rPr lang="en-US" sz="2000" dirty="0" smtClean="0"/>
              <a:t>Jimmy Jones, District 5</a:t>
            </a:r>
          </a:p>
          <a:p>
            <a:pPr algn="ctr">
              <a:buNone/>
            </a:pPr>
            <a:r>
              <a:rPr lang="en-US" sz="2000" dirty="0" smtClean="0"/>
              <a:t>Jim Thompson, District 6</a:t>
            </a:r>
          </a:p>
          <a:p>
            <a:pPr algn="ctr">
              <a:buNone/>
            </a:pPr>
            <a:r>
              <a:rPr lang="en-US" sz="2000" dirty="0" smtClean="0"/>
              <a:t>Tom Grimsley, District 7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400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Date:  October 2016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3067</TotalTime>
  <Words>559</Words>
  <Application>Microsoft Office PowerPoint</Application>
  <PresentationFormat>On-screen Show (4:3)</PresentationFormat>
  <Paragraphs>144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Civic</vt:lpstr>
      <vt:lpstr>Acrobat Document</vt:lpstr>
      <vt:lpstr>Slide 1</vt:lpstr>
      <vt:lpstr>Slide 2</vt:lpstr>
      <vt:lpstr>Slide 3</vt:lpstr>
      <vt:lpstr>Slide 4</vt:lpstr>
      <vt:lpstr>Slide 5</vt:lpstr>
      <vt:lpstr>NEEDS ASSESSMENT</vt:lpstr>
      <vt:lpstr>TWENTY-YEAR PLAN</vt:lpstr>
      <vt:lpstr>FUNDING PLAN</vt:lpstr>
      <vt:lpstr>Coffee County Capital Improvement Plan  Years 2017 - 2037</vt:lpstr>
      <vt:lpstr>THE PLAN</vt:lpstr>
      <vt:lpstr>LIVING PLAN</vt:lpstr>
      <vt:lpstr>Slide 12</vt:lpstr>
      <vt:lpstr>Slide 13</vt:lpstr>
      <vt:lpstr>Projects to Date</vt:lpstr>
      <vt:lpstr>Slide 15</vt:lpstr>
      <vt:lpstr>Slide 16</vt:lpstr>
      <vt:lpstr>FY 2017 Annual Projects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cherylhar</dc:creator>
  <cp:lastModifiedBy>cherylhar</cp:lastModifiedBy>
  <cp:revision>277</cp:revision>
  <dcterms:created xsi:type="dcterms:W3CDTF">2017-07-20T15:16:39Z</dcterms:created>
  <dcterms:modified xsi:type="dcterms:W3CDTF">2017-08-10T21:22:08Z</dcterms:modified>
</cp:coreProperties>
</file>