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4" r:id="rId2"/>
  </p:sldMasterIdLst>
  <p:notesMasterIdLst>
    <p:notesMasterId r:id="rId11"/>
  </p:notesMasterIdLst>
  <p:handoutMasterIdLst>
    <p:handoutMasterId r:id="rId12"/>
  </p:handoutMasterIdLst>
  <p:sldIdLst>
    <p:sldId id="282" r:id="rId3"/>
    <p:sldId id="259" r:id="rId4"/>
    <p:sldId id="328" r:id="rId5"/>
    <p:sldId id="307" r:id="rId6"/>
    <p:sldId id="324" r:id="rId7"/>
    <p:sldId id="327" r:id="rId8"/>
    <p:sldId id="325" r:id="rId9"/>
    <p:sldId id="329" r:id="rId10"/>
  </p:sldIdLst>
  <p:sldSz cx="12192000" cy="6858000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510" autoAdjust="0"/>
    <p:restoredTop sz="94660"/>
  </p:normalViewPr>
  <p:slideViewPr>
    <p:cSldViewPr snapToGrid="0" showGuides="1">
      <p:cViewPr varScale="1">
        <p:scale>
          <a:sx n="55" d="100"/>
          <a:sy n="55" d="100"/>
        </p:scale>
        <p:origin x="96" y="118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3264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3407"/>
          </a:xfrm>
          <a:prstGeom prst="rect">
            <a:avLst/>
          </a:prstGeom>
        </p:spPr>
        <p:txBody>
          <a:bodyPr vert="horz" lIns="91956" tIns="45979" rIns="91956" bIns="4597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3407"/>
          </a:xfrm>
          <a:prstGeom prst="rect">
            <a:avLst/>
          </a:prstGeom>
        </p:spPr>
        <p:txBody>
          <a:bodyPr vert="horz" lIns="91956" tIns="45979" rIns="91956" bIns="45979" rtlCol="0"/>
          <a:lstStyle>
            <a:lvl1pPr algn="r">
              <a:defRPr sz="1200"/>
            </a:lvl1pPr>
          </a:lstStyle>
          <a:p>
            <a:fld id="{5627325D-7C6B-4659-A656-A772019985A7}" type="datetimeFigureOut">
              <a:rPr lang="en-US" smtClean="0"/>
              <a:t>8/17/2018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37840" cy="463406"/>
          </a:xfrm>
          <a:prstGeom prst="rect">
            <a:avLst/>
          </a:prstGeom>
        </p:spPr>
        <p:txBody>
          <a:bodyPr vert="horz" lIns="91956" tIns="45979" rIns="91956" bIns="4597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772669"/>
            <a:ext cx="3037840" cy="463406"/>
          </a:xfrm>
          <a:prstGeom prst="rect">
            <a:avLst/>
          </a:prstGeom>
        </p:spPr>
        <p:txBody>
          <a:bodyPr vert="horz" lIns="91956" tIns="45979" rIns="91956" bIns="45979" rtlCol="0" anchor="b"/>
          <a:lstStyle>
            <a:lvl1pPr algn="r">
              <a:defRPr sz="1200"/>
            </a:lvl1pPr>
          </a:lstStyle>
          <a:p>
            <a:fld id="{DAB6F1DE-7011-44EB-ACA9-621AFE57E0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9527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3407"/>
          </a:xfrm>
          <a:prstGeom prst="rect">
            <a:avLst/>
          </a:prstGeom>
        </p:spPr>
        <p:txBody>
          <a:bodyPr vert="horz" lIns="91956" tIns="45979" rIns="91956" bIns="4597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3407"/>
          </a:xfrm>
          <a:prstGeom prst="rect">
            <a:avLst/>
          </a:prstGeom>
        </p:spPr>
        <p:txBody>
          <a:bodyPr vert="horz" lIns="91956" tIns="45979" rIns="91956" bIns="45979" rtlCol="0"/>
          <a:lstStyle>
            <a:lvl1pPr algn="r">
              <a:defRPr sz="1200"/>
            </a:lvl1pPr>
          </a:lstStyle>
          <a:p>
            <a:fld id="{D75FD80F-0FDC-4A05-9EF1-C028EC4EDC0A}" type="datetimeFigureOut">
              <a:rPr lang="en-US" smtClean="0"/>
              <a:t>8/17/2018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54113"/>
            <a:ext cx="5540375" cy="3116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956" tIns="45979" rIns="91956" bIns="4597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44862"/>
            <a:ext cx="5608320" cy="3636705"/>
          </a:xfrm>
          <a:prstGeom prst="rect">
            <a:avLst/>
          </a:prstGeom>
        </p:spPr>
        <p:txBody>
          <a:bodyPr vert="horz" lIns="91956" tIns="45979" rIns="91956" bIns="4597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3406"/>
          </a:xfrm>
          <a:prstGeom prst="rect">
            <a:avLst/>
          </a:prstGeom>
        </p:spPr>
        <p:txBody>
          <a:bodyPr vert="horz" lIns="91956" tIns="45979" rIns="91956" bIns="4597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3406"/>
          </a:xfrm>
          <a:prstGeom prst="rect">
            <a:avLst/>
          </a:prstGeom>
        </p:spPr>
        <p:txBody>
          <a:bodyPr vert="horz" lIns="91956" tIns="45979" rIns="91956" bIns="45979" rtlCol="0" anchor="b"/>
          <a:lstStyle>
            <a:lvl1pPr algn="r">
              <a:defRPr sz="1200"/>
            </a:lvl1pPr>
          </a:lstStyle>
          <a:p>
            <a:fld id="{EB6039D5-9119-4C2A-87C5-029C8B6BFF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52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039D5-9119-4C2A-87C5-029C8B6BFFE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9675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039D5-9119-4C2A-87C5-029C8B6BFFE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5742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039D5-9119-4C2A-87C5-029C8B6BFFE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1479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039D5-9119-4C2A-87C5-029C8B6BFFE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14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8/17/2018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808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8/17/2018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354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8/17/2018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106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8/17/2018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513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8/17/2018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1591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8/17/2018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604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8/17/2018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413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8/17/2018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950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8/17/2018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586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49BF3EA-1A78-4F07-BDC0-C8A1BD461199}" type="datetimeFigureOut">
              <a:rPr lang="en-US" smtClean="0"/>
              <a:t>8/17/2018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268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8/17/2018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86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49BF3EA-1A78-4F07-BDC0-C8A1BD461199}" type="datetimeFigureOut">
              <a:rPr lang="en-US" smtClean="0"/>
              <a:t>8/17/2018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1738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05069" y="438539"/>
            <a:ext cx="10250611" cy="4889241"/>
          </a:xfrm>
        </p:spPr>
        <p:txBody>
          <a:bodyPr anchor="t">
            <a:normAutofit/>
          </a:bodyPr>
          <a:lstStyle/>
          <a:p>
            <a:pPr algn="ctr"/>
            <a:r>
              <a:rPr lang="en-US" sz="7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Wayfair</a:t>
            </a:r>
            <a:br>
              <a:rPr lang="en-US" sz="7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won!</a:t>
            </a:r>
            <a:b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now what?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/>
              <a:t>Alabama Department of Revenue</a:t>
            </a:r>
            <a:br>
              <a:rPr lang="en-US" sz="2400" dirty="0"/>
            </a:br>
            <a:r>
              <a:rPr lang="en-US" sz="2400" dirty="0"/>
              <a:t> Joe Garrett</a:t>
            </a:r>
            <a:endParaRPr lang="en-US" dirty="0"/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4294" y="4112656"/>
            <a:ext cx="2056475" cy="208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7290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97280" y="286602"/>
            <a:ext cx="10058400" cy="1450757"/>
          </a:xfrm>
        </p:spPr>
        <p:txBody>
          <a:bodyPr>
            <a:norm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Old Law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97280" y="1967032"/>
            <a:ext cx="10058400" cy="4023360"/>
          </a:xfrm>
        </p:spPr>
        <p:txBody>
          <a:bodyPr>
            <a:normAutofit/>
          </a:bodyPr>
          <a:lstStyle/>
          <a:p>
            <a:pPr lvl="1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Physical presence rule – 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Quill (old Supreme Court case)</a:t>
            </a:r>
          </a:p>
          <a:p>
            <a:pPr lvl="1"/>
            <a:endParaRPr lang="en-US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 of state seller does not have to collect Alabama sales tax unless the seller has people or property in Alabama</a:t>
            </a:r>
          </a:p>
          <a:p>
            <a:endParaRPr lang="en-US" dirty="0"/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5680" y="5280730"/>
            <a:ext cx="995039" cy="995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1321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97280" y="286602"/>
            <a:ext cx="10058400" cy="1450757"/>
          </a:xfrm>
        </p:spPr>
        <p:txBody>
          <a:bodyPr>
            <a:norm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Wayfair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97280" y="1967032"/>
            <a:ext cx="10360712" cy="4023360"/>
          </a:xfrm>
        </p:spPr>
        <p:txBody>
          <a:bodyPr>
            <a:normAutofit lnSpcReduction="10000"/>
          </a:bodyPr>
          <a:lstStyle/>
          <a:p>
            <a:pPr lvl="1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June of this year Supreme Court overturns 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Quill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eliminates physical presence rule</a:t>
            </a:r>
          </a:p>
          <a:p>
            <a:pPr lvl="1"/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Does not replace physical presence with another rule</a:t>
            </a:r>
          </a:p>
          <a:p>
            <a:pPr lvl="1"/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Warns states that burdensome state tax system may be unconstitutional </a:t>
            </a:r>
          </a:p>
          <a:p>
            <a:pPr lvl="1"/>
            <a:endParaRPr lang="en-US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5680" y="5280730"/>
            <a:ext cx="995039" cy="995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5682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Alabama is prepared?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Simplified Sellers Use Tax Statute and Anti Physical Presence Rule (2015)</a:t>
            </a:r>
          </a:p>
          <a:p>
            <a:pPr lvl="2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Simple system (not a burden)</a:t>
            </a:r>
          </a:p>
          <a:p>
            <a:pPr lvl="2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Already widely adopted  - 250+ sellers and $80 million / year</a:t>
            </a:r>
          </a:p>
          <a:p>
            <a:pPr lvl="2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October 1 post Wayfair collection  guidance</a:t>
            </a:r>
          </a:p>
          <a:p>
            <a:pPr lvl="8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5680" y="5255456"/>
            <a:ext cx="999831" cy="99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561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we need more changes?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we keep two systems?</a:t>
            </a:r>
          </a:p>
          <a:p>
            <a:pPr lvl="1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SSUT Eligibility? </a:t>
            </a:r>
          </a:p>
          <a:p>
            <a:pPr lvl="1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SSUT Rate?</a:t>
            </a:r>
          </a:p>
          <a:p>
            <a:pPr lvl="1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Streamlined Sales Tax </a:t>
            </a:r>
          </a:p>
          <a:p>
            <a:pPr lvl="1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Local Nexus</a:t>
            </a:r>
          </a:p>
          <a:p>
            <a:pPr lvl="1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01168" lvl="1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8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5680" y="5255456"/>
            <a:ext cx="999831" cy="99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82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97280" y="286602"/>
            <a:ext cx="10058400" cy="1450757"/>
          </a:xfrm>
        </p:spPr>
        <p:txBody>
          <a:bodyPr>
            <a:norm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Old Law – But still on books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97280" y="1967032"/>
            <a:ext cx="10058400" cy="4023360"/>
          </a:xfrm>
        </p:spPr>
        <p:txBody>
          <a:bodyPr>
            <a:normAutofit/>
          </a:bodyPr>
          <a:lstStyle/>
          <a:p>
            <a:pPr lvl="1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Local Nexus 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(Yelverton’s (old AL case and DOR Rule))</a:t>
            </a:r>
          </a:p>
          <a:p>
            <a:pPr lvl="1"/>
            <a:endParaRPr lang="en-US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Applies a version of the physical presence rule to Alabama local jurisdictions</a:t>
            </a:r>
          </a:p>
          <a:p>
            <a:pPr lvl="1"/>
            <a:endParaRPr lang="en-US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5680" y="5280730"/>
            <a:ext cx="995039" cy="995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792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ctr"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Sales Tax Collection Challenges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02813"/>
            <a:ext cx="10058400" cy="4178109"/>
          </a:xfrm>
        </p:spPr>
        <p:txBody>
          <a:bodyPr>
            <a:normAutofit fontScale="92500" lnSpcReduction="20000"/>
          </a:bodyPr>
          <a:lstStyle/>
          <a:p>
            <a:pPr lvl="1"/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Marketplace Sales</a:t>
            </a:r>
          </a:p>
          <a:p>
            <a:pPr lvl="2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Half of all sales on Amazon website made by third party marketplace sellers</a:t>
            </a:r>
          </a:p>
          <a:p>
            <a:pPr lvl="2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Economy changes faster than our tax laws</a:t>
            </a:r>
          </a:p>
          <a:p>
            <a:pPr lvl="2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Digital Goods</a:t>
            </a:r>
          </a:p>
          <a:p>
            <a:pPr lvl="2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online / electronically delivered goods and services which may or may not be subject to tax are replacing old economy physical goods that were clearly subject to tax</a:t>
            </a:r>
          </a:p>
          <a:p>
            <a:pPr lvl="2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Blockbuster v. Netflix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5680" y="5255456"/>
            <a:ext cx="999831" cy="99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206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ctr">
            <a:normAutofit/>
          </a:bodyPr>
          <a:lstStyle/>
          <a:p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02813"/>
            <a:ext cx="10058400" cy="4178109"/>
          </a:xfrm>
        </p:spPr>
        <p:txBody>
          <a:bodyPr>
            <a:normAutofit/>
          </a:bodyPr>
          <a:lstStyle/>
          <a:p>
            <a:pPr marL="201168" lvl="1" indent="0" algn="ctr">
              <a:buNone/>
            </a:pPr>
            <a:endParaRPr lang="en-US" sz="3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01168" lvl="1" indent="0" algn="ctr">
              <a:buNone/>
            </a:pPr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5680" y="5255456"/>
            <a:ext cx="999831" cy="99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994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E24EA9C-70A4-43E8-A40F-9E8D971C57A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231</Words>
  <Application>Microsoft Office PowerPoint</Application>
  <PresentationFormat>Widescreen</PresentationFormat>
  <Paragraphs>54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Retrospect</vt:lpstr>
      <vt:lpstr>Wayfair   We won!   But now what?   Alabama Department of Revenue  Joe Garrett</vt:lpstr>
      <vt:lpstr>Old Law</vt:lpstr>
      <vt:lpstr>Wayfair</vt:lpstr>
      <vt:lpstr>Alabama is prepared?</vt:lpstr>
      <vt:lpstr>Do we need more changes?</vt:lpstr>
      <vt:lpstr>Old Law – But still on books</vt:lpstr>
      <vt:lpstr>More Sales Tax Collection Challenges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2015-10-21T15:41:10Z</dcterms:created>
  <dcterms:modified xsi:type="dcterms:W3CDTF">2018-08-17T20:21:14Z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TC034605589991</vt:lpwstr>
  </property>
</Properties>
</file>