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notesSlides/notesSlide2.xml" ContentType="application/vnd.openxmlformats-officedocument.presentationml.notesSlide+xml"/>
  <Override PartName="/ppt/tags/tag2.xml" ContentType="application/vnd.openxmlformats-officedocument.presentationml.tags+xml"/>
  <Override PartName="/ppt/notesSlides/notesSlide3.xml" ContentType="application/vnd.openxmlformats-officedocument.presentationml.notesSlide+xml"/>
  <Override PartName="/ppt/tags/tag3.xml" ContentType="application/vnd.openxmlformats-officedocument.presentationml.tags+xml"/>
  <Override PartName="/ppt/notesSlides/notesSlide4.xml" ContentType="application/vnd.openxmlformats-officedocument.presentationml.notesSlide+xml"/>
  <Override PartName="/ppt/tags/tag4.xml" ContentType="application/vnd.openxmlformats-officedocument.presentationml.tags+xml"/>
  <Override PartName="/ppt/notesSlides/notesSlide5.xml" ContentType="application/vnd.openxmlformats-officedocument.presentationml.notesSlide+xml"/>
  <Override PartName="/ppt/tags/tag5.xml" ContentType="application/vnd.openxmlformats-officedocument.presentationml.tags+xml"/>
  <Override PartName="/ppt/notesSlides/notesSlide6.xml" ContentType="application/vnd.openxmlformats-officedocument.presentationml.notesSlide+xml"/>
  <Override PartName="/ppt/tags/tag6.xml" ContentType="application/vnd.openxmlformats-officedocument.presentationml.tags+xml"/>
  <Override PartName="/ppt/notesSlides/notesSlide7.xml" ContentType="application/vnd.openxmlformats-officedocument.presentationml.notesSlide+xml"/>
  <Override PartName="/ppt/tags/tag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0"/>
  </p:notesMasterIdLst>
  <p:handoutMasterIdLst>
    <p:handoutMasterId r:id="rId11"/>
  </p:handoutMasterIdLst>
  <p:sldIdLst>
    <p:sldId id="257" r:id="rId3"/>
    <p:sldId id="258" r:id="rId4"/>
    <p:sldId id="260" r:id="rId5"/>
    <p:sldId id="261" r:id="rId6"/>
    <p:sldId id="265" r:id="rId7"/>
    <p:sldId id="263" r:id="rId8"/>
    <p:sldId id="264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94660"/>
  </p:normalViewPr>
  <p:slideViewPr>
    <p:cSldViewPr snapToGrid="0">
      <p:cViewPr varScale="1">
        <p:scale>
          <a:sx n="60" d="100"/>
          <a:sy n="60" d="100"/>
        </p:scale>
        <p:origin x="72" y="15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2B8364-0EAC-49BA-8A03-A51165AD0966}" type="datetimeFigureOut">
              <a:rPr lang="en-US" smtClean="0"/>
              <a:t>8/16/2017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76BCEB-DCD0-4DA8-9D2B-3522F003F7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3290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1926C1E-9A26-4525-956B-1D649549ACDC}" type="datetimeFigureOut">
              <a:rPr lang="en-US" smtClean="0"/>
              <a:t>8/16/2017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913A32-84F0-42EA-829F-BE643C54C8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9072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slide" Target="../slides/slide1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1.xml"/></Relationships>
</file>

<file path=ppt/notesSlides/_rels/notesSlide2.xml.rels><?xml version="1.0" encoding="UTF-8" standalone="yes"?>
<Relationships xmlns="http://schemas.openxmlformats.org/package/2006/relationships"><Relationship Id="rId3" Type="http://schemas.openxmlformats.org/officeDocument/2006/relationships/slide" Target="../slides/slide2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2.xml"/></Relationships>
</file>

<file path=ppt/notesSlides/_rels/notesSlide3.xml.rels><?xml version="1.0" encoding="UTF-8" standalone="yes"?>
<Relationships xmlns="http://schemas.openxmlformats.org/package/2006/relationships"><Relationship Id="rId3" Type="http://schemas.openxmlformats.org/officeDocument/2006/relationships/slide" Target="../slides/slide3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3.xml"/></Relationships>
</file>

<file path=ppt/notesSlides/_rels/notesSlide4.xml.rels><?xml version="1.0" encoding="UTF-8" standalone="yes"?>
<Relationships xmlns="http://schemas.openxmlformats.org/package/2006/relationships"><Relationship Id="rId3" Type="http://schemas.openxmlformats.org/officeDocument/2006/relationships/slide" Target="../slides/slide4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4.xml"/></Relationships>
</file>

<file path=ppt/notesSlides/_rels/notesSlide5.xml.rels><?xml version="1.0" encoding="UTF-8" standalone="yes"?>
<Relationships xmlns="http://schemas.openxmlformats.org/package/2006/relationships"><Relationship Id="rId3" Type="http://schemas.openxmlformats.org/officeDocument/2006/relationships/slide" Target="../slides/slide5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5.xml"/></Relationships>
</file>

<file path=ppt/notesSlides/_rels/notesSlide6.xml.rels><?xml version="1.0" encoding="UTF-8" standalone="yes"?>
<Relationships xmlns="http://schemas.openxmlformats.org/package/2006/relationships"><Relationship Id="rId3" Type="http://schemas.openxmlformats.org/officeDocument/2006/relationships/slide" Target="../slides/slide6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6.xml"/></Relationships>
</file>

<file path=ppt/notesSlides/_rels/notesSlide7.xml.rels><?xml version="1.0" encoding="UTF-8" standalone="yes"?>
<Relationships xmlns="http://schemas.openxmlformats.org/package/2006/relationships"><Relationship Id="rId3" Type="http://schemas.openxmlformats.org/officeDocument/2006/relationships/slide" Target="../slides/slide7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7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  <p:custDataLst>
              <p:tags r:id="rId1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07D8C4-F5AA-4619-AF5A-011002F52312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38196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  <p:custDataLst>
              <p:tags r:id="rId1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07D8C4-F5AA-4619-AF5A-011002F52312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460368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  <p:custDataLst>
              <p:tags r:id="rId1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07D8C4-F5AA-4619-AF5A-011002F52312}" type="slidenum">
              <a:rPr lang="en-US" smtClean="0">
                <a:solidFill>
                  <a:srgbClr val="000000"/>
                </a:solidFill>
              </a:rPr>
              <a:pPr/>
              <a:t>3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713985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  <p:custDataLst>
              <p:tags r:id="rId1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07D8C4-F5AA-4619-AF5A-011002F52312}" type="slidenum">
              <a:rPr lang="en-US" smtClean="0">
                <a:solidFill>
                  <a:srgbClr val="000000"/>
                </a:solidFill>
              </a:rPr>
              <a:pPr/>
              <a:t>4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145112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  <p:custDataLst>
              <p:tags r:id="rId1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07D8C4-F5AA-4619-AF5A-011002F52312}" type="slidenum">
              <a:rPr lang="en-US" smtClean="0">
                <a:solidFill>
                  <a:srgbClr val="000000"/>
                </a:solidFill>
              </a:rPr>
              <a:pPr/>
              <a:t>5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820342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  <p:custDataLst>
              <p:tags r:id="rId1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07D8C4-F5AA-4619-AF5A-011002F52312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80987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  <p:custDataLst>
              <p:tags r:id="rId1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07D8C4-F5AA-4619-AF5A-011002F52312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468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A2D5E-9067-4457-84C0-5D83DDE730B2}" type="datetimeFigureOut">
              <a:rPr lang="en-US" smtClean="0"/>
              <a:t>8/16/2017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3C093-36FB-4839-94FB-BF669D74B1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93535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A2D5E-9067-4457-84C0-5D83DDE730B2}" type="datetimeFigureOut">
              <a:rPr lang="en-US" smtClean="0"/>
              <a:t>8/16/2017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3C093-36FB-4839-94FB-BF669D74B1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38663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A2D5E-9067-4457-84C0-5D83DDE730B2}" type="datetimeFigureOut">
              <a:rPr lang="en-US" smtClean="0"/>
              <a:t>8/16/2017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3C093-36FB-4839-94FB-BF669D74B1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31816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>
                <a:solidFill>
                  <a:srgbClr val="000000"/>
                </a:solidFill>
              </a:rPr>
              <a:t>www.alabamacounties.org</a:t>
            </a:r>
          </a:p>
          <a:p>
            <a:pPr algn="ctr"/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4289DDA-9503-4729-A23C-EAA2A423F99F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17023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>
                <a:solidFill>
                  <a:srgbClr val="000000"/>
                </a:solidFill>
              </a:rPr>
              <a:t>www.alabamacounties.org</a:t>
            </a:r>
          </a:p>
          <a:p>
            <a:pPr algn="ctr"/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1DB8622-9823-43C2-A563-8AEBBE1DAC3F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26882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>
                <a:solidFill>
                  <a:srgbClr val="000000"/>
                </a:solidFill>
              </a:rPr>
              <a:t>www.alabamacounties.org</a:t>
            </a:r>
          </a:p>
          <a:p>
            <a:pPr algn="ctr"/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9B08F17-C622-46EF-98CC-D990EAE352A4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916456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0"/>
            <a:ext cx="5384800" cy="4343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0"/>
            <a:ext cx="5384800" cy="4343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>
                <a:solidFill>
                  <a:srgbClr val="000000"/>
                </a:solidFill>
              </a:rPr>
              <a:t>www.alabamacounties.org</a:t>
            </a:r>
          </a:p>
          <a:p>
            <a:pPr algn="ctr"/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7F4952F-D76D-47AD-901F-922880CB0908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789927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>
                <a:solidFill>
                  <a:srgbClr val="000000"/>
                </a:solidFill>
              </a:rPr>
              <a:t>www.alabamacounties.org</a:t>
            </a:r>
          </a:p>
          <a:p>
            <a:pPr algn="ctr"/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42AF1C3-8610-4AC1-B027-60DC9E3C1B5E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037480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>
                <a:solidFill>
                  <a:srgbClr val="000000"/>
                </a:solidFill>
              </a:rPr>
              <a:t>www.alabamacounties.org</a:t>
            </a:r>
          </a:p>
          <a:p>
            <a:pPr algn="ctr"/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F98B9A1-1C77-467C-92B8-D5E29D7EB050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87921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>
                <a:solidFill>
                  <a:srgbClr val="000000"/>
                </a:solidFill>
              </a:rPr>
              <a:t>www.alabamacounties.org</a:t>
            </a:r>
          </a:p>
          <a:p>
            <a:pPr algn="ctr"/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04DF54F-24DA-439D-A3F5-8905019E70D7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001272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>
                <a:solidFill>
                  <a:srgbClr val="000000"/>
                </a:solidFill>
              </a:rPr>
              <a:t>www.alabamacounties.org</a:t>
            </a:r>
          </a:p>
          <a:p>
            <a:pPr algn="ctr"/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A3436D6-1261-42CD-86DA-37A3C0ABD9BD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07867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A2D5E-9067-4457-84C0-5D83DDE730B2}" type="datetimeFigureOut">
              <a:rPr lang="en-US" smtClean="0"/>
              <a:t>8/16/2017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3C093-36FB-4839-94FB-BF669D74B1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594195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>
                <a:solidFill>
                  <a:srgbClr val="000000"/>
                </a:solidFill>
              </a:rPr>
              <a:t>www.alabamacounties.org</a:t>
            </a:r>
          </a:p>
          <a:p>
            <a:pPr algn="ctr"/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257BC7A-F945-4019-8135-ED3296837134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989292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>
                <a:solidFill>
                  <a:srgbClr val="000000"/>
                </a:solidFill>
              </a:rPr>
              <a:t>www.alabamacounties.org</a:t>
            </a:r>
          </a:p>
          <a:p>
            <a:pPr algn="ctr"/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5C1B690-CF47-477E-AF75-F20D2C7D76F5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631503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8"/>
            <a:ext cx="2743200" cy="56689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8"/>
            <a:ext cx="8026400" cy="56689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>
                <a:solidFill>
                  <a:srgbClr val="000000"/>
                </a:solidFill>
              </a:rPr>
              <a:t>www.alabamacounties.org</a:t>
            </a:r>
          </a:p>
          <a:p>
            <a:pPr algn="ctr"/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56B5C77-EF11-4891-807F-66324053B756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03344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A2D5E-9067-4457-84C0-5D83DDE730B2}" type="datetimeFigureOut">
              <a:rPr lang="en-US" smtClean="0"/>
              <a:t>8/16/2017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3C093-36FB-4839-94FB-BF669D74B1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61874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A2D5E-9067-4457-84C0-5D83DDE730B2}" type="datetimeFigureOut">
              <a:rPr lang="en-US" smtClean="0"/>
              <a:t>8/16/2017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3C093-36FB-4839-94FB-BF669D74B1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76564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A2D5E-9067-4457-84C0-5D83DDE730B2}" type="datetimeFigureOut">
              <a:rPr lang="en-US" smtClean="0"/>
              <a:t>8/16/2017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3C093-36FB-4839-94FB-BF669D74B1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93862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A2D5E-9067-4457-84C0-5D83DDE730B2}" type="datetimeFigureOut">
              <a:rPr lang="en-US" smtClean="0"/>
              <a:t>8/16/2017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3C093-36FB-4839-94FB-BF669D74B1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90179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A2D5E-9067-4457-84C0-5D83DDE730B2}" type="datetimeFigureOut">
              <a:rPr lang="en-US" smtClean="0"/>
              <a:t>8/16/2017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3C093-36FB-4839-94FB-BF669D74B1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88289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A2D5E-9067-4457-84C0-5D83DDE730B2}" type="datetimeFigureOut">
              <a:rPr lang="en-US" smtClean="0"/>
              <a:t>8/16/2017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3C093-36FB-4839-94FB-BF669D74B1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33329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A2D5E-9067-4457-84C0-5D83DDE730B2}" type="datetimeFigureOut">
              <a:rPr lang="en-US" smtClean="0"/>
              <a:t>8/16/2017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3C093-36FB-4839-94FB-BF669D74B1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66217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CA2D5E-9067-4457-84C0-5D83DDE730B2}" type="datetimeFigureOut">
              <a:rPr lang="en-US" smtClean="0"/>
              <a:t>8/16/2017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C3C093-36FB-4839-94FB-BF669D74B1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52677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0"/>
            <a:ext cx="10972800" cy="434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609600" y="6153150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1"/>
            </a:lvl1pPr>
          </a:lstStyle>
          <a:p>
            <a:pPr algn="l" fontAlgn="base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</a:rPr>
              <a:t>www.alabamacounties.org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673600" y="6153150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1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ABCD130B-4F08-4714-AE0C-805117DB0942}" type="slidenum">
              <a:rPr 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pic>
        <p:nvPicPr>
          <p:cNvPr id="1032" name="Picture 8" descr="ACCA acca_dome 4c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48800" y="5649914"/>
            <a:ext cx="2438400" cy="10556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219132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Arial Narrow" panose="020B0606020202030204" pitchFamily="34" charset="0"/>
          <a:cs typeface="Arial" panose="020B0604020202020204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Arial Narrow" panose="020B0606020202030204" pitchFamily="34" charset="0"/>
          <a:cs typeface="Arial" panose="020B0604020202020204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Arial Narrow" panose="020B0606020202030204" pitchFamily="34" charset="0"/>
          <a:cs typeface="Arial" panose="020B0604020202020204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Arial Narrow" panose="020B0606020202030204" pitchFamily="34" charset="0"/>
          <a:cs typeface="Arial" panose="020B0604020202020204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Arial Narrow" panose="020B0606020202030204" pitchFamily="34" charset="0"/>
          <a:cs typeface="Arial" panose="020B0604020202020204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Arial Narrow" panose="020B0606020202030204" pitchFamily="34" charset="0"/>
          <a:cs typeface="Arial" panose="020B0604020202020204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Arial Narrow" panose="020B0606020202030204" pitchFamily="34" charset="0"/>
          <a:cs typeface="Arial" panose="020B0604020202020204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Arial Narrow" panose="020B0606020202030204" pitchFamily="34" charset="0"/>
          <a:cs typeface="Arial" panose="020B0604020202020204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artisticPhotocopy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46621" y="457200"/>
            <a:ext cx="2754629" cy="51054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67000" y="990601"/>
            <a:ext cx="6858000" cy="2560045"/>
          </a:xfrm>
        </p:spPr>
        <p:txBody>
          <a:bodyPr/>
          <a:lstStyle/>
          <a:p>
            <a:r>
              <a:rPr lang="en-US" b="1" dirty="0" smtClean="0">
                <a:latin typeface="Arial Narrow" panose="020B0606020202030204" pitchFamily="34" charset="0"/>
              </a:rPr>
              <a:t>What if Your County Changes?</a:t>
            </a:r>
            <a:endParaRPr lang="en-US" b="1" dirty="0">
              <a:latin typeface="Arial Narrow" panose="020B060602020203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67000" y="3733800"/>
            <a:ext cx="6858000" cy="1655762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Sonny Brasfield, Executive Director</a:t>
            </a:r>
            <a:br>
              <a:rPr lang="en-US" dirty="0" smtClean="0"/>
            </a:br>
            <a:r>
              <a:rPr lang="en-US" dirty="0" smtClean="0"/>
              <a:t>Association of County Commissions of Alabama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     </a:t>
            </a:r>
            <a:br>
              <a:rPr lang="en-US" dirty="0" smtClean="0"/>
            </a:b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www.alabamacounties.org</a:t>
            </a:r>
          </a:p>
          <a:p>
            <a:pPr algn="ctr"/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>
            <a:off x="3810000" y="3581400"/>
            <a:ext cx="4419600" cy="0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pic>
        <p:nvPicPr>
          <p:cNvPr id="7" name="Picture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612" y="4810167"/>
            <a:ext cx="548640" cy="54864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62924" y="4810167"/>
            <a:ext cx="548640" cy="548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8630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b="1" dirty="0">
                <a:solidFill>
                  <a:schemeClr val="tx1"/>
                </a:solidFill>
              </a:rPr>
              <a:t>www.alabamacounties.org</a:t>
            </a:r>
          </a:p>
          <a:p>
            <a:pPr algn="ctr"/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59100" y="264440"/>
            <a:ext cx="6378716" cy="6352761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37816" y="5532042"/>
            <a:ext cx="1880942" cy="1085159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28337" y="874295"/>
            <a:ext cx="321846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latin typeface="Arial Narrow" panose="020B0606020202030204" pitchFamily="34" charset="0"/>
              </a:rPr>
              <a:t>Alabama Counties Projected Population Change</a:t>
            </a:r>
            <a:endParaRPr lang="en-US" sz="2800" b="1" dirty="0">
              <a:latin typeface="Arial Narrow" panose="020B0606020202030204" pitchFamily="34" charset="0"/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>
            <a:off x="263702" y="2526633"/>
            <a:ext cx="2947737" cy="8020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6675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Statewide Population Change</a:t>
            </a:r>
            <a:endParaRPr lang="en-US" dirty="0"/>
          </a:p>
        </p:txBody>
      </p:sp>
      <p:sp>
        <p:nvSpPr>
          <p:cNvPr id="2053" name="Rectangle 5"/>
          <p:cNvSpPr>
            <a:spLocks noGrp="1" noChangeArrowheads="1"/>
          </p:cNvSpPr>
          <p:nvPr>
            <p:ph idx="1"/>
          </p:nvPr>
        </p:nvSpPr>
        <p:spPr>
          <a:xfrm>
            <a:off x="0" y="1809750"/>
            <a:ext cx="10972800" cy="4343400"/>
          </a:xfrm>
        </p:spPr>
        <p:txBody>
          <a:bodyPr/>
          <a:lstStyle/>
          <a:p>
            <a:pPr marL="457200" lvl="1" indent="0" algn="ctr">
              <a:buNone/>
            </a:pPr>
            <a:r>
              <a:rPr lang="en-US" sz="4400" b="1" dirty="0" smtClean="0"/>
              <a:t>2010		4,779,736</a:t>
            </a:r>
            <a:r>
              <a:rPr lang="en-US" sz="4400" b="1" dirty="0"/>
              <a:t/>
            </a:r>
            <a:br>
              <a:rPr lang="en-US" sz="4400" b="1" dirty="0"/>
            </a:br>
            <a:r>
              <a:rPr lang="en-US" sz="4400" b="1" dirty="0" smtClean="0"/>
              <a:t/>
            </a:r>
            <a:br>
              <a:rPr lang="en-US" sz="4400" b="1" dirty="0" smtClean="0"/>
            </a:br>
            <a:r>
              <a:rPr lang="en-US" sz="4400" b="1" dirty="0" smtClean="0"/>
              <a:t>2040		5,319,305</a:t>
            </a:r>
          </a:p>
          <a:p>
            <a:pPr lvl="1"/>
            <a:endParaRPr lang="en-US" b="1" dirty="0">
              <a:solidFill>
                <a:srgbClr val="FF0000"/>
              </a:solidFill>
            </a:endParaRPr>
          </a:p>
          <a:p>
            <a:pPr marL="3657600" lvl="8" indent="0">
              <a:buNone/>
            </a:pPr>
            <a:r>
              <a:rPr lang="en-US" b="1" dirty="0" smtClean="0">
                <a:solidFill>
                  <a:srgbClr val="FF0000"/>
                </a:solidFill>
              </a:rPr>
              <a:t>					</a:t>
            </a:r>
            <a:r>
              <a:rPr lang="en-US" sz="3200" b="1" dirty="0" smtClean="0"/>
              <a:t>11.3% growth</a:t>
            </a:r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>
                <a:solidFill>
                  <a:srgbClr val="000000"/>
                </a:solidFill>
              </a:rPr>
              <a:t>www.alabamacounties.org</a:t>
            </a:r>
          </a:p>
          <a:p>
            <a:pPr algn="ctr"/>
            <a:endParaRPr lang="en-US" dirty="0">
              <a:solidFill>
                <a:srgbClr val="000000"/>
              </a:solidFill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1046748" y="1386640"/>
            <a:ext cx="10098504" cy="4010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0828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Big Gains</a:t>
            </a:r>
            <a:endParaRPr lang="en-US" dirty="0"/>
          </a:p>
        </p:txBody>
      </p:sp>
      <p:sp>
        <p:nvSpPr>
          <p:cNvPr id="2053" name="Rectangle 5"/>
          <p:cNvSpPr>
            <a:spLocks noGrp="1" noChangeArrowheads="1"/>
          </p:cNvSpPr>
          <p:nvPr>
            <p:ph idx="1"/>
          </p:nvPr>
        </p:nvSpPr>
        <p:spPr>
          <a:xfrm>
            <a:off x="665747" y="1671930"/>
            <a:ext cx="10972800" cy="4343400"/>
          </a:xfrm>
        </p:spPr>
        <p:txBody>
          <a:bodyPr/>
          <a:lstStyle/>
          <a:p>
            <a:pPr marL="457200" lvl="1" indent="0">
              <a:buNone/>
            </a:pPr>
            <a:r>
              <a:rPr lang="en-US" b="1" dirty="0" smtClean="0">
                <a:solidFill>
                  <a:srgbClr val="FF0000"/>
                </a:solidFill>
              </a:rPr>
              <a:t>		</a:t>
            </a:r>
            <a:r>
              <a:rPr lang="en-US" b="1" u="sng" dirty="0" smtClean="0"/>
              <a:t>County	2010		2040		Percent Growth</a:t>
            </a:r>
          </a:p>
          <a:p>
            <a:pPr marL="457200" lvl="1" indent="0">
              <a:buNone/>
            </a:pPr>
            <a:r>
              <a:rPr lang="en-US" dirty="0" smtClean="0"/>
              <a:t>	1.        Baldwin        182,265	        </a:t>
            </a:r>
            <a:r>
              <a:rPr lang="en-US" dirty="0"/>
              <a:t> </a:t>
            </a:r>
            <a:r>
              <a:rPr lang="en-US" dirty="0" smtClean="0"/>
              <a:t>300,899		        65.1%</a:t>
            </a:r>
            <a:endParaRPr lang="en-US" dirty="0"/>
          </a:p>
          <a:p>
            <a:pPr marL="457200" lvl="1" indent="0">
              <a:buNone/>
            </a:pPr>
            <a:r>
              <a:rPr lang="en-US" dirty="0" smtClean="0"/>
              <a:t>	2.        Limestone     82,782	         129,617		        56.6%</a:t>
            </a:r>
          </a:p>
          <a:p>
            <a:pPr marL="457200" lvl="1" indent="0">
              <a:buNone/>
            </a:pPr>
            <a:r>
              <a:rPr lang="en-US" dirty="0"/>
              <a:t>	</a:t>
            </a:r>
            <a:r>
              <a:rPr lang="en-US" dirty="0" smtClean="0"/>
              <a:t>3.	Lee	         140,247	   </a:t>
            </a:r>
            <a:r>
              <a:rPr lang="en-US" dirty="0"/>
              <a:t> </a:t>
            </a:r>
            <a:r>
              <a:rPr lang="en-US" dirty="0" smtClean="0"/>
              <a:t>      211,019	        50.5%</a:t>
            </a:r>
          </a:p>
          <a:p>
            <a:pPr marL="457200" lvl="1" indent="0">
              <a:buNone/>
            </a:pPr>
            <a:r>
              <a:rPr lang="en-US" dirty="0" smtClean="0"/>
              <a:t>	</a:t>
            </a:r>
            <a:r>
              <a:rPr lang="en-US" dirty="0" smtClean="0"/>
              <a:t>4</a:t>
            </a:r>
            <a:r>
              <a:rPr lang="en-US" dirty="0" smtClean="0"/>
              <a:t>.</a:t>
            </a:r>
            <a:r>
              <a:rPr lang="en-US" dirty="0"/>
              <a:t>	Russell          52,947	          70,490		        33.1%</a:t>
            </a:r>
          </a:p>
          <a:p>
            <a:pPr marL="457200" lvl="1" indent="0">
              <a:buNone/>
            </a:pPr>
            <a:r>
              <a:rPr lang="en-US" dirty="0"/>
              <a:t>	</a:t>
            </a:r>
            <a:r>
              <a:rPr lang="en-US" dirty="0" smtClean="0"/>
              <a:t>5</a:t>
            </a:r>
            <a:r>
              <a:rPr lang="en-US" dirty="0" smtClean="0"/>
              <a:t>.</a:t>
            </a:r>
            <a:r>
              <a:rPr lang="en-US" dirty="0"/>
              <a:t>	Shelby	         195,085	          276,373	        41.7</a:t>
            </a:r>
            <a:r>
              <a:rPr lang="en-US" dirty="0" smtClean="0"/>
              <a:t>%</a:t>
            </a:r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r>
              <a:rPr lang="en-US" dirty="0"/>
              <a:t>		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>
                <a:solidFill>
                  <a:srgbClr val="000000"/>
                </a:solidFill>
              </a:rPr>
              <a:t>www.alabamacounties.org</a:t>
            </a:r>
          </a:p>
          <a:p>
            <a:pPr algn="ctr"/>
            <a:endParaRPr lang="en-US" dirty="0">
              <a:solidFill>
                <a:srgbClr val="000000"/>
              </a:solidFill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1046748" y="1386640"/>
            <a:ext cx="10098504" cy="4010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5894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Big Declines</a:t>
            </a:r>
            <a:endParaRPr lang="en-US" dirty="0"/>
          </a:p>
        </p:txBody>
      </p:sp>
      <p:sp>
        <p:nvSpPr>
          <p:cNvPr id="2053" name="Rectangle 5"/>
          <p:cNvSpPr>
            <a:spLocks noGrp="1" noChangeArrowheads="1"/>
          </p:cNvSpPr>
          <p:nvPr>
            <p:ph idx="1"/>
          </p:nvPr>
        </p:nvSpPr>
        <p:spPr>
          <a:xfrm>
            <a:off x="665747" y="1671930"/>
            <a:ext cx="10972800" cy="4343400"/>
          </a:xfrm>
        </p:spPr>
        <p:txBody>
          <a:bodyPr/>
          <a:lstStyle/>
          <a:p>
            <a:pPr marL="457200" lvl="1" indent="0">
              <a:buNone/>
            </a:pPr>
            <a:r>
              <a:rPr lang="en-US" b="1" dirty="0" smtClean="0">
                <a:solidFill>
                  <a:srgbClr val="FF0000"/>
                </a:solidFill>
              </a:rPr>
              <a:t>		</a:t>
            </a:r>
            <a:r>
              <a:rPr lang="en-US" b="1" u="sng" dirty="0" smtClean="0"/>
              <a:t>County	2010		2040		Percent Decline</a:t>
            </a:r>
          </a:p>
          <a:p>
            <a:pPr marL="457200" lvl="1" indent="0">
              <a:buNone/>
            </a:pPr>
            <a:r>
              <a:rPr lang="en-US" dirty="0"/>
              <a:t>	</a:t>
            </a:r>
            <a:r>
              <a:rPr lang="en-US" dirty="0" smtClean="0"/>
              <a:t>1.</a:t>
            </a:r>
            <a:r>
              <a:rPr lang="en-US" dirty="0"/>
              <a:t>	</a:t>
            </a:r>
            <a:r>
              <a:rPr lang="en-US" dirty="0"/>
              <a:t>Macon           21,452            16,268	   	       (24.2%) </a:t>
            </a:r>
            <a:endParaRPr lang="en-US" dirty="0" smtClean="0"/>
          </a:p>
          <a:p>
            <a:pPr marL="457200" lvl="1" indent="0">
              <a:buNone/>
            </a:pPr>
            <a:r>
              <a:rPr lang="en-US" dirty="0"/>
              <a:t>	</a:t>
            </a:r>
            <a:r>
              <a:rPr lang="en-US" dirty="0" smtClean="0"/>
              <a:t>2.	</a:t>
            </a:r>
            <a:r>
              <a:rPr lang="en-US" dirty="0"/>
              <a:t>Perry             10,591   	 7,479      	       (29.4%)</a:t>
            </a:r>
          </a:p>
          <a:p>
            <a:pPr marL="457200" lvl="1" indent="0">
              <a:buNone/>
            </a:pPr>
            <a:r>
              <a:rPr lang="en-US" dirty="0" smtClean="0"/>
              <a:t>	3.</a:t>
            </a:r>
            <a:r>
              <a:rPr lang="en-US" dirty="0"/>
              <a:t>	Greene	9,045		 6,907     	       (23.6%) </a:t>
            </a:r>
          </a:p>
          <a:p>
            <a:pPr marL="457200" lvl="1" indent="0">
              <a:buNone/>
            </a:pPr>
            <a:r>
              <a:rPr lang="en-US" dirty="0" smtClean="0"/>
              <a:t>	4</a:t>
            </a:r>
            <a:r>
              <a:rPr lang="en-US" dirty="0"/>
              <a:t>.	Coosa           11,539 	            8,523  	       (26.1%) </a:t>
            </a:r>
          </a:p>
          <a:p>
            <a:pPr marL="457200" lvl="1" indent="0">
              <a:buNone/>
            </a:pPr>
            <a:r>
              <a:rPr lang="en-US" dirty="0" smtClean="0"/>
              <a:t>	5.	Monroe          </a:t>
            </a:r>
            <a:r>
              <a:rPr lang="en-US" dirty="0"/>
              <a:t>23,068		17,958		       (22.2%)	</a:t>
            </a:r>
          </a:p>
          <a:p>
            <a:pPr marL="457200" lvl="1" indent="0">
              <a:buNone/>
            </a:pPr>
            <a:r>
              <a:rPr lang="en-US" dirty="0" smtClean="0"/>
              <a:t>	</a:t>
            </a:r>
            <a:r>
              <a:rPr lang="en-US" dirty="0" smtClean="0"/>
              <a:t>6.	Lowndes	11,299		  7,947		       (29.7%)</a:t>
            </a:r>
          </a:p>
          <a:p>
            <a:pPr marL="457200" lvl="1" indent="0">
              <a:buNone/>
            </a:pPr>
            <a:r>
              <a:rPr lang="en-US" dirty="0"/>
              <a:t>	</a:t>
            </a:r>
            <a:r>
              <a:rPr lang="en-US" dirty="0" smtClean="0"/>
              <a:t>7.	Dallas</a:t>
            </a:r>
            <a:r>
              <a:rPr lang="en-US" dirty="0" smtClean="0"/>
              <a:t>	</a:t>
            </a:r>
            <a:r>
              <a:rPr lang="en-US" dirty="0" smtClean="0"/>
              <a:t>	43,820	            35,393	       (19.2%)	</a:t>
            </a:r>
            <a:endParaRPr lang="en-US" dirty="0" smtClean="0"/>
          </a:p>
          <a:p>
            <a:pPr marL="457200" lvl="1" indent="0">
              <a:buNone/>
            </a:pPr>
            <a:r>
              <a:rPr lang="en-US" dirty="0" smtClean="0"/>
              <a:t>	</a:t>
            </a:r>
            <a:r>
              <a:rPr lang="en-US" dirty="0" smtClean="0"/>
              <a:t> </a:t>
            </a:r>
            <a:r>
              <a:rPr lang="en-US" dirty="0"/>
              <a:t>	</a:t>
            </a:r>
            <a:r>
              <a:rPr lang="en-US" dirty="0" smtClean="0"/>
              <a:t>	</a:t>
            </a:r>
          </a:p>
          <a:p>
            <a:pPr marL="457200" lvl="1" indent="0">
              <a:buNone/>
            </a:pPr>
            <a:r>
              <a:rPr lang="en-US" dirty="0"/>
              <a:t>	</a:t>
            </a:r>
            <a:endParaRPr lang="en-US" dirty="0" smtClean="0"/>
          </a:p>
          <a:p>
            <a:pPr marL="457200" lvl="1" indent="0">
              <a:buNone/>
            </a:pPr>
            <a:r>
              <a:rPr lang="en-US" dirty="0"/>
              <a:t>	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>
                <a:solidFill>
                  <a:srgbClr val="000000"/>
                </a:solidFill>
              </a:rPr>
              <a:t>www.alabamacounties.org</a:t>
            </a:r>
          </a:p>
          <a:p>
            <a:pPr algn="ctr"/>
            <a:endParaRPr lang="en-US" dirty="0">
              <a:solidFill>
                <a:srgbClr val="000000"/>
              </a:solidFill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1046748" y="1386640"/>
            <a:ext cx="10098504" cy="4010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61192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b="1" dirty="0">
                <a:solidFill>
                  <a:schemeClr val="tx1"/>
                </a:solidFill>
              </a:rPr>
              <a:t>www.alabamacounties.org</a:t>
            </a:r>
          </a:p>
          <a:p>
            <a:pPr algn="ctr"/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59100" y="264440"/>
            <a:ext cx="6378716" cy="6352761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37816" y="5532042"/>
            <a:ext cx="1880942" cy="1085159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28337" y="874295"/>
            <a:ext cx="321846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latin typeface="Arial Narrow" panose="020B0606020202030204" pitchFamily="34" charset="0"/>
              </a:rPr>
              <a:t>Alabama Counties Projected Population Change</a:t>
            </a:r>
            <a:endParaRPr lang="en-US" sz="2800" b="1" dirty="0">
              <a:latin typeface="Arial Narrow" panose="020B0606020202030204" pitchFamily="34" charset="0"/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>
            <a:off x="263702" y="2526633"/>
            <a:ext cx="2947737" cy="8020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27827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artisticPhotocopy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46621" y="457200"/>
            <a:ext cx="2754629" cy="51054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06842" y="983920"/>
            <a:ext cx="6858000" cy="2560045"/>
          </a:xfrm>
        </p:spPr>
        <p:txBody>
          <a:bodyPr/>
          <a:lstStyle/>
          <a:p>
            <a:r>
              <a:rPr lang="en-US" b="1" dirty="0" smtClean="0">
                <a:latin typeface="Arial Narrow" panose="020B0606020202030204" pitchFamily="34" charset="0"/>
              </a:rPr>
              <a:t>What is the role of the County Commission?</a:t>
            </a:r>
            <a:endParaRPr lang="en-US" b="1" dirty="0">
              <a:latin typeface="Arial Narrow" panose="020B060602020203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www.alabamacounties.org</a:t>
            </a:r>
          </a:p>
          <a:p>
            <a:pPr algn="ctr"/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>
            <a:off x="3733800" y="3910264"/>
            <a:ext cx="4419600" cy="0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14343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HAS_URLS" val="oh hey this is notes box, due to this not being an empty string. woot.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HAS_URLS" val="oh hey this is notes box, due to this not being an empty string. woot.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HAS_URLS" val="oh hey this is notes box, due to this not being an empty string. woot.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HAS_URLS" val="oh hey this is notes box, due to this not being an empty string. woot.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HAS_URLS" val="oh hey this is notes box, due to this not being an empty string. woot.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HAS_URLS" val="oh hey this is notes box, due to this not being an empty string. woot.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HAS_URLS" val="oh hey this is notes box, due to this not being an empty string. woot.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 Theme">
      <a:majorFont>
        <a:latin typeface="Arial Narrow"/>
        <a:ea typeface=""/>
        <a:cs typeface="Arial"/>
      </a:majorFont>
      <a:minorFont>
        <a:latin typeface="Arial Narrow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ACCA template revised [Read-Only]" id="{2F2D44B8-4250-4199-B574-A9BA1E43D754}" vid="{E7B032ED-98DE-4EDF-9F5A-C3438136ABE4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</TotalTime>
  <Words>52</Words>
  <Application>Microsoft Office PowerPoint</Application>
  <PresentationFormat>Widescreen</PresentationFormat>
  <Paragraphs>44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Arial Narrow</vt:lpstr>
      <vt:lpstr>Calibri</vt:lpstr>
      <vt:lpstr>Calibri Light</vt:lpstr>
      <vt:lpstr>Office Theme</vt:lpstr>
      <vt:lpstr>1_Office Theme</vt:lpstr>
      <vt:lpstr>What if Your County Changes?</vt:lpstr>
      <vt:lpstr>PowerPoint Presentation</vt:lpstr>
      <vt:lpstr>Statewide Population Change</vt:lpstr>
      <vt:lpstr>Big Gains</vt:lpstr>
      <vt:lpstr>Big Declines</vt:lpstr>
      <vt:lpstr>PowerPoint Presentation</vt:lpstr>
      <vt:lpstr>What is the role of the County Commission?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Report from North Jackson</dc:title>
  <dc:creator>Jeannie Gaines</dc:creator>
  <cp:lastModifiedBy>Jeannie Gaines</cp:lastModifiedBy>
  <cp:revision>12</cp:revision>
  <cp:lastPrinted>2017-08-14T16:38:20Z</cp:lastPrinted>
  <dcterms:created xsi:type="dcterms:W3CDTF">2017-08-14T15:20:31Z</dcterms:created>
  <dcterms:modified xsi:type="dcterms:W3CDTF">2017-08-16T16:10:03Z</dcterms:modified>
</cp:coreProperties>
</file>