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6"/>
  </p:notesMasterIdLst>
  <p:handoutMasterIdLst>
    <p:handoutMasterId r:id="rId37"/>
  </p:handoutMasterIdLst>
  <p:sldIdLst>
    <p:sldId id="256" r:id="rId2"/>
    <p:sldId id="281" r:id="rId3"/>
    <p:sldId id="324" r:id="rId4"/>
    <p:sldId id="282" r:id="rId5"/>
    <p:sldId id="283" r:id="rId6"/>
    <p:sldId id="314" r:id="rId7"/>
    <p:sldId id="316" r:id="rId8"/>
    <p:sldId id="284" r:id="rId9"/>
    <p:sldId id="285" r:id="rId10"/>
    <p:sldId id="286" r:id="rId11"/>
    <p:sldId id="315" r:id="rId12"/>
    <p:sldId id="318" r:id="rId13"/>
    <p:sldId id="317" r:id="rId14"/>
    <p:sldId id="287" r:id="rId15"/>
    <p:sldId id="288" r:id="rId16"/>
    <p:sldId id="319" r:id="rId17"/>
    <p:sldId id="289" r:id="rId18"/>
    <p:sldId id="320" r:id="rId19"/>
    <p:sldId id="290" r:id="rId20"/>
    <p:sldId id="291" r:id="rId21"/>
    <p:sldId id="296" r:id="rId22"/>
    <p:sldId id="323" r:id="rId23"/>
    <p:sldId id="303" r:id="rId24"/>
    <p:sldId id="304" r:id="rId25"/>
    <p:sldId id="306" r:id="rId26"/>
    <p:sldId id="307" r:id="rId27"/>
    <p:sldId id="321" r:id="rId28"/>
    <p:sldId id="308" r:id="rId29"/>
    <p:sldId id="309" r:id="rId30"/>
    <p:sldId id="310" r:id="rId31"/>
    <p:sldId id="322" r:id="rId32"/>
    <p:sldId id="279" r:id="rId33"/>
    <p:sldId id="313" r:id="rId34"/>
    <p:sldId id="312" r:id="rId35"/>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996600"/>
    <a:srgbClr val="FF9900"/>
    <a:srgbClr val="663300"/>
    <a:srgbClr val="894400"/>
    <a:srgbClr val="A45100"/>
    <a:srgbClr val="B75B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865" autoAdjust="0"/>
    <p:restoredTop sz="90929"/>
  </p:normalViewPr>
  <p:slideViewPr>
    <p:cSldViewPr>
      <p:cViewPr varScale="1">
        <p:scale>
          <a:sx n="73" d="100"/>
          <a:sy n="73" d="100"/>
        </p:scale>
        <p:origin x="76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949"/>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22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ltLang="en-US"/>
          </a:p>
        </p:txBody>
      </p:sp>
      <p:sp>
        <p:nvSpPr>
          <p:cNvPr id="52227"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ltLang="en-US"/>
          </a:p>
        </p:txBody>
      </p:sp>
      <p:sp>
        <p:nvSpPr>
          <p:cNvPr id="52228"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ltLang="en-US"/>
          </a:p>
        </p:txBody>
      </p:sp>
      <p:sp>
        <p:nvSpPr>
          <p:cNvPr id="52229"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91806CA2-FF25-40EC-BFF1-7DE685BE85D8}" type="slidenum">
              <a:rPr lang="en-US" altLang="en-US"/>
              <a:pPr>
                <a:defRPr/>
              </a:pPr>
              <a:t>‹#›</a:t>
            </a:fld>
            <a:endParaRPr lang="en-US" altLang="en-US"/>
          </a:p>
        </p:txBody>
      </p:sp>
    </p:spTree>
    <p:extLst>
      <p:ext uri="{BB962C8B-B14F-4D97-AF65-F5344CB8AC3E}">
        <p14:creationId xmlns:p14="http://schemas.microsoft.com/office/powerpoint/2010/main" val="35674154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1478808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6"/>
          <p:cNvGrpSpPr>
            <a:grpSpLocks/>
          </p:cNvGrpSpPr>
          <p:nvPr/>
        </p:nvGrpSpPr>
        <p:grpSpPr bwMode="auto">
          <a:xfrm>
            <a:off x="457200" y="2363788"/>
            <a:ext cx="8153400" cy="1600200"/>
            <a:chOff x="288" y="1489"/>
            <a:chExt cx="5136" cy="1008"/>
          </a:xfrm>
        </p:grpSpPr>
        <p:sp>
          <p:nvSpPr>
            <p:cNvPr id="5" name="Arc 2"/>
            <p:cNvSpPr>
              <a:spLocks/>
            </p:cNvSpPr>
            <p:nvPr/>
          </p:nvSpPr>
          <p:spPr bwMode="invGray">
            <a:xfrm>
              <a:off x="3595" y="1489"/>
              <a:ext cx="1829" cy="1008"/>
            </a:xfrm>
            <a:custGeom>
              <a:avLst/>
              <a:gdLst>
                <a:gd name="T0" fmla="*/ 2 w 21912"/>
                <a:gd name="T1" fmla="*/ 0 h 43200"/>
                <a:gd name="T2" fmla="*/ 0 w 21912"/>
                <a:gd name="T3" fmla="*/ 24 h 43200"/>
                <a:gd name="T4" fmla="*/ 2 w 21912"/>
                <a:gd name="T5" fmla="*/ 12 h 43200"/>
                <a:gd name="T6" fmla="*/ 0 60000 65536"/>
                <a:gd name="T7" fmla="*/ 0 60000 65536"/>
                <a:gd name="T8" fmla="*/ 0 60000 65536"/>
              </a:gdLst>
              <a:ahLst/>
              <a:cxnLst>
                <a:cxn ang="T6">
                  <a:pos x="T0" y="T1"/>
                </a:cxn>
                <a:cxn ang="T7">
                  <a:pos x="T2" y="T3"/>
                </a:cxn>
                <a:cxn ang="T8">
                  <a:pos x="T4" y="T5"/>
                </a:cxn>
              </a:cxnLst>
              <a:rect l="0" t="0" r="r" b="b"/>
              <a:pathLst>
                <a:path w="21912" h="43200" fill="none" extrusionOk="0">
                  <a:moveTo>
                    <a:pt x="300" y="0"/>
                  </a:moveTo>
                  <a:cubicBezTo>
                    <a:pt x="304" y="0"/>
                    <a:pt x="308" y="0"/>
                    <a:pt x="312" y="0"/>
                  </a:cubicBezTo>
                  <a:cubicBezTo>
                    <a:pt x="12241" y="0"/>
                    <a:pt x="21912" y="9670"/>
                    <a:pt x="21912" y="21600"/>
                  </a:cubicBezTo>
                  <a:cubicBezTo>
                    <a:pt x="21912" y="33529"/>
                    <a:pt x="12241" y="43200"/>
                    <a:pt x="312" y="43200"/>
                  </a:cubicBezTo>
                  <a:cubicBezTo>
                    <a:pt x="207" y="43200"/>
                    <a:pt x="103" y="43199"/>
                    <a:pt x="0" y="43197"/>
                  </a:cubicBezTo>
                </a:path>
                <a:path w="21912" h="43200" stroke="0" extrusionOk="0">
                  <a:moveTo>
                    <a:pt x="300" y="0"/>
                  </a:moveTo>
                  <a:cubicBezTo>
                    <a:pt x="304" y="0"/>
                    <a:pt x="308" y="0"/>
                    <a:pt x="312" y="0"/>
                  </a:cubicBezTo>
                  <a:cubicBezTo>
                    <a:pt x="12241" y="0"/>
                    <a:pt x="21912" y="9670"/>
                    <a:pt x="21912" y="21600"/>
                  </a:cubicBezTo>
                  <a:cubicBezTo>
                    <a:pt x="21912" y="33529"/>
                    <a:pt x="12241" y="43200"/>
                    <a:pt x="312" y="43200"/>
                  </a:cubicBezTo>
                  <a:cubicBezTo>
                    <a:pt x="207" y="43200"/>
                    <a:pt x="103" y="43199"/>
                    <a:pt x="0" y="43197"/>
                  </a:cubicBezTo>
                  <a:lnTo>
                    <a:pt x="312" y="21600"/>
                  </a:lnTo>
                  <a:lnTo>
                    <a:pt x="300" y="0"/>
                  </a:lnTo>
                  <a:close/>
                </a:path>
              </a:pathLst>
            </a:custGeom>
            <a:gradFill rotWithShape="0">
              <a:gsLst>
                <a:gs pos="0">
                  <a:schemeClr val="bg1"/>
                </a:gs>
                <a:gs pos="100000">
                  <a:srgbClr val="663300"/>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 name="Arc 3"/>
            <p:cNvSpPr>
              <a:spLocks/>
            </p:cNvSpPr>
            <p:nvPr/>
          </p:nvSpPr>
          <p:spPr bwMode="invGray">
            <a:xfrm>
              <a:off x="3548" y="1593"/>
              <a:ext cx="1831" cy="800"/>
            </a:xfrm>
            <a:custGeom>
              <a:avLst/>
              <a:gdLst>
                <a:gd name="T0" fmla="*/ 2 w 21924"/>
                <a:gd name="T1" fmla="*/ 0 h 43200"/>
                <a:gd name="T2" fmla="*/ 0 w 21924"/>
                <a:gd name="T3" fmla="*/ 15 h 43200"/>
                <a:gd name="T4" fmla="*/ 2 w 21924"/>
                <a:gd name="T5" fmla="*/ 7 h 43200"/>
                <a:gd name="T6" fmla="*/ 0 60000 65536"/>
                <a:gd name="T7" fmla="*/ 0 60000 65536"/>
                <a:gd name="T8" fmla="*/ 0 60000 65536"/>
              </a:gdLst>
              <a:ahLst/>
              <a:cxnLst>
                <a:cxn ang="T6">
                  <a:pos x="T0" y="T1"/>
                </a:cxn>
                <a:cxn ang="T7">
                  <a:pos x="T2" y="T3"/>
                </a:cxn>
                <a:cxn ang="T8">
                  <a:pos x="T4" y="T5"/>
                </a:cxn>
              </a:cxnLst>
              <a:rect l="0" t="0" r="r" b="b"/>
              <a:pathLst>
                <a:path w="21924" h="43200" fill="none" extrusionOk="0">
                  <a:moveTo>
                    <a:pt x="312" y="0"/>
                  </a:moveTo>
                  <a:cubicBezTo>
                    <a:pt x="316" y="0"/>
                    <a:pt x="320" y="0"/>
                    <a:pt x="324" y="0"/>
                  </a:cubicBezTo>
                  <a:cubicBezTo>
                    <a:pt x="12253" y="0"/>
                    <a:pt x="21924" y="9670"/>
                    <a:pt x="21924" y="21600"/>
                  </a:cubicBezTo>
                  <a:cubicBezTo>
                    <a:pt x="21924" y="33529"/>
                    <a:pt x="12253" y="43200"/>
                    <a:pt x="324" y="43200"/>
                  </a:cubicBezTo>
                  <a:cubicBezTo>
                    <a:pt x="215" y="43200"/>
                    <a:pt x="107" y="43199"/>
                    <a:pt x="0" y="43197"/>
                  </a:cubicBezTo>
                </a:path>
                <a:path w="21924" h="43200" stroke="0" extrusionOk="0">
                  <a:moveTo>
                    <a:pt x="312" y="0"/>
                  </a:moveTo>
                  <a:cubicBezTo>
                    <a:pt x="316" y="0"/>
                    <a:pt x="320" y="0"/>
                    <a:pt x="324" y="0"/>
                  </a:cubicBezTo>
                  <a:cubicBezTo>
                    <a:pt x="12253" y="0"/>
                    <a:pt x="21924" y="9670"/>
                    <a:pt x="21924" y="21600"/>
                  </a:cubicBezTo>
                  <a:cubicBezTo>
                    <a:pt x="21924" y="33529"/>
                    <a:pt x="12253" y="43200"/>
                    <a:pt x="324" y="43200"/>
                  </a:cubicBezTo>
                  <a:cubicBezTo>
                    <a:pt x="215" y="43200"/>
                    <a:pt x="107" y="43199"/>
                    <a:pt x="0" y="43197"/>
                  </a:cubicBezTo>
                  <a:lnTo>
                    <a:pt x="324" y="21600"/>
                  </a:lnTo>
                  <a:lnTo>
                    <a:pt x="312" y="0"/>
                  </a:lnTo>
                  <a:close/>
                </a:path>
              </a:pathLst>
            </a:custGeom>
            <a:gradFill rotWithShape="0">
              <a:gsLst>
                <a:gs pos="0">
                  <a:schemeClr val="bg1"/>
                </a:gs>
                <a:gs pos="100000">
                  <a:srgbClr val="894400"/>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 name="Arc 4"/>
            <p:cNvSpPr>
              <a:spLocks/>
            </p:cNvSpPr>
            <p:nvPr/>
          </p:nvSpPr>
          <p:spPr bwMode="invGray">
            <a:xfrm>
              <a:off x="3521" y="1732"/>
              <a:ext cx="1830" cy="522"/>
            </a:xfrm>
            <a:custGeom>
              <a:avLst/>
              <a:gdLst>
                <a:gd name="T0" fmla="*/ 2 w 21925"/>
                <a:gd name="T1" fmla="*/ 0 h 43200"/>
                <a:gd name="T2" fmla="*/ 0 w 21925"/>
                <a:gd name="T3" fmla="*/ 6 h 43200"/>
                <a:gd name="T4" fmla="*/ 2 w 21925"/>
                <a:gd name="T5" fmla="*/ 3 h 43200"/>
                <a:gd name="T6" fmla="*/ 0 60000 65536"/>
                <a:gd name="T7" fmla="*/ 0 60000 65536"/>
                <a:gd name="T8" fmla="*/ 0 60000 65536"/>
              </a:gdLst>
              <a:ahLst/>
              <a:cxnLst>
                <a:cxn ang="T6">
                  <a:pos x="T0" y="T1"/>
                </a:cxn>
                <a:cxn ang="T7">
                  <a:pos x="T2" y="T3"/>
                </a:cxn>
                <a:cxn ang="T8">
                  <a:pos x="T4" y="T5"/>
                </a:cxn>
              </a:cxnLst>
              <a:rect l="0" t="0" r="r" b="b"/>
              <a:pathLst>
                <a:path w="21925" h="43200" fill="none" extrusionOk="0">
                  <a:moveTo>
                    <a:pt x="313" y="0"/>
                  </a:moveTo>
                  <a:cubicBezTo>
                    <a:pt x="317" y="0"/>
                    <a:pt x="321" y="0"/>
                    <a:pt x="325" y="0"/>
                  </a:cubicBezTo>
                  <a:cubicBezTo>
                    <a:pt x="12254" y="0"/>
                    <a:pt x="21925" y="9670"/>
                    <a:pt x="21925" y="21600"/>
                  </a:cubicBezTo>
                  <a:cubicBezTo>
                    <a:pt x="21925" y="33529"/>
                    <a:pt x="12254" y="43200"/>
                    <a:pt x="325" y="43200"/>
                  </a:cubicBezTo>
                  <a:cubicBezTo>
                    <a:pt x="216" y="43200"/>
                    <a:pt x="108" y="43199"/>
                    <a:pt x="0" y="43197"/>
                  </a:cubicBezTo>
                </a:path>
                <a:path w="21925" h="43200" stroke="0" extrusionOk="0">
                  <a:moveTo>
                    <a:pt x="313" y="0"/>
                  </a:moveTo>
                  <a:cubicBezTo>
                    <a:pt x="317" y="0"/>
                    <a:pt x="321" y="0"/>
                    <a:pt x="325" y="0"/>
                  </a:cubicBezTo>
                  <a:cubicBezTo>
                    <a:pt x="12254" y="0"/>
                    <a:pt x="21925" y="9670"/>
                    <a:pt x="21925" y="21600"/>
                  </a:cubicBezTo>
                  <a:cubicBezTo>
                    <a:pt x="21925" y="33529"/>
                    <a:pt x="12254" y="43200"/>
                    <a:pt x="325" y="43200"/>
                  </a:cubicBezTo>
                  <a:cubicBezTo>
                    <a:pt x="216" y="43200"/>
                    <a:pt x="108" y="43199"/>
                    <a:pt x="0" y="43197"/>
                  </a:cubicBezTo>
                  <a:lnTo>
                    <a:pt x="325" y="21600"/>
                  </a:lnTo>
                  <a:lnTo>
                    <a:pt x="313" y="0"/>
                  </a:lnTo>
                  <a:close/>
                </a:path>
              </a:pathLst>
            </a:custGeom>
            <a:gradFill rotWithShape="0">
              <a:gsLst>
                <a:gs pos="0">
                  <a:schemeClr val="bg1"/>
                </a:gs>
                <a:gs pos="100000">
                  <a:srgbClr val="B75B00"/>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 name="AutoShape 5"/>
            <p:cNvSpPr>
              <a:spLocks noChangeArrowheads="1"/>
            </p:cNvSpPr>
            <p:nvPr/>
          </p:nvSpPr>
          <p:spPr bwMode="invGray">
            <a:xfrm>
              <a:off x="288" y="1940"/>
              <a:ext cx="4988" cy="104"/>
            </a:xfrm>
            <a:prstGeom prst="roundRect">
              <a:avLst>
                <a:gd name="adj" fmla="val 49995"/>
              </a:avLst>
            </a:prstGeom>
            <a:gradFill rotWithShape="0">
              <a:gsLst>
                <a:gs pos="0">
                  <a:srgbClr val="000000"/>
                </a:gs>
                <a:gs pos="20000">
                  <a:srgbClr val="000040"/>
                </a:gs>
                <a:gs pos="50000">
                  <a:srgbClr val="400040"/>
                </a:gs>
                <a:gs pos="75000">
                  <a:srgbClr val="8F0040"/>
                </a:gs>
                <a:gs pos="89999">
                  <a:srgbClr val="F27300"/>
                </a:gs>
                <a:gs pos="100000">
                  <a:srgbClr val="FFBF00"/>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endParaRPr lang="en-US" altLang="en-US"/>
            </a:p>
          </p:txBody>
        </p:sp>
      </p:grpSp>
      <p:sp>
        <p:nvSpPr>
          <p:cNvPr id="3079" name="Rectangle 7"/>
          <p:cNvSpPr>
            <a:spLocks noGrp="1" noChangeArrowheads="1"/>
          </p:cNvSpPr>
          <p:nvPr>
            <p:ph type="ctrTitle" sz="quarter"/>
          </p:nvPr>
        </p:nvSpPr>
        <p:spPr>
          <a:xfrm>
            <a:off x="685800" y="1447800"/>
            <a:ext cx="7772400" cy="1143000"/>
          </a:xfrm>
        </p:spPr>
        <p:txBody>
          <a:bodyPr/>
          <a:lstStyle>
            <a:lvl1pPr>
              <a:defRPr/>
            </a:lvl1pPr>
          </a:lstStyle>
          <a:p>
            <a:pPr lvl="0"/>
            <a:r>
              <a:rPr lang="en-US" altLang="en-US" noProof="0"/>
              <a:t>Click to edit Master title style</a:t>
            </a:r>
          </a:p>
        </p:txBody>
      </p:sp>
      <p:sp>
        <p:nvSpPr>
          <p:cNvPr id="3080" name="Rectangle 8"/>
          <p:cNvSpPr>
            <a:spLocks noGrp="1" noChangeArrowheads="1"/>
          </p:cNvSpPr>
          <p:nvPr>
            <p:ph type="subTitle" sz="quarter" idx="1"/>
          </p:nvPr>
        </p:nvSpPr>
        <p:spPr>
          <a:xfrm>
            <a:off x="1371600" y="3733800"/>
            <a:ext cx="6400800" cy="1752600"/>
          </a:xfrm>
        </p:spPr>
        <p:txBody>
          <a:bodyPr/>
          <a:lstStyle>
            <a:lvl1pPr marL="0" indent="0" algn="ctr">
              <a:buFontTx/>
              <a:buNone/>
              <a:defRPr/>
            </a:lvl1pPr>
          </a:lstStyle>
          <a:p>
            <a:pPr lvl="0"/>
            <a:r>
              <a:rPr lang="en-US" altLang="en-US" noProof="0"/>
              <a:t>Click to edit Master subtitle style</a:t>
            </a:r>
          </a:p>
        </p:txBody>
      </p:sp>
      <p:sp>
        <p:nvSpPr>
          <p:cNvPr id="9" name="Rectangle 9"/>
          <p:cNvSpPr>
            <a:spLocks noGrp="1" noChangeArrowheads="1"/>
          </p:cNvSpPr>
          <p:nvPr>
            <p:ph type="dt" sz="quarter" idx="10"/>
          </p:nvPr>
        </p:nvSpPr>
        <p:spPr/>
        <p:txBody>
          <a:bodyPr/>
          <a:lstStyle>
            <a:lvl1pPr>
              <a:defRPr/>
            </a:lvl1pPr>
          </a:lstStyle>
          <a:p>
            <a:pPr>
              <a:defRPr/>
            </a:pPr>
            <a:endParaRPr lang="en-US" altLang="en-US"/>
          </a:p>
        </p:txBody>
      </p:sp>
      <p:sp>
        <p:nvSpPr>
          <p:cNvPr id="10" name="Rectangle 10"/>
          <p:cNvSpPr>
            <a:spLocks noGrp="1" noChangeArrowheads="1"/>
          </p:cNvSpPr>
          <p:nvPr>
            <p:ph type="ftr" sz="quarter" idx="11"/>
          </p:nvPr>
        </p:nvSpPr>
        <p:spPr/>
        <p:txBody>
          <a:bodyPr/>
          <a:lstStyle>
            <a:lvl1pPr>
              <a:defRPr/>
            </a:lvl1pPr>
          </a:lstStyle>
          <a:p>
            <a:pPr>
              <a:defRPr/>
            </a:pPr>
            <a:endParaRPr lang="en-US" altLang="en-US"/>
          </a:p>
        </p:txBody>
      </p:sp>
      <p:sp>
        <p:nvSpPr>
          <p:cNvPr id="11" name="Rectangle 11"/>
          <p:cNvSpPr>
            <a:spLocks noGrp="1" noChangeArrowheads="1"/>
          </p:cNvSpPr>
          <p:nvPr>
            <p:ph type="sldNum" sz="quarter" idx="12"/>
          </p:nvPr>
        </p:nvSpPr>
        <p:spPr/>
        <p:txBody>
          <a:bodyPr/>
          <a:lstStyle>
            <a:lvl1pPr>
              <a:defRPr/>
            </a:lvl1pPr>
          </a:lstStyle>
          <a:p>
            <a:pPr>
              <a:defRPr/>
            </a:pPr>
            <a:fld id="{8048DEB1-2E31-46CB-AF71-ADB995F67AC2}" type="slidenum">
              <a:rPr lang="en-US" altLang="en-US"/>
              <a:pPr>
                <a:defRPr/>
              </a:pPr>
              <a:t>‹#›</a:t>
            </a:fld>
            <a:endParaRPr lang="en-US" altLang="en-US"/>
          </a:p>
        </p:txBody>
      </p:sp>
    </p:spTree>
    <p:extLst>
      <p:ext uri="{BB962C8B-B14F-4D97-AF65-F5344CB8AC3E}">
        <p14:creationId xmlns:p14="http://schemas.microsoft.com/office/powerpoint/2010/main" val="2044314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9"/>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1"/>
          <p:cNvSpPr>
            <a:spLocks noGrp="1" noChangeArrowheads="1"/>
          </p:cNvSpPr>
          <p:nvPr>
            <p:ph type="sldNum" sz="quarter" idx="12"/>
          </p:nvPr>
        </p:nvSpPr>
        <p:spPr>
          <a:ln/>
        </p:spPr>
        <p:txBody>
          <a:bodyPr/>
          <a:lstStyle>
            <a:lvl1pPr>
              <a:defRPr/>
            </a:lvl1pPr>
          </a:lstStyle>
          <a:p>
            <a:pPr>
              <a:defRPr/>
            </a:pPr>
            <a:fld id="{10D38BA7-3CBF-46AF-B42B-FB03BFB00539}" type="slidenum">
              <a:rPr lang="en-US" altLang="en-US"/>
              <a:pPr>
                <a:defRPr/>
              </a:pPr>
              <a:t>‹#›</a:t>
            </a:fld>
            <a:endParaRPr lang="en-US" altLang="en-US"/>
          </a:p>
        </p:txBody>
      </p:sp>
    </p:spTree>
    <p:extLst>
      <p:ext uri="{BB962C8B-B14F-4D97-AF65-F5344CB8AC3E}">
        <p14:creationId xmlns:p14="http://schemas.microsoft.com/office/powerpoint/2010/main" val="3008588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81000"/>
            <a:ext cx="1943100" cy="5791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381000"/>
            <a:ext cx="5676900" cy="5791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9"/>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1"/>
          <p:cNvSpPr>
            <a:spLocks noGrp="1" noChangeArrowheads="1"/>
          </p:cNvSpPr>
          <p:nvPr>
            <p:ph type="sldNum" sz="quarter" idx="12"/>
          </p:nvPr>
        </p:nvSpPr>
        <p:spPr>
          <a:ln/>
        </p:spPr>
        <p:txBody>
          <a:bodyPr/>
          <a:lstStyle>
            <a:lvl1pPr>
              <a:defRPr/>
            </a:lvl1pPr>
          </a:lstStyle>
          <a:p>
            <a:pPr>
              <a:defRPr/>
            </a:pPr>
            <a:fld id="{38697AE3-2F99-4D1F-851E-ADCA80B8C661}" type="slidenum">
              <a:rPr lang="en-US" altLang="en-US"/>
              <a:pPr>
                <a:defRPr/>
              </a:pPr>
              <a:t>‹#›</a:t>
            </a:fld>
            <a:endParaRPr lang="en-US" altLang="en-US"/>
          </a:p>
        </p:txBody>
      </p:sp>
    </p:spTree>
    <p:extLst>
      <p:ext uri="{BB962C8B-B14F-4D97-AF65-F5344CB8AC3E}">
        <p14:creationId xmlns:p14="http://schemas.microsoft.com/office/powerpoint/2010/main" val="808796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9"/>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1"/>
          <p:cNvSpPr>
            <a:spLocks noGrp="1" noChangeArrowheads="1"/>
          </p:cNvSpPr>
          <p:nvPr>
            <p:ph type="sldNum" sz="quarter" idx="12"/>
          </p:nvPr>
        </p:nvSpPr>
        <p:spPr>
          <a:ln/>
        </p:spPr>
        <p:txBody>
          <a:bodyPr/>
          <a:lstStyle>
            <a:lvl1pPr>
              <a:defRPr/>
            </a:lvl1pPr>
          </a:lstStyle>
          <a:p>
            <a:pPr>
              <a:defRPr/>
            </a:pPr>
            <a:fld id="{8282F0F0-B103-4F63-B094-95BC0AC0F803}" type="slidenum">
              <a:rPr lang="en-US" altLang="en-US"/>
              <a:pPr>
                <a:defRPr/>
              </a:pPr>
              <a:t>‹#›</a:t>
            </a:fld>
            <a:endParaRPr lang="en-US" altLang="en-US"/>
          </a:p>
        </p:txBody>
      </p:sp>
    </p:spTree>
    <p:extLst>
      <p:ext uri="{BB962C8B-B14F-4D97-AF65-F5344CB8AC3E}">
        <p14:creationId xmlns:p14="http://schemas.microsoft.com/office/powerpoint/2010/main" val="1599748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1"/>
          <p:cNvSpPr>
            <a:spLocks noGrp="1" noChangeArrowheads="1"/>
          </p:cNvSpPr>
          <p:nvPr>
            <p:ph type="sldNum" sz="quarter" idx="12"/>
          </p:nvPr>
        </p:nvSpPr>
        <p:spPr>
          <a:ln/>
        </p:spPr>
        <p:txBody>
          <a:bodyPr/>
          <a:lstStyle>
            <a:lvl1pPr>
              <a:defRPr/>
            </a:lvl1pPr>
          </a:lstStyle>
          <a:p>
            <a:pPr>
              <a:defRPr/>
            </a:pPr>
            <a:fld id="{BCC227E8-DCFE-4BB2-A7B1-DA9221A0D0BC}" type="slidenum">
              <a:rPr lang="en-US" altLang="en-US"/>
              <a:pPr>
                <a:defRPr/>
              </a:pPr>
              <a:t>‹#›</a:t>
            </a:fld>
            <a:endParaRPr lang="en-US" altLang="en-US"/>
          </a:p>
        </p:txBody>
      </p:sp>
    </p:spTree>
    <p:extLst>
      <p:ext uri="{BB962C8B-B14F-4D97-AF65-F5344CB8AC3E}">
        <p14:creationId xmlns:p14="http://schemas.microsoft.com/office/powerpoint/2010/main" val="8852898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20574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20574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9"/>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1"/>
          <p:cNvSpPr>
            <a:spLocks noGrp="1" noChangeArrowheads="1"/>
          </p:cNvSpPr>
          <p:nvPr>
            <p:ph type="sldNum" sz="quarter" idx="12"/>
          </p:nvPr>
        </p:nvSpPr>
        <p:spPr>
          <a:ln/>
        </p:spPr>
        <p:txBody>
          <a:bodyPr/>
          <a:lstStyle>
            <a:lvl1pPr>
              <a:defRPr/>
            </a:lvl1pPr>
          </a:lstStyle>
          <a:p>
            <a:pPr>
              <a:defRPr/>
            </a:pPr>
            <a:fld id="{FC595340-04D9-4002-8BF9-B1FC08D54AEC}" type="slidenum">
              <a:rPr lang="en-US" altLang="en-US"/>
              <a:pPr>
                <a:defRPr/>
              </a:pPr>
              <a:t>‹#›</a:t>
            </a:fld>
            <a:endParaRPr lang="en-US" altLang="en-US"/>
          </a:p>
        </p:txBody>
      </p:sp>
    </p:spTree>
    <p:extLst>
      <p:ext uri="{BB962C8B-B14F-4D97-AF65-F5344CB8AC3E}">
        <p14:creationId xmlns:p14="http://schemas.microsoft.com/office/powerpoint/2010/main" val="1354793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9"/>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10"/>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11"/>
          <p:cNvSpPr>
            <a:spLocks noGrp="1" noChangeArrowheads="1"/>
          </p:cNvSpPr>
          <p:nvPr>
            <p:ph type="sldNum" sz="quarter" idx="12"/>
          </p:nvPr>
        </p:nvSpPr>
        <p:spPr>
          <a:ln/>
        </p:spPr>
        <p:txBody>
          <a:bodyPr/>
          <a:lstStyle>
            <a:lvl1pPr>
              <a:defRPr/>
            </a:lvl1pPr>
          </a:lstStyle>
          <a:p>
            <a:pPr>
              <a:defRPr/>
            </a:pPr>
            <a:fld id="{31338D7A-630A-4E3B-98D1-FF8B23A59DA2}" type="slidenum">
              <a:rPr lang="en-US" altLang="en-US"/>
              <a:pPr>
                <a:defRPr/>
              </a:pPr>
              <a:t>‹#›</a:t>
            </a:fld>
            <a:endParaRPr lang="en-US" altLang="en-US"/>
          </a:p>
        </p:txBody>
      </p:sp>
    </p:spTree>
    <p:extLst>
      <p:ext uri="{BB962C8B-B14F-4D97-AF65-F5344CB8AC3E}">
        <p14:creationId xmlns:p14="http://schemas.microsoft.com/office/powerpoint/2010/main" val="32481261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9"/>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10"/>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11"/>
          <p:cNvSpPr>
            <a:spLocks noGrp="1" noChangeArrowheads="1"/>
          </p:cNvSpPr>
          <p:nvPr>
            <p:ph type="sldNum" sz="quarter" idx="12"/>
          </p:nvPr>
        </p:nvSpPr>
        <p:spPr>
          <a:ln/>
        </p:spPr>
        <p:txBody>
          <a:bodyPr/>
          <a:lstStyle>
            <a:lvl1pPr>
              <a:defRPr/>
            </a:lvl1pPr>
          </a:lstStyle>
          <a:p>
            <a:pPr>
              <a:defRPr/>
            </a:pPr>
            <a:fld id="{1E8686A2-1BF6-45C0-ABC4-105C7ACEE779}" type="slidenum">
              <a:rPr lang="en-US" altLang="en-US"/>
              <a:pPr>
                <a:defRPr/>
              </a:pPr>
              <a:t>‹#›</a:t>
            </a:fld>
            <a:endParaRPr lang="en-US" altLang="en-US"/>
          </a:p>
        </p:txBody>
      </p:sp>
    </p:spTree>
    <p:extLst>
      <p:ext uri="{BB962C8B-B14F-4D97-AF65-F5344CB8AC3E}">
        <p14:creationId xmlns:p14="http://schemas.microsoft.com/office/powerpoint/2010/main" val="14328339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10"/>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11"/>
          <p:cNvSpPr>
            <a:spLocks noGrp="1" noChangeArrowheads="1"/>
          </p:cNvSpPr>
          <p:nvPr>
            <p:ph type="sldNum" sz="quarter" idx="12"/>
          </p:nvPr>
        </p:nvSpPr>
        <p:spPr>
          <a:ln/>
        </p:spPr>
        <p:txBody>
          <a:bodyPr/>
          <a:lstStyle>
            <a:lvl1pPr>
              <a:defRPr/>
            </a:lvl1pPr>
          </a:lstStyle>
          <a:p>
            <a:pPr>
              <a:defRPr/>
            </a:pPr>
            <a:fld id="{124341D3-D072-4A5D-82FE-01548A990780}" type="slidenum">
              <a:rPr lang="en-US" altLang="en-US"/>
              <a:pPr>
                <a:defRPr/>
              </a:pPr>
              <a:t>‹#›</a:t>
            </a:fld>
            <a:endParaRPr lang="en-US" altLang="en-US"/>
          </a:p>
        </p:txBody>
      </p:sp>
    </p:spTree>
    <p:extLst>
      <p:ext uri="{BB962C8B-B14F-4D97-AF65-F5344CB8AC3E}">
        <p14:creationId xmlns:p14="http://schemas.microsoft.com/office/powerpoint/2010/main" val="28375565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1"/>
          <p:cNvSpPr>
            <a:spLocks noGrp="1" noChangeArrowheads="1"/>
          </p:cNvSpPr>
          <p:nvPr>
            <p:ph type="sldNum" sz="quarter" idx="12"/>
          </p:nvPr>
        </p:nvSpPr>
        <p:spPr>
          <a:ln/>
        </p:spPr>
        <p:txBody>
          <a:bodyPr/>
          <a:lstStyle>
            <a:lvl1pPr>
              <a:defRPr/>
            </a:lvl1pPr>
          </a:lstStyle>
          <a:p>
            <a:pPr>
              <a:defRPr/>
            </a:pPr>
            <a:fld id="{62F8C3B3-1C69-40A0-A6A6-1307BEAB87D8}" type="slidenum">
              <a:rPr lang="en-US" altLang="en-US"/>
              <a:pPr>
                <a:defRPr/>
              </a:pPr>
              <a:t>‹#›</a:t>
            </a:fld>
            <a:endParaRPr lang="en-US" altLang="en-US"/>
          </a:p>
        </p:txBody>
      </p:sp>
    </p:spTree>
    <p:extLst>
      <p:ext uri="{BB962C8B-B14F-4D97-AF65-F5344CB8AC3E}">
        <p14:creationId xmlns:p14="http://schemas.microsoft.com/office/powerpoint/2010/main" val="15961276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1"/>
          <p:cNvSpPr>
            <a:spLocks noGrp="1" noChangeArrowheads="1"/>
          </p:cNvSpPr>
          <p:nvPr>
            <p:ph type="sldNum" sz="quarter" idx="12"/>
          </p:nvPr>
        </p:nvSpPr>
        <p:spPr>
          <a:ln/>
        </p:spPr>
        <p:txBody>
          <a:bodyPr/>
          <a:lstStyle>
            <a:lvl1pPr>
              <a:defRPr/>
            </a:lvl1pPr>
          </a:lstStyle>
          <a:p>
            <a:pPr>
              <a:defRPr/>
            </a:pPr>
            <a:fld id="{44DD39FA-CD9B-4C19-B392-C12EE3A941DE}" type="slidenum">
              <a:rPr lang="en-US" altLang="en-US"/>
              <a:pPr>
                <a:defRPr/>
              </a:pPr>
              <a:t>‹#›</a:t>
            </a:fld>
            <a:endParaRPr lang="en-US" altLang="en-US"/>
          </a:p>
        </p:txBody>
      </p:sp>
    </p:spTree>
    <p:extLst>
      <p:ext uri="{BB962C8B-B14F-4D97-AF65-F5344CB8AC3E}">
        <p14:creationId xmlns:p14="http://schemas.microsoft.com/office/powerpoint/2010/main" val="15162564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6"/>
          <p:cNvGrpSpPr>
            <a:grpSpLocks/>
          </p:cNvGrpSpPr>
          <p:nvPr/>
        </p:nvGrpSpPr>
        <p:grpSpPr bwMode="auto">
          <a:xfrm>
            <a:off x="457200" y="992188"/>
            <a:ext cx="8153400" cy="1600200"/>
            <a:chOff x="288" y="625"/>
            <a:chExt cx="5136" cy="1008"/>
          </a:xfrm>
        </p:grpSpPr>
        <p:sp>
          <p:nvSpPr>
            <p:cNvPr id="1032" name="Arc 2"/>
            <p:cNvSpPr>
              <a:spLocks/>
            </p:cNvSpPr>
            <p:nvPr/>
          </p:nvSpPr>
          <p:spPr bwMode="invGray">
            <a:xfrm>
              <a:off x="3595" y="625"/>
              <a:ext cx="1829" cy="1008"/>
            </a:xfrm>
            <a:custGeom>
              <a:avLst/>
              <a:gdLst>
                <a:gd name="T0" fmla="*/ 2 w 21912"/>
                <a:gd name="T1" fmla="*/ 0 h 43200"/>
                <a:gd name="T2" fmla="*/ 0 w 21912"/>
                <a:gd name="T3" fmla="*/ 24 h 43200"/>
                <a:gd name="T4" fmla="*/ 2 w 21912"/>
                <a:gd name="T5" fmla="*/ 12 h 43200"/>
                <a:gd name="T6" fmla="*/ 0 60000 65536"/>
                <a:gd name="T7" fmla="*/ 0 60000 65536"/>
                <a:gd name="T8" fmla="*/ 0 60000 65536"/>
              </a:gdLst>
              <a:ahLst/>
              <a:cxnLst>
                <a:cxn ang="T6">
                  <a:pos x="T0" y="T1"/>
                </a:cxn>
                <a:cxn ang="T7">
                  <a:pos x="T2" y="T3"/>
                </a:cxn>
                <a:cxn ang="T8">
                  <a:pos x="T4" y="T5"/>
                </a:cxn>
              </a:cxnLst>
              <a:rect l="0" t="0" r="r" b="b"/>
              <a:pathLst>
                <a:path w="21912" h="43200" fill="none" extrusionOk="0">
                  <a:moveTo>
                    <a:pt x="300" y="0"/>
                  </a:moveTo>
                  <a:cubicBezTo>
                    <a:pt x="304" y="0"/>
                    <a:pt x="308" y="0"/>
                    <a:pt x="312" y="0"/>
                  </a:cubicBezTo>
                  <a:cubicBezTo>
                    <a:pt x="12241" y="0"/>
                    <a:pt x="21912" y="9670"/>
                    <a:pt x="21912" y="21600"/>
                  </a:cubicBezTo>
                  <a:cubicBezTo>
                    <a:pt x="21912" y="33529"/>
                    <a:pt x="12241" y="43200"/>
                    <a:pt x="312" y="43200"/>
                  </a:cubicBezTo>
                  <a:cubicBezTo>
                    <a:pt x="207" y="43200"/>
                    <a:pt x="103" y="43199"/>
                    <a:pt x="0" y="43197"/>
                  </a:cubicBezTo>
                </a:path>
                <a:path w="21912" h="43200" stroke="0" extrusionOk="0">
                  <a:moveTo>
                    <a:pt x="300" y="0"/>
                  </a:moveTo>
                  <a:cubicBezTo>
                    <a:pt x="304" y="0"/>
                    <a:pt x="308" y="0"/>
                    <a:pt x="312" y="0"/>
                  </a:cubicBezTo>
                  <a:cubicBezTo>
                    <a:pt x="12241" y="0"/>
                    <a:pt x="21912" y="9670"/>
                    <a:pt x="21912" y="21600"/>
                  </a:cubicBezTo>
                  <a:cubicBezTo>
                    <a:pt x="21912" y="33529"/>
                    <a:pt x="12241" y="43200"/>
                    <a:pt x="312" y="43200"/>
                  </a:cubicBezTo>
                  <a:cubicBezTo>
                    <a:pt x="207" y="43200"/>
                    <a:pt x="103" y="43199"/>
                    <a:pt x="0" y="43197"/>
                  </a:cubicBezTo>
                  <a:lnTo>
                    <a:pt x="312" y="21600"/>
                  </a:lnTo>
                  <a:lnTo>
                    <a:pt x="300" y="0"/>
                  </a:lnTo>
                  <a:close/>
                </a:path>
              </a:pathLst>
            </a:custGeom>
            <a:gradFill rotWithShape="0">
              <a:gsLst>
                <a:gs pos="0">
                  <a:schemeClr val="bg1"/>
                </a:gs>
                <a:gs pos="100000">
                  <a:srgbClr val="663300"/>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 name="Arc 3"/>
            <p:cNvSpPr>
              <a:spLocks/>
            </p:cNvSpPr>
            <p:nvPr/>
          </p:nvSpPr>
          <p:spPr bwMode="invGray">
            <a:xfrm>
              <a:off x="3548" y="729"/>
              <a:ext cx="1831" cy="800"/>
            </a:xfrm>
            <a:custGeom>
              <a:avLst/>
              <a:gdLst>
                <a:gd name="T0" fmla="*/ 2 w 21924"/>
                <a:gd name="T1" fmla="*/ 0 h 43200"/>
                <a:gd name="T2" fmla="*/ 0 w 21924"/>
                <a:gd name="T3" fmla="*/ 15 h 43200"/>
                <a:gd name="T4" fmla="*/ 2 w 21924"/>
                <a:gd name="T5" fmla="*/ 7 h 43200"/>
                <a:gd name="T6" fmla="*/ 0 60000 65536"/>
                <a:gd name="T7" fmla="*/ 0 60000 65536"/>
                <a:gd name="T8" fmla="*/ 0 60000 65536"/>
              </a:gdLst>
              <a:ahLst/>
              <a:cxnLst>
                <a:cxn ang="T6">
                  <a:pos x="T0" y="T1"/>
                </a:cxn>
                <a:cxn ang="T7">
                  <a:pos x="T2" y="T3"/>
                </a:cxn>
                <a:cxn ang="T8">
                  <a:pos x="T4" y="T5"/>
                </a:cxn>
              </a:cxnLst>
              <a:rect l="0" t="0" r="r" b="b"/>
              <a:pathLst>
                <a:path w="21924" h="43200" fill="none" extrusionOk="0">
                  <a:moveTo>
                    <a:pt x="312" y="0"/>
                  </a:moveTo>
                  <a:cubicBezTo>
                    <a:pt x="316" y="0"/>
                    <a:pt x="320" y="0"/>
                    <a:pt x="324" y="0"/>
                  </a:cubicBezTo>
                  <a:cubicBezTo>
                    <a:pt x="12253" y="0"/>
                    <a:pt x="21924" y="9670"/>
                    <a:pt x="21924" y="21600"/>
                  </a:cubicBezTo>
                  <a:cubicBezTo>
                    <a:pt x="21924" y="33529"/>
                    <a:pt x="12253" y="43200"/>
                    <a:pt x="324" y="43200"/>
                  </a:cubicBezTo>
                  <a:cubicBezTo>
                    <a:pt x="215" y="43200"/>
                    <a:pt x="107" y="43199"/>
                    <a:pt x="0" y="43197"/>
                  </a:cubicBezTo>
                </a:path>
                <a:path w="21924" h="43200" stroke="0" extrusionOk="0">
                  <a:moveTo>
                    <a:pt x="312" y="0"/>
                  </a:moveTo>
                  <a:cubicBezTo>
                    <a:pt x="316" y="0"/>
                    <a:pt x="320" y="0"/>
                    <a:pt x="324" y="0"/>
                  </a:cubicBezTo>
                  <a:cubicBezTo>
                    <a:pt x="12253" y="0"/>
                    <a:pt x="21924" y="9670"/>
                    <a:pt x="21924" y="21600"/>
                  </a:cubicBezTo>
                  <a:cubicBezTo>
                    <a:pt x="21924" y="33529"/>
                    <a:pt x="12253" y="43200"/>
                    <a:pt x="324" y="43200"/>
                  </a:cubicBezTo>
                  <a:cubicBezTo>
                    <a:pt x="215" y="43200"/>
                    <a:pt x="107" y="43199"/>
                    <a:pt x="0" y="43197"/>
                  </a:cubicBezTo>
                  <a:lnTo>
                    <a:pt x="324" y="21600"/>
                  </a:lnTo>
                  <a:lnTo>
                    <a:pt x="312" y="0"/>
                  </a:lnTo>
                  <a:close/>
                </a:path>
              </a:pathLst>
            </a:custGeom>
            <a:gradFill rotWithShape="0">
              <a:gsLst>
                <a:gs pos="0">
                  <a:schemeClr val="bg1"/>
                </a:gs>
                <a:gs pos="100000">
                  <a:srgbClr val="894400"/>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 name="Arc 4"/>
            <p:cNvSpPr>
              <a:spLocks/>
            </p:cNvSpPr>
            <p:nvPr/>
          </p:nvSpPr>
          <p:spPr bwMode="invGray">
            <a:xfrm>
              <a:off x="3521" y="868"/>
              <a:ext cx="1830" cy="522"/>
            </a:xfrm>
            <a:custGeom>
              <a:avLst/>
              <a:gdLst>
                <a:gd name="T0" fmla="*/ 2 w 21925"/>
                <a:gd name="T1" fmla="*/ 0 h 43200"/>
                <a:gd name="T2" fmla="*/ 0 w 21925"/>
                <a:gd name="T3" fmla="*/ 6 h 43200"/>
                <a:gd name="T4" fmla="*/ 2 w 21925"/>
                <a:gd name="T5" fmla="*/ 3 h 43200"/>
                <a:gd name="T6" fmla="*/ 0 60000 65536"/>
                <a:gd name="T7" fmla="*/ 0 60000 65536"/>
                <a:gd name="T8" fmla="*/ 0 60000 65536"/>
              </a:gdLst>
              <a:ahLst/>
              <a:cxnLst>
                <a:cxn ang="T6">
                  <a:pos x="T0" y="T1"/>
                </a:cxn>
                <a:cxn ang="T7">
                  <a:pos x="T2" y="T3"/>
                </a:cxn>
                <a:cxn ang="T8">
                  <a:pos x="T4" y="T5"/>
                </a:cxn>
              </a:cxnLst>
              <a:rect l="0" t="0" r="r" b="b"/>
              <a:pathLst>
                <a:path w="21925" h="43200" fill="none" extrusionOk="0">
                  <a:moveTo>
                    <a:pt x="313" y="0"/>
                  </a:moveTo>
                  <a:cubicBezTo>
                    <a:pt x="317" y="0"/>
                    <a:pt x="321" y="0"/>
                    <a:pt x="325" y="0"/>
                  </a:cubicBezTo>
                  <a:cubicBezTo>
                    <a:pt x="12254" y="0"/>
                    <a:pt x="21925" y="9670"/>
                    <a:pt x="21925" y="21600"/>
                  </a:cubicBezTo>
                  <a:cubicBezTo>
                    <a:pt x="21925" y="33529"/>
                    <a:pt x="12254" y="43200"/>
                    <a:pt x="325" y="43200"/>
                  </a:cubicBezTo>
                  <a:cubicBezTo>
                    <a:pt x="216" y="43200"/>
                    <a:pt x="108" y="43199"/>
                    <a:pt x="0" y="43197"/>
                  </a:cubicBezTo>
                </a:path>
                <a:path w="21925" h="43200" stroke="0" extrusionOk="0">
                  <a:moveTo>
                    <a:pt x="313" y="0"/>
                  </a:moveTo>
                  <a:cubicBezTo>
                    <a:pt x="317" y="0"/>
                    <a:pt x="321" y="0"/>
                    <a:pt x="325" y="0"/>
                  </a:cubicBezTo>
                  <a:cubicBezTo>
                    <a:pt x="12254" y="0"/>
                    <a:pt x="21925" y="9670"/>
                    <a:pt x="21925" y="21600"/>
                  </a:cubicBezTo>
                  <a:cubicBezTo>
                    <a:pt x="21925" y="33529"/>
                    <a:pt x="12254" y="43200"/>
                    <a:pt x="325" y="43200"/>
                  </a:cubicBezTo>
                  <a:cubicBezTo>
                    <a:pt x="216" y="43200"/>
                    <a:pt x="108" y="43199"/>
                    <a:pt x="0" y="43197"/>
                  </a:cubicBezTo>
                  <a:lnTo>
                    <a:pt x="325" y="21600"/>
                  </a:lnTo>
                  <a:lnTo>
                    <a:pt x="313" y="0"/>
                  </a:lnTo>
                  <a:close/>
                </a:path>
              </a:pathLst>
            </a:custGeom>
            <a:gradFill rotWithShape="0">
              <a:gsLst>
                <a:gs pos="0">
                  <a:schemeClr val="bg1"/>
                </a:gs>
                <a:gs pos="100000">
                  <a:srgbClr val="B75B00"/>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 name="AutoShape 5"/>
            <p:cNvSpPr>
              <a:spLocks noChangeArrowheads="1"/>
            </p:cNvSpPr>
            <p:nvPr/>
          </p:nvSpPr>
          <p:spPr bwMode="invGray">
            <a:xfrm>
              <a:off x="288" y="1076"/>
              <a:ext cx="4988" cy="104"/>
            </a:xfrm>
            <a:prstGeom prst="roundRect">
              <a:avLst>
                <a:gd name="adj" fmla="val 49995"/>
              </a:avLst>
            </a:prstGeom>
            <a:gradFill rotWithShape="0">
              <a:gsLst>
                <a:gs pos="0">
                  <a:srgbClr val="000000"/>
                </a:gs>
                <a:gs pos="20000">
                  <a:srgbClr val="000040"/>
                </a:gs>
                <a:gs pos="50000">
                  <a:srgbClr val="400040"/>
                </a:gs>
                <a:gs pos="75000">
                  <a:srgbClr val="8F0040"/>
                </a:gs>
                <a:gs pos="89999">
                  <a:srgbClr val="F27300"/>
                </a:gs>
                <a:gs pos="100000">
                  <a:srgbClr val="FFBF00"/>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endParaRPr lang="en-US" altLang="en-US"/>
            </a:p>
          </p:txBody>
        </p:sp>
      </p:grpSp>
      <p:sp>
        <p:nvSpPr>
          <p:cNvPr id="1027" name="Rectangle 7"/>
          <p:cNvSpPr>
            <a:spLocks noGrp="1" noChangeArrowheads="1"/>
          </p:cNvSpPr>
          <p:nvPr>
            <p:ph type="title"/>
          </p:nvPr>
        </p:nvSpPr>
        <p:spPr bwMode="auto">
          <a:xfrm>
            <a:off x="685800" y="3810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b" anchorCtr="0" compatLnSpc="1">
            <a:prstTxWarp prst="textNoShape">
              <a:avLst/>
            </a:prstTxWarp>
          </a:bodyPr>
          <a:lstStyle/>
          <a:p>
            <a:pPr lvl="0"/>
            <a:r>
              <a:rPr lang="en-US" altLang="en-US"/>
              <a:t>Click to edit Master title style</a:t>
            </a:r>
          </a:p>
        </p:txBody>
      </p:sp>
      <p:sp>
        <p:nvSpPr>
          <p:cNvPr id="1028" name="Rectangle 8"/>
          <p:cNvSpPr>
            <a:spLocks noGrp="1" noChangeArrowheads="1"/>
          </p:cNvSpPr>
          <p:nvPr>
            <p:ph type="body" idx="1"/>
          </p:nvPr>
        </p:nvSpPr>
        <p:spPr bwMode="auto">
          <a:xfrm>
            <a:off x="685800" y="20574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3" name="Rectangle 9"/>
          <p:cNvSpPr>
            <a:spLocks noGrp="1" noChangeArrowheads="1"/>
          </p:cNvSpPr>
          <p:nvPr>
            <p:ph type="dt" sz="half" idx="2"/>
          </p:nvPr>
        </p:nvSpPr>
        <p:spPr bwMode="auto">
          <a:xfrm>
            <a:off x="685800" y="6324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defRPr sz="1400">
                <a:latin typeface="Arial" panose="020B0604020202020204" pitchFamily="34" charset="0"/>
              </a:defRPr>
            </a:lvl1pPr>
          </a:lstStyle>
          <a:p>
            <a:pPr>
              <a:defRPr/>
            </a:pPr>
            <a:endParaRPr lang="en-US" altLang="en-US"/>
          </a:p>
        </p:txBody>
      </p:sp>
      <p:sp>
        <p:nvSpPr>
          <p:cNvPr id="1034" name="Rectangle 10"/>
          <p:cNvSpPr>
            <a:spLocks noGrp="1" noChangeArrowheads="1"/>
          </p:cNvSpPr>
          <p:nvPr>
            <p:ph type="ftr" sz="quarter" idx="3"/>
          </p:nvPr>
        </p:nvSpPr>
        <p:spPr bwMode="auto">
          <a:xfrm>
            <a:off x="3124200" y="63246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ctr">
              <a:defRPr sz="1400">
                <a:latin typeface="Arial" panose="020B0604020202020204" pitchFamily="34" charset="0"/>
              </a:defRPr>
            </a:lvl1pPr>
          </a:lstStyle>
          <a:p>
            <a:pPr>
              <a:defRPr/>
            </a:pPr>
            <a:endParaRPr lang="en-US" altLang="en-US"/>
          </a:p>
        </p:txBody>
      </p:sp>
      <p:sp>
        <p:nvSpPr>
          <p:cNvPr id="1035" name="Rectangle 11"/>
          <p:cNvSpPr>
            <a:spLocks noGrp="1" noChangeArrowheads="1"/>
          </p:cNvSpPr>
          <p:nvPr>
            <p:ph type="sldNum" sz="quarter" idx="4"/>
          </p:nvPr>
        </p:nvSpPr>
        <p:spPr bwMode="auto">
          <a:xfrm>
            <a:off x="6553200" y="6324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r">
              <a:defRPr sz="1400">
                <a:latin typeface="Arial" panose="020B0604020202020204" pitchFamily="34" charset="0"/>
              </a:defRPr>
            </a:lvl1pPr>
          </a:lstStyle>
          <a:p>
            <a:pPr>
              <a:defRPr/>
            </a:pPr>
            <a:fld id="{CAED6622-3E40-4ED4-B413-25970AE5A358}"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xStyles>
    <p:titleStyle>
      <a:lvl1pPr algn="r" rtl="0" eaLnBrk="0" fontAlgn="base" hangingPunct="0">
        <a:spcBef>
          <a:spcPct val="0"/>
        </a:spcBef>
        <a:spcAft>
          <a:spcPct val="0"/>
        </a:spcAft>
        <a:defRPr sz="4400" i="1" kern="1200">
          <a:solidFill>
            <a:schemeClr val="tx2"/>
          </a:solidFill>
          <a:latin typeface="+mj-lt"/>
          <a:ea typeface="+mj-ea"/>
          <a:cs typeface="+mj-cs"/>
        </a:defRPr>
      </a:lvl1pPr>
      <a:lvl2pPr algn="r" rtl="0" eaLnBrk="0" fontAlgn="base" hangingPunct="0">
        <a:spcBef>
          <a:spcPct val="0"/>
        </a:spcBef>
        <a:spcAft>
          <a:spcPct val="0"/>
        </a:spcAft>
        <a:defRPr sz="4400" i="1">
          <a:solidFill>
            <a:schemeClr val="tx2"/>
          </a:solidFill>
          <a:latin typeface="Times New Roman" panose="02020603050405020304" pitchFamily="18" charset="0"/>
        </a:defRPr>
      </a:lvl2pPr>
      <a:lvl3pPr algn="r" rtl="0" eaLnBrk="0" fontAlgn="base" hangingPunct="0">
        <a:spcBef>
          <a:spcPct val="0"/>
        </a:spcBef>
        <a:spcAft>
          <a:spcPct val="0"/>
        </a:spcAft>
        <a:defRPr sz="4400" i="1">
          <a:solidFill>
            <a:schemeClr val="tx2"/>
          </a:solidFill>
          <a:latin typeface="Times New Roman" panose="02020603050405020304" pitchFamily="18" charset="0"/>
        </a:defRPr>
      </a:lvl3pPr>
      <a:lvl4pPr algn="r" rtl="0" eaLnBrk="0" fontAlgn="base" hangingPunct="0">
        <a:spcBef>
          <a:spcPct val="0"/>
        </a:spcBef>
        <a:spcAft>
          <a:spcPct val="0"/>
        </a:spcAft>
        <a:defRPr sz="4400" i="1">
          <a:solidFill>
            <a:schemeClr val="tx2"/>
          </a:solidFill>
          <a:latin typeface="Times New Roman" panose="02020603050405020304" pitchFamily="18" charset="0"/>
        </a:defRPr>
      </a:lvl4pPr>
      <a:lvl5pPr algn="r" rtl="0" eaLnBrk="0" fontAlgn="base" hangingPunct="0">
        <a:spcBef>
          <a:spcPct val="0"/>
        </a:spcBef>
        <a:spcAft>
          <a:spcPct val="0"/>
        </a:spcAft>
        <a:defRPr sz="4400" i="1">
          <a:solidFill>
            <a:schemeClr val="tx2"/>
          </a:solidFill>
          <a:latin typeface="Times New Roman" panose="02020603050405020304" pitchFamily="18" charset="0"/>
        </a:defRPr>
      </a:lvl5pPr>
      <a:lvl6pPr marL="457200" algn="r" rtl="0" eaLnBrk="0" fontAlgn="base" hangingPunct="0">
        <a:spcBef>
          <a:spcPct val="0"/>
        </a:spcBef>
        <a:spcAft>
          <a:spcPct val="0"/>
        </a:spcAft>
        <a:defRPr sz="4400" i="1">
          <a:solidFill>
            <a:schemeClr val="tx2"/>
          </a:solidFill>
          <a:latin typeface="Times New Roman" panose="02020603050405020304" pitchFamily="18" charset="0"/>
        </a:defRPr>
      </a:lvl6pPr>
      <a:lvl7pPr marL="914400" algn="r" rtl="0" eaLnBrk="0" fontAlgn="base" hangingPunct="0">
        <a:spcBef>
          <a:spcPct val="0"/>
        </a:spcBef>
        <a:spcAft>
          <a:spcPct val="0"/>
        </a:spcAft>
        <a:defRPr sz="4400" i="1">
          <a:solidFill>
            <a:schemeClr val="tx2"/>
          </a:solidFill>
          <a:latin typeface="Times New Roman" panose="02020603050405020304" pitchFamily="18" charset="0"/>
        </a:defRPr>
      </a:lvl7pPr>
      <a:lvl8pPr marL="1371600" algn="r" rtl="0" eaLnBrk="0" fontAlgn="base" hangingPunct="0">
        <a:spcBef>
          <a:spcPct val="0"/>
        </a:spcBef>
        <a:spcAft>
          <a:spcPct val="0"/>
        </a:spcAft>
        <a:defRPr sz="4400" i="1">
          <a:solidFill>
            <a:schemeClr val="tx2"/>
          </a:solidFill>
          <a:latin typeface="Times New Roman" panose="02020603050405020304" pitchFamily="18" charset="0"/>
        </a:defRPr>
      </a:lvl8pPr>
      <a:lvl9pPr marL="1828800" algn="r" rtl="0" eaLnBrk="0" fontAlgn="base" hangingPunct="0">
        <a:spcBef>
          <a:spcPct val="0"/>
        </a:spcBef>
        <a:spcAft>
          <a:spcPct val="0"/>
        </a:spcAft>
        <a:defRPr sz="4400" i="1">
          <a:solidFill>
            <a:schemeClr val="tx2"/>
          </a:solidFill>
          <a:latin typeface="Times New Roman" panose="02020603050405020304" pitchFamily="18" charset="0"/>
        </a:defRPr>
      </a:lvl9pPr>
    </p:titleStyle>
    <p:bodyStyle>
      <a:lvl1pPr marL="342900" indent="-342900" algn="l" rtl="0" eaLnBrk="0" fontAlgn="base" hangingPunct="0">
        <a:spcBef>
          <a:spcPct val="20000"/>
        </a:spcBef>
        <a:spcAft>
          <a:spcPct val="0"/>
        </a:spcAft>
        <a:buClr>
          <a:schemeClr val="tx2"/>
        </a:buClr>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tx2"/>
        </a:buClr>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tx2"/>
        </a:buClr>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tx2"/>
        </a:buClr>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hyperlink" Target="mailto:Report.fraud@examiners.alabama.gov"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lstStyle/>
          <a:p>
            <a:pPr algn="ctr"/>
            <a:r>
              <a:rPr lang="en-US" altLang="en-US" dirty="0"/>
              <a:t>Discussion of the Differences</a:t>
            </a:r>
            <a:br>
              <a:rPr lang="en-US" altLang="en-US" dirty="0"/>
            </a:br>
            <a:r>
              <a:rPr lang="en-US" altLang="en-US" dirty="0"/>
              <a:t>Public Works Law and Bid Law</a:t>
            </a:r>
          </a:p>
        </p:txBody>
      </p:sp>
      <p:sp>
        <p:nvSpPr>
          <p:cNvPr id="4099" name="Rectangle 3"/>
          <p:cNvSpPr>
            <a:spLocks noGrp="1" noChangeArrowheads="1"/>
          </p:cNvSpPr>
          <p:nvPr>
            <p:ph type="subTitle" idx="1"/>
          </p:nvPr>
        </p:nvSpPr>
        <p:spPr/>
        <p:txBody>
          <a:bodyPr/>
          <a:lstStyle/>
          <a:p>
            <a:r>
              <a:rPr lang="en-US" altLang="en-US"/>
              <a:t>Presented by Mr. James Hall, Director County Audit Division Examiners of Public Accounts</a:t>
            </a:r>
          </a:p>
          <a:p>
            <a:endParaRPr lang="en-US"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026"/>
          <p:cNvSpPr>
            <a:spLocks noGrp="1" noChangeArrowheads="1"/>
          </p:cNvSpPr>
          <p:nvPr>
            <p:ph type="title"/>
          </p:nvPr>
        </p:nvSpPr>
        <p:spPr/>
        <p:txBody>
          <a:bodyPr/>
          <a:lstStyle/>
          <a:p>
            <a:pPr eaLnBrk="1" hangingPunct="1"/>
            <a:r>
              <a:rPr lang="en-US" altLang="en-US"/>
              <a:t>To What It Applies (cont.)…</a:t>
            </a:r>
          </a:p>
        </p:txBody>
      </p:sp>
      <p:sp>
        <p:nvSpPr>
          <p:cNvPr id="9219" name="Rectangle 1027"/>
          <p:cNvSpPr>
            <a:spLocks noGrp="1" noChangeArrowheads="1"/>
          </p:cNvSpPr>
          <p:nvPr>
            <p:ph type="body" idx="1"/>
          </p:nvPr>
        </p:nvSpPr>
        <p:spPr/>
        <p:txBody>
          <a:bodyPr/>
          <a:lstStyle/>
          <a:p>
            <a:pPr eaLnBrk="1" hangingPunct="1"/>
            <a:r>
              <a:rPr lang="en-US" altLang="en-US"/>
              <a:t>Applies to expenditures for the leasing of heavy duty off-highway construction equipment </a:t>
            </a:r>
            <a:r>
              <a:rPr lang="en-US" altLang="en-US" i="1" u="sng"/>
              <a:t>exceeding $5,000/month per piece of equipment or $15,000/month for all such equipment.</a:t>
            </a:r>
          </a:p>
        </p:txBody>
      </p:sp>
    </p:spTree>
    <p:extLst>
      <p:ext uri="{BB962C8B-B14F-4D97-AF65-F5344CB8AC3E}">
        <p14:creationId xmlns:p14="http://schemas.microsoft.com/office/powerpoint/2010/main" val="29005464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algn="ctr"/>
            <a:r>
              <a:rPr lang="en-US" altLang="en-US" dirty="0"/>
              <a:t>To What it Applies…Public Works</a:t>
            </a:r>
          </a:p>
        </p:txBody>
      </p:sp>
      <p:sp>
        <p:nvSpPr>
          <p:cNvPr id="7171" name="Rectangle 3"/>
          <p:cNvSpPr>
            <a:spLocks noGrp="1" noChangeArrowheads="1"/>
          </p:cNvSpPr>
          <p:nvPr>
            <p:ph type="body" idx="1"/>
          </p:nvPr>
        </p:nvSpPr>
        <p:spPr>
          <a:xfrm>
            <a:off x="685800" y="2286000"/>
            <a:ext cx="7772400" cy="3886200"/>
          </a:xfrm>
        </p:spPr>
        <p:txBody>
          <a:bodyPr/>
          <a:lstStyle/>
          <a:p>
            <a:pPr>
              <a:lnSpc>
                <a:spcPct val="90000"/>
              </a:lnSpc>
            </a:pPr>
            <a:r>
              <a:rPr lang="en-US" altLang="en-US" sz="2800"/>
              <a:t>Applies to any construction, repair, renovation, or maintenance of public buildings, structures, sewers, waterworks, roads, bridges, docks, underpasses, and viaducts as well as any other improvement to be constructed, repaired, renovated, or maintained on public property and to be paid, in whole or part, with public funds or with financing to be retired with public funds in the form of lease payments or otherwise.</a:t>
            </a:r>
          </a:p>
          <a:p>
            <a:pPr>
              <a:lnSpc>
                <a:spcPct val="90000"/>
              </a:lnSpc>
            </a:pPr>
            <a:endParaRPr lang="en-US" altLang="en-US" dirty="0"/>
          </a:p>
        </p:txBody>
      </p:sp>
    </p:spTree>
    <p:extLst>
      <p:ext uri="{BB962C8B-B14F-4D97-AF65-F5344CB8AC3E}">
        <p14:creationId xmlns:p14="http://schemas.microsoft.com/office/powerpoint/2010/main" val="38639288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algn="ctr"/>
            <a:r>
              <a:rPr lang="en-US" altLang="en-US" dirty="0"/>
              <a:t>Expenditure Threshold – Public Works</a:t>
            </a:r>
          </a:p>
        </p:txBody>
      </p:sp>
      <p:sp>
        <p:nvSpPr>
          <p:cNvPr id="8195" name="Rectangle 4"/>
          <p:cNvSpPr>
            <a:spLocks noGrp="1" noChangeArrowheads="1"/>
          </p:cNvSpPr>
          <p:nvPr>
            <p:ph type="body" sz="half" idx="4294967295"/>
          </p:nvPr>
        </p:nvSpPr>
        <p:spPr>
          <a:xfrm>
            <a:off x="2667000" y="1981200"/>
            <a:ext cx="3810000" cy="4114800"/>
          </a:xfrm>
        </p:spPr>
        <p:txBody>
          <a:bodyPr/>
          <a:lstStyle/>
          <a:p>
            <a:pPr>
              <a:buFontTx/>
              <a:buNone/>
            </a:pPr>
            <a:endParaRPr lang="en-US" altLang="en-US" sz="4400" dirty="0"/>
          </a:p>
          <a:p>
            <a:pPr algn="ctr">
              <a:buFontTx/>
              <a:buNone/>
            </a:pPr>
            <a:r>
              <a:rPr lang="en-US" altLang="en-US" sz="4400" dirty="0"/>
              <a:t>$50,000</a:t>
            </a:r>
          </a:p>
        </p:txBody>
      </p:sp>
    </p:spTree>
    <p:extLst>
      <p:ext uri="{BB962C8B-B14F-4D97-AF65-F5344CB8AC3E}">
        <p14:creationId xmlns:p14="http://schemas.microsoft.com/office/powerpoint/2010/main" val="9896157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a:t>Legal Requirements</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7828721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algn="ctr" eaLnBrk="1" hangingPunct="1"/>
            <a:r>
              <a:rPr lang="en-US" altLang="en-US" dirty="0"/>
              <a:t>Legal Requirement – Bid Law</a:t>
            </a:r>
          </a:p>
        </p:txBody>
      </p:sp>
      <p:sp>
        <p:nvSpPr>
          <p:cNvPr id="10243" name="Rectangle 3"/>
          <p:cNvSpPr>
            <a:spLocks noGrp="1" noChangeArrowheads="1"/>
          </p:cNvSpPr>
          <p:nvPr>
            <p:ph type="body" idx="1"/>
          </p:nvPr>
        </p:nvSpPr>
        <p:spPr>
          <a:xfrm>
            <a:off x="685800" y="2528888"/>
            <a:ext cx="7772400" cy="3414712"/>
          </a:xfrm>
        </p:spPr>
        <p:txBody>
          <a:bodyPr/>
          <a:lstStyle/>
          <a:p>
            <a:pPr algn="ctr" eaLnBrk="1" hangingPunct="1">
              <a:buFontTx/>
              <a:buNone/>
            </a:pPr>
            <a:r>
              <a:rPr lang="en-US" altLang="en-US"/>
              <a:t>Requires a contractual agreement entered into by free and open competitive bidding, on sealed bids, to the lowest responsible bidder.</a:t>
            </a:r>
          </a:p>
        </p:txBody>
      </p:sp>
    </p:spTree>
    <p:extLst>
      <p:ext uri="{BB962C8B-B14F-4D97-AF65-F5344CB8AC3E}">
        <p14:creationId xmlns:p14="http://schemas.microsoft.com/office/powerpoint/2010/main" val="31687341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algn="ctr" eaLnBrk="1" hangingPunct="1"/>
            <a:r>
              <a:rPr lang="en-US" altLang="en-US" dirty="0"/>
              <a:t>Length of Contract Terms – Bid Law</a:t>
            </a:r>
          </a:p>
        </p:txBody>
      </p:sp>
      <p:sp>
        <p:nvSpPr>
          <p:cNvPr id="11267" name="Rectangle 3"/>
          <p:cNvSpPr>
            <a:spLocks noGrp="1" noChangeArrowheads="1"/>
          </p:cNvSpPr>
          <p:nvPr>
            <p:ph type="body" idx="1"/>
          </p:nvPr>
        </p:nvSpPr>
        <p:spPr/>
        <p:txBody>
          <a:bodyPr/>
          <a:lstStyle/>
          <a:p>
            <a:pPr algn="ctr" eaLnBrk="1" hangingPunct="1">
              <a:buFontTx/>
              <a:buNone/>
            </a:pPr>
            <a:endParaRPr lang="en-US" altLang="en-US" sz="3600" u="sng"/>
          </a:p>
          <a:p>
            <a:pPr eaLnBrk="1" hangingPunct="1"/>
            <a:r>
              <a:rPr lang="en-US" altLang="en-US"/>
              <a:t>Purchase or Service Contracts - limited to 3 years</a:t>
            </a:r>
          </a:p>
          <a:p>
            <a:pPr eaLnBrk="1" hangingPunct="1"/>
            <a:r>
              <a:rPr lang="en-US" altLang="en-US"/>
              <a:t>Lease-Purchase Contracts for capital improvements, repairs to real property and other lease-purchase contracts - limited to 10 years</a:t>
            </a:r>
          </a:p>
        </p:txBody>
      </p:sp>
    </p:spTree>
    <p:extLst>
      <p:ext uri="{BB962C8B-B14F-4D97-AF65-F5344CB8AC3E}">
        <p14:creationId xmlns:p14="http://schemas.microsoft.com/office/powerpoint/2010/main" val="7026520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algn="ctr"/>
            <a:r>
              <a:rPr lang="en-US" altLang="en-US" dirty="0"/>
              <a:t>Length of Contract Terms-Public Works</a:t>
            </a:r>
          </a:p>
        </p:txBody>
      </p:sp>
      <p:sp>
        <p:nvSpPr>
          <p:cNvPr id="15363" name="Rectangle 4"/>
          <p:cNvSpPr>
            <a:spLocks noGrp="1" noChangeArrowheads="1"/>
          </p:cNvSpPr>
          <p:nvPr>
            <p:ph type="body" idx="1"/>
          </p:nvPr>
        </p:nvSpPr>
        <p:spPr/>
        <p:txBody>
          <a:bodyPr/>
          <a:lstStyle/>
          <a:p>
            <a:pPr algn="ctr">
              <a:buFontTx/>
              <a:buNone/>
            </a:pPr>
            <a:endParaRPr lang="en-US" altLang="en-US"/>
          </a:p>
          <a:p>
            <a:pPr algn="ctr">
              <a:buFontTx/>
              <a:buNone/>
            </a:pPr>
            <a:endParaRPr lang="en-US" altLang="en-US"/>
          </a:p>
          <a:p>
            <a:pPr algn="ctr">
              <a:buFontTx/>
              <a:buNone/>
            </a:pPr>
            <a:r>
              <a:rPr lang="en-US" altLang="en-US"/>
              <a:t>No term limits</a:t>
            </a:r>
            <a:endParaRPr lang="en-US" altLang="en-US" sz="3600" u="sng"/>
          </a:p>
          <a:p>
            <a:pPr algn="ctr">
              <a:buFontTx/>
              <a:buNone/>
            </a:pPr>
            <a:endParaRPr lang="en-US" altLang="en-US" u="sng"/>
          </a:p>
        </p:txBody>
      </p:sp>
    </p:spTree>
    <p:extLst>
      <p:ext uri="{BB962C8B-B14F-4D97-AF65-F5344CB8AC3E}">
        <p14:creationId xmlns:p14="http://schemas.microsoft.com/office/powerpoint/2010/main" val="9293521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85800" y="381000"/>
            <a:ext cx="7772400" cy="990600"/>
          </a:xfrm>
        </p:spPr>
        <p:txBody>
          <a:bodyPr/>
          <a:lstStyle/>
          <a:p>
            <a:pPr algn="ctr" eaLnBrk="1" hangingPunct="1"/>
            <a:r>
              <a:rPr lang="en-US" altLang="en-US" dirty="0"/>
              <a:t>Advertising Requirements-Bid Law</a:t>
            </a:r>
          </a:p>
        </p:txBody>
      </p:sp>
      <p:sp>
        <p:nvSpPr>
          <p:cNvPr id="12291" name="Rectangle 3"/>
          <p:cNvSpPr>
            <a:spLocks noGrp="1" noChangeArrowheads="1"/>
          </p:cNvSpPr>
          <p:nvPr>
            <p:ph type="body" idx="1"/>
          </p:nvPr>
        </p:nvSpPr>
        <p:spPr/>
        <p:txBody>
          <a:bodyPr/>
          <a:lstStyle/>
          <a:p>
            <a:pPr eaLnBrk="1" hangingPunct="1"/>
            <a:r>
              <a:rPr lang="en-US" altLang="en-US" dirty="0"/>
              <a:t>Post notice on bulletin board outside purchasing department</a:t>
            </a:r>
          </a:p>
          <a:p>
            <a:pPr eaLnBrk="1" hangingPunct="1"/>
            <a:r>
              <a:rPr lang="en-US" altLang="en-US" dirty="0"/>
              <a:t>Can do more…but not required!</a:t>
            </a:r>
          </a:p>
          <a:p>
            <a:pPr eaLnBrk="1" hangingPunct="1"/>
            <a:endParaRPr lang="en-US" altLang="en-US" dirty="0"/>
          </a:p>
          <a:p>
            <a:pPr eaLnBrk="1" hangingPunct="1"/>
            <a:endParaRPr lang="en-US" altLang="en-US" dirty="0"/>
          </a:p>
        </p:txBody>
      </p:sp>
    </p:spTree>
    <p:extLst>
      <p:ext uri="{BB962C8B-B14F-4D97-AF65-F5344CB8AC3E}">
        <p14:creationId xmlns:p14="http://schemas.microsoft.com/office/powerpoint/2010/main" val="38925832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algn="ctr"/>
            <a:r>
              <a:rPr lang="en-US" altLang="en-US" dirty="0"/>
              <a:t>Advertising Requirements-Pubic Works</a:t>
            </a:r>
          </a:p>
        </p:txBody>
      </p:sp>
      <p:sp>
        <p:nvSpPr>
          <p:cNvPr id="9219" name="Rectangle 4"/>
          <p:cNvSpPr>
            <a:spLocks noGrp="1" noChangeArrowheads="1"/>
          </p:cNvSpPr>
          <p:nvPr>
            <p:ph type="body" sz="half" idx="4294967295"/>
          </p:nvPr>
        </p:nvSpPr>
        <p:spPr>
          <a:xfrm>
            <a:off x="685800" y="2895600"/>
            <a:ext cx="7543800" cy="3429000"/>
          </a:xfrm>
        </p:spPr>
        <p:txBody>
          <a:bodyPr/>
          <a:lstStyle/>
          <a:p>
            <a:r>
              <a:rPr lang="en-US" altLang="en-US" sz="2800"/>
              <a:t>Advertise in a newspaper of general circulation in the county - once each week for three consecutive weeks</a:t>
            </a:r>
          </a:p>
          <a:p>
            <a:r>
              <a:rPr lang="en-US" altLang="en-US" sz="2800" u="sng"/>
              <a:t>Additional</a:t>
            </a:r>
            <a:r>
              <a:rPr lang="en-US" altLang="en-US" sz="2800"/>
              <a:t> requirement for contracts over $500,000 - once  in 3 newspapers of general circulation throughout the state</a:t>
            </a:r>
          </a:p>
        </p:txBody>
      </p:sp>
    </p:spTree>
    <p:extLst>
      <p:ext uri="{BB962C8B-B14F-4D97-AF65-F5344CB8AC3E}">
        <p14:creationId xmlns:p14="http://schemas.microsoft.com/office/powerpoint/2010/main" val="9542274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026"/>
          <p:cNvSpPr>
            <a:spLocks noGrp="1" noChangeArrowheads="1"/>
          </p:cNvSpPr>
          <p:nvPr>
            <p:ph type="title"/>
          </p:nvPr>
        </p:nvSpPr>
        <p:spPr/>
        <p:txBody>
          <a:bodyPr/>
          <a:lstStyle/>
          <a:p>
            <a:pPr algn="ctr" eaLnBrk="1" hangingPunct="1"/>
            <a:r>
              <a:rPr lang="en-US" altLang="en-US" dirty="0"/>
              <a:t>Sealed Bids and Documentation-Bid Law &amp; Public Works</a:t>
            </a:r>
          </a:p>
        </p:txBody>
      </p:sp>
      <p:sp>
        <p:nvSpPr>
          <p:cNvPr id="13315" name="Rectangle 1027"/>
          <p:cNvSpPr>
            <a:spLocks noGrp="1" noChangeArrowheads="1"/>
          </p:cNvSpPr>
          <p:nvPr>
            <p:ph type="body" idx="1"/>
          </p:nvPr>
        </p:nvSpPr>
        <p:spPr>
          <a:xfrm>
            <a:off x="685800" y="2057400"/>
            <a:ext cx="7772400" cy="4419600"/>
          </a:xfrm>
        </p:spPr>
        <p:txBody>
          <a:bodyPr/>
          <a:lstStyle/>
          <a:p>
            <a:pPr eaLnBrk="1" hangingPunct="1">
              <a:lnSpc>
                <a:spcPct val="90000"/>
              </a:lnSpc>
            </a:pPr>
            <a:r>
              <a:rPr lang="en-US" altLang="en-US"/>
              <a:t>Must be sealed when received</a:t>
            </a:r>
          </a:p>
          <a:p>
            <a:pPr eaLnBrk="1" hangingPunct="1">
              <a:lnSpc>
                <a:spcPct val="90000"/>
              </a:lnSpc>
            </a:pPr>
            <a:r>
              <a:rPr lang="en-US" altLang="en-US"/>
              <a:t>Opened in public at the hour stated in the notice</a:t>
            </a:r>
          </a:p>
          <a:p>
            <a:pPr eaLnBrk="1" hangingPunct="1">
              <a:lnSpc>
                <a:spcPct val="90000"/>
              </a:lnSpc>
            </a:pPr>
            <a:r>
              <a:rPr lang="en-US" altLang="en-US"/>
              <a:t>All original bids and documents pertaining to the award of the contract shall be retained for a period of seven years from the date the bids are opened and shall be open to public inspection</a:t>
            </a:r>
          </a:p>
        </p:txBody>
      </p:sp>
    </p:spTree>
    <p:extLst>
      <p:ext uri="{BB962C8B-B14F-4D97-AF65-F5344CB8AC3E}">
        <p14:creationId xmlns:p14="http://schemas.microsoft.com/office/powerpoint/2010/main" val="28708070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1333500" y="381000"/>
            <a:ext cx="6589713" cy="1281113"/>
          </a:xfrm>
        </p:spPr>
        <p:txBody>
          <a:bodyPr/>
          <a:lstStyle/>
          <a:p>
            <a:pPr algn="l" eaLnBrk="1" hangingPunct="1"/>
            <a:r>
              <a:rPr lang="en-US" altLang="en-US">
                <a:solidFill>
                  <a:srgbClr val="C00000"/>
                </a:solidFill>
              </a:rPr>
              <a:t>DISCLAIMER</a:t>
            </a:r>
          </a:p>
        </p:txBody>
      </p:sp>
      <p:sp>
        <p:nvSpPr>
          <p:cNvPr id="21507" name="Content Placeholder 2"/>
          <p:cNvSpPr>
            <a:spLocks noGrp="1"/>
          </p:cNvSpPr>
          <p:nvPr>
            <p:ph idx="1"/>
          </p:nvPr>
        </p:nvSpPr>
        <p:spPr>
          <a:xfrm>
            <a:off x="1330325" y="2286000"/>
            <a:ext cx="6591300" cy="3778250"/>
          </a:xfrm>
        </p:spPr>
        <p:txBody>
          <a:bodyPr/>
          <a:lstStyle/>
          <a:p>
            <a:pPr eaLnBrk="1" hangingPunct="1">
              <a:defRPr/>
            </a:pPr>
            <a:r>
              <a:rPr lang="en-US" altLang="en-US" sz="2400" dirty="0"/>
              <a:t>This information was presented during the </a:t>
            </a:r>
            <a:r>
              <a:rPr lang="en-US" altLang="en-US" sz="2400" dirty="0" err="1"/>
              <a:t>ACCA</a:t>
            </a:r>
            <a:r>
              <a:rPr lang="en-US" altLang="en-US" sz="2400" dirty="0"/>
              <a:t> Legislative Conference training sessions on December 8, 2016.</a:t>
            </a:r>
          </a:p>
          <a:p>
            <a:pPr marL="0" indent="0" eaLnBrk="1" hangingPunct="1">
              <a:buFontTx/>
              <a:buNone/>
              <a:defRPr/>
            </a:pPr>
            <a:r>
              <a:rPr lang="en-US" altLang="en-US" sz="2400" dirty="0"/>
              <a:t>  </a:t>
            </a:r>
          </a:p>
          <a:p>
            <a:pPr eaLnBrk="1" hangingPunct="1">
              <a:defRPr/>
            </a:pPr>
            <a:r>
              <a:rPr lang="en-US" altLang="en-US" sz="2400" dirty="0"/>
              <a:t>This presentation represents the audit position of the Department of Examiners of Public Accounts as of that date.</a:t>
            </a:r>
          </a:p>
          <a:p>
            <a:pPr eaLnBrk="1" hangingPunct="1">
              <a:defRPr/>
            </a:pPr>
            <a:endParaRPr lang="en-US" altLang="en-US" dirty="0"/>
          </a:p>
        </p:txBody>
      </p:sp>
    </p:spTree>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algn="ctr" eaLnBrk="1" hangingPunct="1"/>
            <a:r>
              <a:rPr lang="en-US" altLang="en-US" dirty="0"/>
              <a:t>Items Exempt from Requirements – Bid Law</a:t>
            </a:r>
          </a:p>
        </p:txBody>
      </p:sp>
      <p:sp>
        <p:nvSpPr>
          <p:cNvPr id="16387" name="Rectangle 3"/>
          <p:cNvSpPr>
            <a:spLocks noGrp="1" noChangeArrowheads="1"/>
          </p:cNvSpPr>
          <p:nvPr>
            <p:ph type="body" idx="1"/>
          </p:nvPr>
        </p:nvSpPr>
        <p:spPr>
          <a:xfrm>
            <a:off x="685800" y="2528888"/>
            <a:ext cx="7772400" cy="3414712"/>
          </a:xfrm>
        </p:spPr>
        <p:txBody>
          <a:bodyPr/>
          <a:lstStyle/>
          <a:p>
            <a:pPr eaLnBrk="1" hangingPunct="1"/>
            <a:r>
              <a:rPr lang="en-US" altLang="en-US" dirty="0"/>
              <a:t>Code of Alabama 41-16-51 provides for numerous exceptions to bidding requirements.</a:t>
            </a:r>
          </a:p>
          <a:p>
            <a:pPr eaLnBrk="1" hangingPunct="1"/>
            <a:endParaRPr lang="en-US" altLang="en-US" dirty="0"/>
          </a:p>
          <a:p>
            <a:pPr eaLnBrk="1" hangingPunct="1"/>
            <a:endParaRPr lang="en-US" altLang="en-US" dirty="0"/>
          </a:p>
          <a:p>
            <a:pPr eaLnBrk="1" hangingPunct="1"/>
            <a:endParaRPr lang="en-US" altLang="en-US" dirty="0"/>
          </a:p>
        </p:txBody>
      </p:sp>
    </p:spTree>
    <p:extLst>
      <p:ext uri="{BB962C8B-B14F-4D97-AF65-F5344CB8AC3E}">
        <p14:creationId xmlns:p14="http://schemas.microsoft.com/office/powerpoint/2010/main" val="20835977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algn="ctr" eaLnBrk="1" hangingPunct="1"/>
            <a:r>
              <a:rPr lang="en-US" altLang="en-US"/>
              <a:t>Items Exempt from Requirements</a:t>
            </a:r>
            <a:br>
              <a:rPr lang="en-US" altLang="en-US"/>
            </a:br>
            <a:r>
              <a:rPr lang="en-US" altLang="en-US"/>
              <a:t>(cont.)</a:t>
            </a:r>
          </a:p>
        </p:txBody>
      </p:sp>
      <p:sp>
        <p:nvSpPr>
          <p:cNvPr id="21507" name="Content Placeholder 2"/>
          <p:cNvSpPr>
            <a:spLocks noGrp="1"/>
          </p:cNvSpPr>
          <p:nvPr>
            <p:ph idx="1"/>
          </p:nvPr>
        </p:nvSpPr>
        <p:spPr/>
        <p:txBody>
          <a:bodyPr/>
          <a:lstStyle/>
          <a:p>
            <a:pPr eaLnBrk="1" hangingPunct="1"/>
            <a:r>
              <a:rPr lang="en-US" altLang="en-US" dirty="0"/>
              <a:t>Purchases of dirt, sand, or gravel by a county governing body from in-county property owners.  Material to be delivered by county employees using county equipment for projects conducted exclusively by county employees.</a:t>
            </a:r>
          </a:p>
        </p:txBody>
      </p:sp>
    </p:spTree>
    <p:extLst>
      <p:ext uri="{BB962C8B-B14F-4D97-AF65-F5344CB8AC3E}">
        <p14:creationId xmlns:p14="http://schemas.microsoft.com/office/powerpoint/2010/main" val="15271941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algn="ctr"/>
            <a:r>
              <a:rPr lang="en-US" altLang="en-US" dirty="0"/>
              <a:t>Professional Services-Public Works</a:t>
            </a:r>
          </a:p>
        </p:txBody>
      </p:sp>
      <p:sp>
        <p:nvSpPr>
          <p:cNvPr id="21507" name="Rectangle 4"/>
          <p:cNvSpPr>
            <a:spLocks noGrp="1" noChangeArrowheads="1"/>
          </p:cNvSpPr>
          <p:nvPr>
            <p:ph type="body" idx="1"/>
          </p:nvPr>
        </p:nvSpPr>
        <p:spPr>
          <a:xfrm>
            <a:off x="685800" y="2438400"/>
            <a:ext cx="7772400" cy="3733800"/>
          </a:xfrm>
        </p:spPr>
        <p:txBody>
          <a:bodyPr/>
          <a:lstStyle/>
          <a:p>
            <a:pPr algn="ctr">
              <a:buFontTx/>
              <a:buNone/>
            </a:pPr>
            <a:endParaRPr lang="en-US" altLang="en-US" sz="3600" u="sng"/>
          </a:p>
          <a:p>
            <a:pPr algn="ctr">
              <a:buFontTx/>
              <a:buNone/>
            </a:pPr>
            <a:r>
              <a:rPr lang="en-US" altLang="en-US"/>
              <a:t>Architects, Engineering, Project Management Services - exempted from the bid process</a:t>
            </a:r>
          </a:p>
        </p:txBody>
      </p:sp>
    </p:spTree>
    <p:extLst>
      <p:ext uri="{BB962C8B-B14F-4D97-AF65-F5344CB8AC3E}">
        <p14:creationId xmlns:p14="http://schemas.microsoft.com/office/powerpoint/2010/main" val="17513487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algn="ctr" eaLnBrk="1" hangingPunct="1"/>
            <a:r>
              <a:rPr lang="en-US" altLang="en-US" dirty="0"/>
              <a:t>Bid Lists – Bid Law &amp; Public Works</a:t>
            </a:r>
          </a:p>
        </p:txBody>
      </p:sp>
      <p:sp>
        <p:nvSpPr>
          <p:cNvPr id="28675" name="Rectangle 3"/>
          <p:cNvSpPr>
            <a:spLocks noGrp="1" noChangeArrowheads="1"/>
          </p:cNvSpPr>
          <p:nvPr>
            <p:ph type="body" idx="1"/>
          </p:nvPr>
        </p:nvSpPr>
        <p:spPr>
          <a:xfrm>
            <a:off x="609600" y="1828800"/>
            <a:ext cx="7772400" cy="4419600"/>
          </a:xfrm>
        </p:spPr>
        <p:txBody>
          <a:bodyPr/>
          <a:lstStyle/>
          <a:p>
            <a:pPr eaLnBrk="1" hangingPunct="1">
              <a:lnSpc>
                <a:spcPct val="90000"/>
              </a:lnSpc>
            </a:pPr>
            <a:r>
              <a:rPr lang="en-US" altLang="en-US" dirty="0"/>
              <a:t>Sealed bids shall also be solicited by </a:t>
            </a:r>
            <a:r>
              <a:rPr lang="en-US" altLang="en-US" i="1" u="sng" dirty="0"/>
              <a:t>sending notice </a:t>
            </a:r>
            <a:r>
              <a:rPr lang="en-US" altLang="en-US" dirty="0"/>
              <a:t>to all vendors who have filed a request in writing that they be listed on the bid list for the particular items being bid.</a:t>
            </a:r>
          </a:p>
          <a:p>
            <a:pPr eaLnBrk="1" hangingPunct="1">
              <a:lnSpc>
                <a:spcPct val="90000"/>
              </a:lnSpc>
            </a:pPr>
            <a:r>
              <a:rPr lang="en-US" altLang="en-US" dirty="0"/>
              <a:t>If a vendor fails to respond to any solicitation after the receipt of </a:t>
            </a:r>
            <a:r>
              <a:rPr lang="en-US" altLang="en-US" i="1" u="sng" dirty="0"/>
              <a:t>three</a:t>
            </a:r>
            <a:r>
              <a:rPr lang="en-US" altLang="en-US" dirty="0"/>
              <a:t>, the vendor may be removed from the bid listing.</a:t>
            </a:r>
          </a:p>
          <a:p>
            <a:pPr algn="ctr" eaLnBrk="1" hangingPunct="1">
              <a:lnSpc>
                <a:spcPct val="90000"/>
              </a:lnSpc>
              <a:buFontTx/>
              <a:buNone/>
            </a:pPr>
            <a:endParaRPr lang="en-US" altLang="en-US" dirty="0"/>
          </a:p>
        </p:txBody>
      </p:sp>
    </p:spTree>
    <p:extLst>
      <p:ext uri="{BB962C8B-B14F-4D97-AF65-F5344CB8AC3E}">
        <p14:creationId xmlns:p14="http://schemas.microsoft.com/office/powerpoint/2010/main" val="11995707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533400" y="381000"/>
            <a:ext cx="7772400" cy="2133600"/>
          </a:xfrm>
        </p:spPr>
        <p:txBody>
          <a:bodyPr/>
          <a:lstStyle/>
          <a:p>
            <a:pPr algn="ctr" eaLnBrk="1" hangingPunct="1"/>
            <a:r>
              <a:rPr lang="en-US" altLang="en-US"/>
              <a:t>Items to be considered when determining the lowest </a:t>
            </a:r>
            <a:r>
              <a:rPr lang="en-US" altLang="en-US" i="1" u="sng"/>
              <a:t>RESPONSIBLE</a:t>
            </a:r>
            <a:r>
              <a:rPr lang="en-US" altLang="en-US"/>
              <a:t>  bidder…</a:t>
            </a:r>
          </a:p>
        </p:txBody>
      </p:sp>
      <p:sp>
        <p:nvSpPr>
          <p:cNvPr id="29699" name="Rectangle 3"/>
          <p:cNvSpPr>
            <a:spLocks noGrp="1" noChangeArrowheads="1"/>
          </p:cNvSpPr>
          <p:nvPr>
            <p:ph type="body" idx="1"/>
          </p:nvPr>
        </p:nvSpPr>
        <p:spPr>
          <a:xfrm>
            <a:off x="685800" y="2693988"/>
            <a:ext cx="7772400" cy="4191000"/>
          </a:xfrm>
        </p:spPr>
        <p:txBody>
          <a:bodyPr/>
          <a:lstStyle/>
          <a:p>
            <a:pPr eaLnBrk="1" hangingPunct="1"/>
            <a:r>
              <a:rPr lang="en-US" altLang="en-US" sz="2800"/>
              <a:t>Qualities of the goods proposed to be supplied</a:t>
            </a:r>
          </a:p>
          <a:p>
            <a:pPr eaLnBrk="1" hangingPunct="1"/>
            <a:r>
              <a:rPr lang="en-US" altLang="en-US" sz="2800"/>
              <a:t>Conformity with specifications</a:t>
            </a:r>
          </a:p>
          <a:p>
            <a:pPr eaLnBrk="1" hangingPunct="1"/>
            <a:r>
              <a:rPr lang="en-US" altLang="en-US" sz="2800"/>
              <a:t>Purposes for which required</a:t>
            </a:r>
          </a:p>
          <a:p>
            <a:pPr eaLnBrk="1" hangingPunct="1"/>
            <a:r>
              <a:rPr lang="en-US" altLang="en-US" sz="2800"/>
              <a:t>Terms of delivery</a:t>
            </a:r>
          </a:p>
          <a:p>
            <a:pPr eaLnBrk="1" hangingPunct="1"/>
            <a:r>
              <a:rPr lang="en-US" altLang="en-US" sz="2800"/>
              <a:t>Transportation charges</a:t>
            </a:r>
          </a:p>
          <a:p>
            <a:pPr eaLnBrk="1" hangingPunct="1"/>
            <a:r>
              <a:rPr lang="en-US" altLang="en-US" sz="2800"/>
              <a:t>Dates of delivery</a:t>
            </a:r>
          </a:p>
        </p:txBody>
      </p:sp>
    </p:spTree>
    <p:extLst>
      <p:ext uri="{BB962C8B-B14F-4D97-AF65-F5344CB8AC3E}">
        <p14:creationId xmlns:p14="http://schemas.microsoft.com/office/powerpoint/2010/main" val="39974207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algn="ctr" eaLnBrk="1" hangingPunct="1"/>
            <a:r>
              <a:rPr lang="en-US" altLang="en-US" dirty="0"/>
              <a:t>Documentation of Results-Bid Law and Public Works</a:t>
            </a:r>
          </a:p>
        </p:txBody>
      </p:sp>
      <p:sp>
        <p:nvSpPr>
          <p:cNvPr id="31747" name="Rectangle 3"/>
          <p:cNvSpPr>
            <a:spLocks noGrp="1" noChangeArrowheads="1"/>
          </p:cNvSpPr>
          <p:nvPr>
            <p:ph type="body" idx="1"/>
          </p:nvPr>
        </p:nvSpPr>
        <p:spPr>
          <a:xfrm>
            <a:off x="685800" y="2528888"/>
            <a:ext cx="7772400" cy="3414712"/>
          </a:xfrm>
        </p:spPr>
        <p:txBody>
          <a:bodyPr/>
          <a:lstStyle/>
          <a:p>
            <a:pPr eaLnBrk="1" hangingPunct="1"/>
            <a:r>
              <a:rPr lang="en-US" altLang="en-US"/>
              <a:t>To whom bid was awarded</a:t>
            </a:r>
          </a:p>
          <a:p>
            <a:pPr eaLnBrk="1" hangingPunct="1"/>
            <a:r>
              <a:rPr lang="en-US" altLang="en-US"/>
              <a:t>Reasons for not awarding to the lowest bidder</a:t>
            </a:r>
          </a:p>
          <a:p>
            <a:pPr eaLnBrk="1" hangingPunct="1"/>
            <a:r>
              <a:rPr lang="en-US" altLang="en-US"/>
              <a:t>Bid file shall be open for public inspection</a:t>
            </a:r>
          </a:p>
        </p:txBody>
      </p:sp>
    </p:spTree>
    <p:extLst>
      <p:ext uri="{BB962C8B-B14F-4D97-AF65-F5344CB8AC3E}">
        <p14:creationId xmlns:p14="http://schemas.microsoft.com/office/powerpoint/2010/main" val="3811252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algn="ctr" eaLnBrk="1" hangingPunct="1"/>
            <a:r>
              <a:rPr lang="en-US" altLang="en-US" dirty="0"/>
              <a:t>Emergencies-Bid Law</a:t>
            </a:r>
          </a:p>
        </p:txBody>
      </p:sp>
      <p:sp>
        <p:nvSpPr>
          <p:cNvPr id="32771" name="Rectangle 3"/>
          <p:cNvSpPr>
            <a:spLocks noGrp="1" noChangeArrowheads="1"/>
          </p:cNvSpPr>
          <p:nvPr>
            <p:ph type="body" idx="1"/>
          </p:nvPr>
        </p:nvSpPr>
        <p:spPr>
          <a:xfrm>
            <a:off x="685800" y="1905000"/>
            <a:ext cx="7772400" cy="4114800"/>
          </a:xfrm>
        </p:spPr>
        <p:txBody>
          <a:bodyPr/>
          <a:lstStyle/>
          <a:p>
            <a:pPr eaLnBrk="1" hangingPunct="1"/>
            <a:r>
              <a:rPr lang="en-US" altLang="en-US" sz="2800"/>
              <a:t>Must affect public health, safety or convenience, be declared in writing by the awarding authority, and such action and reasons should be immediately made public by the awarding authority.</a:t>
            </a:r>
          </a:p>
          <a:p>
            <a:pPr eaLnBrk="1" hangingPunct="1"/>
            <a:r>
              <a:rPr lang="en-US" altLang="en-US" sz="2800"/>
              <a:t>No advertising required</a:t>
            </a:r>
          </a:p>
          <a:p>
            <a:pPr eaLnBrk="1" hangingPunct="1"/>
            <a:r>
              <a:rPr lang="en-US" altLang="en-US" sz="2800"/>
              <a:t>Must still follow other bid law requirements - per ruling by the State Supreme Court (General Electric Co vs. City of Mobile 1991)</a:t>
            </a:r>
            <a:endParaRPr lang="en-US" altLang="en-US" u="sng"/>
          </a:p>
          <a:p>
            <a:pPr algn="ctr" eaLnBrk="1" hangingPunct="1">
              <a:buFontTx/>
              <a:buNone/>
            </a:pPr>
            <a:endParaRPr lang="en-US" altLang="en-US" u="sng"/>
          </a:p>
          <a:p>
            <a:pPr algn="ctr" eaLnBrk="1" hangingPunct="1">
              <a:buFontTx/>
              <a:buNone/>
            </a:pPr>
            <a:endParaRPr lang="en-US" altLang="en-US" u="sng"/>
          </a:p>
          <a:p>
            <a:pPr algn="ctr" eaLnBrk="1" hangingPunct="1">
              <a:buFontTx/>
              <a:buNone/>
            </a:pPr>
            <a:endParaRPr lang="en-US" altLang="en-US" u="sng"/>
          </a:p>
        </p:txBody>
      </p:sp>
    </p:spTree>
    <p:extLst>
      <p:ext uri="{BB962C8B-B14F-4D97-AF65-F5344CB8AC3E}">
        <p14:creationId xmlns:p14="http://schemas.microsoft.com/office/powerpoint/2010/main" val="6182811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algn="ctr"/>
            <a:r>
              <a:rPr lang="en-US" altLang="en-US" dirty="0"/>
              <a:t>Emergencies-Public Works</a:t>
            </a:r>
          </a:p>
        </p:txBody>
      </p:sp>
      <p:sp>
        <p:nvSpPr>
          <p:cNvPr id="22531" name="Rectangle 4"/>
          <p:cNvSpPr>
            <a:spLocks noGrp="1" noChangeArrowheads="1"/>
          </p:cNvSpPr>
          <p:nvPr>
            <p:ph type="body" idx="1"/>
          </p:nvPr>
        </p:nvSpPr>
        <p:spPr>
          <a:xfrm>
            <a:off x="685800" y="2514600"/>
            <a:ext cx="7772400" cy="3657600"/>
          </a:xfrm>
        </p:spPr>
        <p:txBody>
          <a:bodyPr/>
          <a:lstStyle/>
          <a:p>
            <a:pPr algn="ctr">
              <a:buFontTx/>
              <a:buNone/>
            </a:pPr>
            <a:endParaRPr lang="en-US" altLang="en-US" sz="3600" u="sng"/>
          </a:p>
          <a:p>
            <a:r>
              <a:rPr lang="en-US" altLang="en-US"/>
              <a:t>No advertising required</a:t>
            </a:r>
          </a:p>
          <a:p>
            <a:r>
              <a:rPr lang="en-US" altLang="en-US"/>
              <a:t>Must still follow other requirements - per Code 39-2-2(e)</a:t>
            </a:r>
            <a:endParaRPr lang="en-US" altLang="en-US" sz="3600" u="sng"/>
          </a:p>
          <a:p>
            <a:pPr algn="ctr">
              <a:buFontTx/>
              <a:buNone/>
            </a:pPr>
            <a:endParaRPr lang="en-US" altLang="en-US"/>
          </a:p>
        </p:txBody>
      </p:sp>
    </p:spTree>
    <p:extLst>
      <p:ext uri="{BB962C8B-B14F-4D97-AF65-F5344CB8AC3E}">
        <p14:creationId xmlns:p14="http://schemas.microsoft.com/office/powerpoint/2010/main" val="39512968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algn="ctr" eaLnBrk="1" hangingPunct="1"/>
            <a:r>
              <a:rPr lang="en-US" altLang="en-US" dirty="0"/>
              <a:t>Only One Bid Received-Bid Law &amp; Public Works</a:t>
            </a:r>
          </a:p>
        </p:txBody>
      </p:sp>
      <p:sp>
        <p:nvSpPr>
          <p:cNvPr id="33795" name="Rectangle 3"/>
          <p:cNvSpPr>
            <a:spLocks noGrp="1" noChangeArrowheads="1"/>
          </p:cNvSpPr>
          <p:nvPr>
            <p:ph type="body" idx="1"/>
          </p:nvPr>
        </p:nvSpPr>
        <p:spPr>
          <a:xfrm>
            <a:off x="685800" y="2451100"/>
            <a:ext cx="7772400" cy="3492500"/>
          </a:xfrm>
        </p:spPr>
        <p:txBody>
          <a:bodyPr/>
          <a:lstStyle/>
          <a:p>
            <a:pPr eaLnBrk="1" hangingPunct="1"/>
            <a:r>
              <a:rPr lang="en-US" altLang="en-US" dirty="0"/>
              <a:t>May accept bid </a:t>
            </a:r>
            <a:r>
              <a:rPr lang="en-US" altLang="en-US" u="sng" dirty="0"/>
              <a:t>or</a:t>
            </a:r>
          </a:p>
          <a:p>
            <a:pPr eaLnBrk="1" hangingPunct="1"/>
            <a:r>
              <a:rPr lang="en-US" altLang="en-US" dirty="0"/>
              <a:t>May reject the bid and negotiate the purchase or contract, provided the negotiated price is lower than the bid price.              </a:t>
            </a:r>
          </a:p>
        </p:txBody>
      </p:sp>
    </p:spTree>
    <p:extLst>
      <p:ext uri="{BB962C8B-B14F-4D97-AF65-F5344CB8AC3E}">
        <p14:creationId xmlns:p14="http://schemas.microsoft.com/office/powerpoint/2010/main" val="16871523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algn="ctr" eaLnBrk="1" hangingPunct="1"/>
            <a:r>
              <a:rPr lang="en-US" altLang="en-US" dirty="0"/>
              <a:t>Splitting of Contracts-Bid Law</a:t>
            </a:r>
          </a:p>
        </p:txBody>
      </p:sp>
      <p:sp>
        <p:nvSpPr>
          <p:cNvPr id="34819" name="Rectangle 3"/>
          <p:cNvSpPr>
            <a:spLocks noGrp="1" noChangeArrowheads="1"/>
          </p:cNvSpPr>
          <p:nvPr>
            <p:ph type="body" idx="1"/>
          </p:nvPr>
        </p:nvSpPr>
        <p:spPr>
          <a:xfrm>
            <a:off x="685800" y="2217738"/>
            <a:ext cx="7772400" cy="3725862"/>
          </a:xfrm>
        </p:spPr>
        <p:txBody>
          <a:bodyPr/>
          <a:lstStyle/>
          <a:p>
            <a:pPr eaLnBrk="1" hangingPunct="1"/>
            <a:r>
              <a:rPr lang="en-US" altLang="en-US"/>
              <a:t>No purchase or contract in excess of $15,000 shall be divided into parts involving amounts of $15,000 or less for the purpose of avoiding the requirements of the competitive bid law</a:t>
            </a:r>
          </a:p>
        </p:txBody>
      </p:sp>
    </p:spTree>
    <p:extLst>
      <p:ext uri="{BB962C8B-B14F-4D97-AF65-F5344CB8AC3E}">
        <p14:creationId xmlns:p14="http://schemas.microsoft.com/office/powerpoint/2010/main" val="14985303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a:t>Objectives</a:t>
            </a:r>
          </a:p>
        </p:txBody>
      </p:sp>
      <p:sp>
        <p:nvSpPr>
          <p:cNvPr id="3" name="Content Placeholder 2"/>
          <p:cNvSpPr>
            <a:spLocks noGrp="1"/>
          </p:cNvSpPr>
          <p:nvPr>
            <p:ph idx="1"/>
          </p:nvPr>
        </p:nvSpPr>
        <p:spPr/>
        <p:txBody>
          <a:bodyPr/>
          <a:lstStyle/>
          <a:p>
            <a:r>
              <a:rPr lang="en-US" dirty="0"/>
              <a:t>Legal Authority</a:t>
            </a:r>
          </a:p>
          <a:p>
            <a:r>
              <a:rPr lang="en-US" dirty="0"/>
              <a:t>To what each applies</a:t>
            </a:r>
          </a:p>
          <a:p>
            <a:r>
              <a:rPr lang="en-US" dirty="0"/>
              <a:t>Requirements and Exceptions</a:t>
            </a:r>
          </a:p>
          <a:p>
            <a:r>
              <a:rPr lang="en-US" dirty="0"/>
              <a:t>Miscellaneous items</a:t>
            </a:r>
          </a:p>
          <a:p>
            <a:r>
              <a:rPr lang="en-US" dirty="0"/>
              <a:t>Road Material Annual Bids </a:t>
            </a:r>
          </a:p>
          <a:p>
            <a:endParaRPr lang="en-US" dirty="0"/>
          </a:p>
        </p:txBody>
      </p:sp>
    </p:spTree>
    <p:extLst>
      <p:ext uri="{BB962C8B-B14F-4D97-AF65-F5344CB8AC3E}">
        <p14:creationId xmlns:p14="http://schemas.microsoft.com/office/powerpoint/2010/main" val="38282651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algn="ctr" eaLnBrk="1" hangingPunct="1"/>
            <a:r>
              <a:rPr lang="en-US" altLang="en-US" dirty="0"/>
              <a:t>Provisions for Mistakes by Vendors-Bid Law</a:t>
            </a:r>
          </a:p>
        </p:txBody>
      </p:sp>
      <p:sp>
        <p:nvSpPr>
          <p:cNvPr id="35843" name="Rectangle 3"/>
          <p:cNvSpPr>
            <a:spLocks noGrp="1" noChangeArrowheads="1"/>
          </p:cNvSpPr>
          <p:nvPr>
            <p:ph type="body" idx="1"/>
          </p:nvPr>
        </p:nvSpPr>
        <p:spPr/>
        <p:txBody>
          <a:bodyPr/>
          <a:lstStyle/>
          <a:p>
            <a:pPr algn="ctr" eaLnBrk="1" hangingPunct="1">
              <a:buFontTx/>
              <a:buNone/>
            </a:pPr>
            <a:endParaRPr lang="en-US" altLang="en-US" sz="3600" u="sng"/>
          </a:p>
          <a:p>
            <a:pPr algn="ctr" eaLnBrk="1" hangingPunct="1">
              <a:buFontTx/>
              <a:buNone/>
            </a:pPr>
            <a:r>
              <a:rPr lang="en-US" altLang="en-US"/>
              <a:t>There are no provisions in the law for mathematical mistakes by vendors.</a:t>
            </a:r>
            <a:endParaRPr lang="en-US" altLang="en-US" sz="3600" u="sng"/>
          </a:p>
          <a:p>
            <a:pPr algn="ctr" eaLnBrk="1" hangingPunct="1">
              <a:buFontTx/>
              <a:buNone/>
            </a:pPr>
            <a:endParaRPr lang="en-US" altLang="en-US" sz="3600" u="sng"/>
          </a:p>
          <a:p>
            <a:pPr algn="ctr" eaLnBrk="1" hangingPunct="1">
              <a:buFontTx/>
              <a:buNone/>
            </a:pPr>
            <a:endParaRPr lang="en-US" altLang="en-US" sz="3600" u="sng"/>
          </a:p>
        </p:txBody>
      </p:sp>
    </p:spTree>
    <p:extLst>
      <p:ext uri="{BB962C8B-B14F-4D97-AF65-F5344CB8AC3E}">
        <p14:creationId xmlns:p14="http://schemas.microsoft.com/office/powerpoint/2010/main" val="4308310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algn="ctr"/>
            <a:r>
              <a:rPr lang="en-US" altLang="en-US" dirty="0"/>
              <a:t>Provisions for Mistakes by Vendors-Public Works Law</a:t>
            </a:r>
          </a:p>
        </p:txBody>
      </p:sp>
      <p:sp>
        <p:nvSpPr>
          <p:cNvPr id="17411" name="Rectangle 4"/>
          <p:cNvSpPr>
            <a:spLocks noGrp="1" noChangeArrowheads="1"/>
          </p:cNvSpPr>
          <p:nvPr>
            <p:ph type="body" idx="1"/>
          </p:nvPr>
        </p:nvSpPr>
        <p:spPr/>
        <p:txBody>
          <a:bodyPr/>
          <a:lstStyle/>
          <a:p>
            <a:pPr algn="ctr">
              <a:lnSpc>
                <a:spcPct val="90000"/>
              </a:lnSpc>
              <a:buFontTx/>
              <a:buNone/>
            </a:pPr>
            <a:endParaRPr lang="en-US" altLang="en-US" sz="4000" u="sng"/>
          </a:p>
          <a:p>
            <a:pPr>
              <a:lnSpc>
                <a:spcPct val="90000"/>
              </a:lnSpc>
            </a:pPr>
            <a:r>
              <a:rPr lang="en-US" altLang="en-US"/>
              <a:t>Clerical or calculation errors - low bidder must provide written notice of withdrawals within 3 days</a:t>
            </a:r>
          </a:p>
          <a:p>
            <a:pPr>
              <a:lnSpc>
                <a:spcPct val="90000"/>
              </a:lnSpc>
            </a:pPr>
            <a:r>
              <a:rPr lang="en-US" altLang="en-US"/>
              <a:t>County has 10 days after receipt to reach decision</a:t>
            </a:r>
          </a:p>
          <a:p>
            <a:pPr>
              <a:lnSpc>
                <a:spcPct val="90000"/>
              </a:lnSpc>
            </a:pPr>
            <a:r>
              <a:rPr lang="en-US" altLang="en-US"/>
              <a:t>Withdrawing bidder cannot work on project in any way</a:t>
            </a:r>
            <a:endParaRPr lang="en-US" altLang="en-US" u="sng"/>
          </a:p>
          <a:p>
            <a:pPr algn="ctr">
              <a:lnSpc>
                <a:spcPct val="90000"/>
              </a:lnSpc>
              <a:buFontTx/>
              <a:buNone/>
            </a:pPr>
            <a:endParaRPr lang="en-US" altLang="en-US" sz="4000" u="sng"/>
          </a:p>
          <a:p>
            <a:pPr algn="ctr">
              <a:lnSpc>
                <a:spcPct val="90000"/>
              </a:lnSpc>
              <a:buFontTx/>
              <a:buNone/>
            </a:pPr>
            <a:endParaRPr lang="en-US" altLang="en-US" sz="3600" u="sng"/>
          </a:p>
        </p:txBody>
      </p:sp>
    </p:spTree>
    <p:extLst>
      <p:ext uri="{BB962C8B-B14F-4D97-AF65-F5344CB8AC3E}">
        <p14:creationId xmlns:p14="http://schemas.microsoft.com/office/powerpoint/2010/main" val="24640225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algn="ctr"/>
            <a:r>
              <a:rPr lang="en-US" altLang="en-US" dirty="0"/>
              <a:t>Force Account-Public Works</a:t>
            </a:r>
          </a:p>
        </p:txBody>
      </p:sp>
      <p:sp>
        <p:nvSpPr>
          <p:cNvPr id="24579" name="Rectangle 4"/>
          <p:cNvSpPr>
            <a:spLocks noGrp="1" noChangeArrowheads="1"/>
          </p:cNvSpPr>
          <p:nvPr>
            <p:ph type="body" idx="1"/>
          </p:nvPr>
        </p:nvSpPr>
        <p:spPr>
          <a:xfrm>
            <a:off x="685800" y="2819400"/>
            <a:ext cx="7772400" cy="3352800"/>
          </a:xfrm>
        </p:spPr>
        <p:txBody>
          <a:bodyPr/>
          <a:lstStyle/>
          <a:p>
            <a:pPr algn="ctr">
              <a:buFontTx/>
              <a:buNone/>
            </a:pPr>
            <a:r>
              <a:rPr lang="en-US" altLang="en-US"/>
              <a:t>If County uses own labor and equipment, materials and supplies fall under regular bid law.</a:t>
            </a:r>
            <a:endParaRPr lang="en-US" altLang="en-US" sz="3600" u="sng"/>
          </a:p>
          <a:p>
            <a:pPr algn="ctr">
              <a:buFontTx/>
              <a:buNone/>
            </a:pPr>
            <a:endParaRPr lang="en-US" alt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a:t>Road Materials</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4253726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Questions?</a:t>
            </a:r>
          </a:p>
        </p:txBody>
      </p:sp>
      <p:sp>
        <p:nvSpPr>
          <p:cNvPr id="3" name="Content Placeholder 2"/>
          <p:cNvSpPr>
            <a:spLocks noGrp="1"/>
          </p:cNvSpPr>
          <p:nvPr>
            <p:ph idx="1"/>
          </p:nvPr>
        </p:nvSpPr>
        <p:spPr/>
        <p:txBody>
          <a:bodyPr/>
          <a:lstStyle/>
          <a:p>
            <a:pPr>
              <a:buFont typeface="Wingdings" panose="05000000000000000000" pitchFamily="2" charset="2"/>
              <a:buChar char="Ø"/>
            </a:pPr>
            <a:r>
              <a:rPr lang="en-US" altLang="en-US" sz="2800" dirty="0"/>
              <a:t>Facebook page – Alabama Department of Examiners of Public Accounts</a:t>
            </a:r>
          </a:p>
          <a:p>
            <a:pPr marL="0" indent="0">
              <a:buNone/>
            </a:pPr>
            <a:endParaRPr lang="en-US" altLang="en-US" sz="2800" dirty="0"/>
          </a:p>
          <a:p>
            <a:pPr>
              <a:buFont typeface="Wingdings" panose="05000000000000000000" pitchFamily="2" charset="2"/>
              <a:buChar char="Ø"/>
            </a:pPr>
            <a:r>
              <a:rPr lang="en-US" altLang="en-US" sz="2800" dirty="0"/>
              <a:t>Twitter – Follow us @Examiners3</a:t>
            </a:r>
          </a:p>
          <a:p>
            <a:pPr marL="0" indent="0">
              <a:buNone/>
            </a:pPr>
            <a:endParaRPr lang="en-US" altLang="en-US" sz="2800" dirty="0"/>
          </a:p>
          <a:p>
            <a:pPr>
              <a:buFont typeface="Wingdings" panose="05000000000000000000" pitchFamily="2" charset="2"/>
              <a:buChar char="Ø"/>
            </a:pPr>
            <a:r>
              <a:rPr lang="en-US" altLang="en-US" sz="2800" dirty="0"/>
              <a:t>“Fraud Hotline” to report fraud, waste or abuse:</a:t>
            </a:r>
            <a:br>
              <a:rPr lang="en-US" altLang="en-US" sz="2800" dirty="0"/>
            </a:br>
            <a:r>
              <a:rPr lang="en-US" altLang="en-US" sz="2800" dirty="0"/>
              <a:t>                1-844-56-FRAUD (1-844-563-7283)</a:t>
            </a:r>
            <a:br>
              <a:rPr lang="en-US" altLang="en-US" sz="2800" dirty="0"/>
            </a:br>
            <a:r>
              <a:rPr lang="en-US" altLang="en-US" sz="2800" dirty="0"/>
              <a:t>                </a:t>
            </a:r>
            <a:r>
              <a:rPr lang="en-US" altLang="en-US" sz="2800" u="sng" dirty="0">
                <a:hlinkClick r:id="rId2"/>
              </a:rPr>
              <a:t>Report.fraud@examiners.alabama.gov</a:t>
            </a:r>
            <a:br>
              <a:rPr lang="en-US" altLang="en-US" sz="2800" dirty="0"/>
            </a:br>
            <a:endParaRPr lang="en-US" sz="2800" dirty="0"/>
          </a:p>
        </p:txBody>
      </p:sp>
      <p:pic>
        <p:nvPicPr>
          <p:cNvPr id="4" name="Picture 4" descr="C:\Users\James.Hall\AppData\Local\Microsoft\Windows\Temporary Internet Files\Content.IE5\3UNYROU8\MC900441902[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62800" y="2514600"/>
            <a:ext cx="1140619" cy="13477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4335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Legal Authority</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8417079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algn="ctr" eaLnBrk="1" hangingPunct="1"/>
            <a:r>
              <a:rPr lang="en-US" altLang="en-US" dirty="0"/>
              <a:t>Legal Authority – Bid Law</a:t>
            </a:r>
          </a:p>
        </p:txBody>
      </p:sp>
      <p:sp>
        <p:nvSpPr>
          <p:cNvPr id="6147" name="Rectangle 3"/>
          <p:cNvSpPr>
            <a:spLocks noGrp="1" noChangeArrowheads="1"/>
          </p:cNvSpPr>
          <p:nvPr>
            <p:ph type="body" idx="1"/>
          </p:nvPr>
        </p:nvSpPr>
        <p:spPr>
          <a:xfrm>
            <a:off x="685800" y="2373313"/>
            <a:ext cx="7772400" cy="3570287"/>
          </a:xfrm>
        </p:spPr>
        <p:txBody>
          <a:bodyPr/>
          <a:lstStyle/>
          <a:p>
            <a:pPr eaLnBrk="1" hangingPunct="1">
              <a:defRPr/>
            </a:pPr>
            <a:r>
              <a:rPr lang="en-US" altLang="en-US" dirty="0"/>
              <a:t>Code 41-16-50 through 41-16-63 (Article 3)</a:t>
            </a:r>
          </a:p>
          <a:p>
            <a:pPr eaLnBrk="1" hangingPunct="1">
              <a:defRPr/>
            </a:pPr>
            <a:r>
              <a:rPr lang="en-US" altLang="en-US" dirty="0"/>
              <a:t>Applies to County Commissions, Municipalities, and others governed </a:t>
            </a:r>
            <a:br>
              <a:rPr lang="en-US" altLang="en-US" dirty="0"/>
            </a:br>
            <a:r>
              <a:rPr lang="en-US" altLang="en-US" dirty="0"/>
              <a:t>by Code of Alabama 1975, Section </a:t>
            </a:r>
            <a:br>
              <a:rPr lang="en-US" altLang="en-US" dirty="0"/>
            </a:br>
            <a:r>
              <a:rPr lang="en-US" altLang="en-US" dirty="0"/>
              <a:t>41-16-50</a:t>
            </a:r>
          </a:p>
          <a:p>
            <a:pPr marL="0" indent="0" eaLnBrk="1" hangingPunct="1">
              <a:buFontTx/>
              <a:buNone/>
              <a:defRPr/>
            </a:pPr>
            <a:endParaRPr lang="en-US" altLang="en-US" dirty="0"/>
          </a:p>
        </p:txBody>
      </p:sp>
    </p:spTree>
    <p:extLst>
      <p:ext uri="{BB962C8B-B14F-4D97-AF65-F5344CB8AC3E}">
        <p14:creationId xmlns:p14="http://schemas.microsoft.com/office/powerpoint/2010/main" val="30666355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algn="ctr"/>
            <a:r>
              <a:rPr lang="en-US" altLang="en-US" dirty="0"/>
              <a:t>Legal Authority – Public Works </a:t>
            </a:r>
          </a:p>
        </p:txBody>
      </p:sp>
      <p:sp>
        <p:nvSpPr>
          <p:cNvPr id="6147" name="Rectangle 3"/>
          <p:cNvSpPr>
            <a:spLocks noGrp="1" noChangeArrowheads="1"/>
          </p:cNvSpPr>
          <p:nvPr>
            <p:ph type="body" idx="1"/>
          </p:nvPr>
        </p:nvSpPr>
        <p:spPr>
          <a:xfrm>
            <a:off x="685800" y="2819400"/>
            <a:ext cx="7772400" cy="3352800"/>
          </a:xfrm>
        </p:spPr>
        <p:txBody>
          <a:bodyPr/>
          <a:lstStyle/>
          <a:p>
            <a:r>
              <a:rPr lang="en-US" altLang="en-US" dirty="0"/>
              <a:t>Code 39-1-1 et seq.</a:t>
            </a:r>
          </a:p>
          <a:p>
            <a:r>
              <a:rPr lang="en-US" altLang="en-US" dirty="0"/>
              <a:t>Applies to any governmental board, commission, agency, body, authority, instrumentality, department, or subdivision of the state, its counties and municipalities.</a:t>
            </a:r>
          </a:p>
        </p:txBody>
      </p:sp>
    </p:spTree>
    <p:extLst>
      <p:ext uri="{BB962C8B-B14F-4D97-AF65-F5344CB8AC3E}">
        <p14:creationId xmlns:p14="http://schemas.microsoft.com/office/powerpoint/2010/main" val="31329830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a:t>To What It Applies…</a:t>
            </a: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18824055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algn="ctr" eaLnBrk="1" hangingPunct="1"/>
            <a:r>
              <a:rPr lang="en-US" altLang="en-US" dirty="0"/>
              <a:t>To What It Applies…Bid Law</a:t>
            </a:r>
          </a:p>
        </p:txBody>
      </p:sp>
      <p:sp>
        <p:nvSpPr>
          <p:cNvPr id="7171" name="Rectangle 3"/>
          <p:cNvSpPr>
            <a:spLocks noGrp="1" noChangeArrowheads="1"/>
          </p:cNvSpPr>
          <p:nvPr>
            <p:ph type="body" idx="1"/>
          </p:nvPr>
        </p:nvSpPr>
        <p:spPr>
          <a:xfrm>
            <a:off x="685800" y="2295525"/>
            <a:ext cx="7772400" cy="3648075"/>
          </a:xfrm>
        </p:spPr>
        <p:txBody>
          <a:bodyPr/>
          <a:lstStyle/>
          <a:p>
            <a:pPr eaLnBrk="1" hangingPunct="1"/>
            <a:r>
              <a:rPr lang="en-US" altLang="en-US"/>
              <a:t>Applies to the expenditure of funds for labor, services and work involving </a:t>
            </a:r>
            <a:r>
              <a:rPr lang="en-US" altLang="en-US" i="1" u="sng"/>
              <a:t>$15,000 or more</a:t>
            </a:r>
          </a:p>
          <a:p>
            <a:pPr eaLnBrk="1" hangingPunct="1"/>
            <a:r>
              <a:rPr lang="en-US" altLang="en-US"/>
              <a:t>Applies to the </a:t>
            </a:r>
            <a:r>
              <a:rPr lang="en-US" altLang="en-US" i="1" u="sng"/>
              <a:t>purchase</a:t>
            </a:r>
            <a:r>
              <a:rPr lang="en-US" altLang="en-US"/>
              <a:t> or </a:t>
            </a:r>
            <a:r>
              <a:rPr lang="en-US" altLang="en-US" i="1" u="sng"/>
              <a:t>lease</a:t>
            </a:r>
            <a:r>
              <a:rPr lang="en-US" altLang="en-US"/>
              <a:t> of materials, equipment, supplies or other personal property involving </a:t>
            </a:r>
            <a:r>
              <a:rPr lang="en-US" altLang="en-US" i="1" u="sng"/>
              <a:t>$15,000 or more</a:t>
            </a:r>
          </a:p>
          <a:p>
            <a:pPr eaLnBrk="1" hangingPunct="1"/>
            <a:endParaRPr lang="en-US" altLang="en-US" i="1" u="sng"/>
          </a:p>
        </p:txBody>
      </p:sp>
    </p:spTree>
    <p:extLst>
      <p:ext uri="{BB962C8B-B14F-4D97-AF65-F5344CB8AC3E}">
        <p14:creationId xmlns:p14="http://schemas.microsoft.com/office/powerpoint/2010/main" val="5246753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026"/>
          <p:cNvSpPr>
            <a:spLocks noGrp="1" noChangeArrowheads="1"/>
          </p:cNvSpPr>
          <p:nvPr>
            <p:ph type="title"/>
          </p:nvPr>
        </p:nvSpPr>
        <p:spPr/>
        <p:txBody>
          <a:bodyPr/>
          <a:lstStyle/>
          <a:p>
            <a:pPr eaLnBrk="1" hangingPunct="1"/>
            <a:r>
              <a:rPr lang="en-US" altLang="en-US"/>
              <a:t>To What It Applies (cont.)…</a:t>
            </a:r>
          </a:p>
        </p:txBody>
      </p:sp>
      <p:sp>
        <p:nvSpPr>
          <p:cNvPr id="8195" name="Rectangle 1027"/>
          <p:cNvSpPr>
            <a:spLocks noGrp="1" noChangeArrowheads="1"/>
          </p:cNvSpPr>
          <p:nvPr>
            <p:ph type="body" idx="1"/>
          </p:nvPr>
        </p:nvSpPr>
        <p:spPr/>
        <p:txBody>
          <a:bodyPr/>
          <a:lstStyle/>
          <a:p>
            <a:pPr eaLnBrk="1" hangingPunct="1"/>
            <a:r>
              <a:rPr lang="en-US" altLang="en-US"/>
              <a:t>Applies to expenditures for repair parts and repair of heavy duty off-highway construction equipment </a:t>
            </a:r>
            <a:r>
              <a:rPr lang="en-US" altLang="en-US" i="1" u="sng"/>
              <a:t>exceeding $15,000 per incident of repair.</a:t>
            </a:r>
          </a:p>
        </p:txBody>
      </p:sp>
    </p:spTree>
    <p:extLst>
      <p:ext uri="{BB962C8B-B14F-4D97-AF65-F5344CB8AC3E}">
        <p14:creationId xmlns:p14="http://schemas.microsoft.com/office/powerpoint/2010/main" val="2513129087"/>
      </p:ext>
    </p:extLst>
  </p:cSld>
  <p:clrMapOvr>
    <a:masterClrMapping/>
  </p:clrMapOvr>
</p:sld>
</file>

<file path=ppt/theme/theme1.xml><?xml version="1.0" encoding="utf-8"?>
<a:theme xmlns:a="http://schemas.openxmlformats.org/drawingml/2006/main" name="Fireball">
  <a:themeElements>
    <a:clrScheme name="Fireball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fontScheme name="Fireball">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Fireball 1">
        <a:dk1>
          <a:srgbClr val="5F5F5F"/>
        </a:dk1>
        <a:lt1>
          <a:srgbClr val="FFFFCC"/>
        </a:lt1>
        <a:dk2>
          <a:srgbClr val="000000"/>
        </a:dk2>
        <a:lt2>
          <a:srgbClr val="FFCC66"/>
        </a:lt2>
        <a:accent1>
          <a:srgbClr val="FF9933"/>
        </a:accent1>
        <a:accent2>
          <a:srgbClr val="CC0066"/>
        </a:accent2>
        <a:accent3>
          <a:srgbClr val="AAAAAA"/>
        </a:accent3>
        <a:accent4>
          <a:srgbClr val="DADAAE"/>
        </a:accent4>
        <a:accent5>
          <a:srgbClr val="FFCAAD"/>
        </a:accent5>
        <a:accent6>
          <a:srgbClr val="B9005C"/>
        </a:accent6>
        <a:hlink>
          <a:srgbClr val="CC00CC"/>
        </a:hlink>
        <a:folHlink>
          <a:srgbClr val="990099"/>
        </a:folHlink>
      </a:clrScheme>
      <a:clrMap bg1="dk2" tx1="lt1" bg2="dk1" tx2="lt2" accent1="accent1" accent2="accent2" accent3="accent3" accent4="accent4" accent5="accent5" accent6="accent6" hlink="hlink" folHlink="folHlink"/>
    </a:extraClrScheme>
    <a:extraClrScheme>
      <a:clrScheme name="Fireball 2">
        <a:dk1>
          <a:srgbClr val="000000"/>
        </a:dk1>
        <a:lt1>
          <a:srgbClr val="FFFFFF"/>
        </a:lt1>
        <a:dk2>
          <a:srgbClr val="FF9900"/>
        </a:dk2>
        <a:lt2>
          <a:srgbClr val="5F5F5F"/>
        </a:lt2>
        <a:accent1>
          <a:srgbClr val="FF9933"/>
        </a:accent1>
        <a:accent2>
          <a:srgbClr val="CC0066"/>
        </a:accent2>
        <a:accent3>
          <a:srgbClr val="FFFFFF"/>
        </a:accent3>
        <a:accent4>
          <a:srgbClr val="000000"/>
        </a:accent4>
        <a:accent5>
          <a:srgbClr val="FFCAAD"/>
        </a:accent5>
        <a:accent6>
          <a:srgbClr val="B9005C"/>
        </a:accent6>
        <a:hlink>
          <a:srgbClr val="CC00CC"/>
        </a:hlink>
        <a:folHlink>
          <a:srgbClr val="990099"/>
        </a:folHlink>
      </a:clrScheme>
      <a:clrMap bg1="lt1" tx1="dk1" bg2="lt2" tx2="dk2" accent1="accent1" accent2="accent2" accent3="accent3" accent4="accent4" accent5="accent5" accent6="accent6" hlink="hlink" folHlink="folHlink"/>
    </a:extraClrScheme>
    <a:extraClrScheme>
      <a:clrScheme name="Fireball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Designs\FIREBALL.POT</Template>
  <TotalTime>1983</TotalTime>
  <Words>1006</Words>
  <Application>Microsoft Office PowerPoint</Application>
  <PresentationFormat>On-screen Show (4:3)</PresentationFormat>
  <Paragraphs>106</Paragraphs>
  <Slides>34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34</vt:i4>
      </vt:variant>
    </vt:vector>
  </HeadingPairs>
  <TitlesOfParts>
    <vt:vector size="38" baseType="lpstr">
      <vt:lpstr>Arial</vt:lpstr>
      <vt:lpstr>Times New Roman</vt:lpstr>
      <vt:lpstr>Wingdings</vt:lpstr>
      <vt:lpstr>Fireball</vt:lpstr>
      <vt:lpstr>Discussion of the Differences Public Works Law and Bid Law</vt:lpstr>
      <vt:lpstr>DISCLAIMER</vt:lpstr>
      <vt:lpstr>Objectives</vt:lpstr>
      <vt:lpstr>Legal Authority</vt:lpstr>
      <vt:lpstr>Legal Authority – Bid Law</vt:lpstr>
      <vt:lpstr>Legal Authority – Public Works </vt:lpstr>
      <vt:lpstr>To What It Applies…</vt:lpstr>
      <vt:lpstr>To What It Applies…Bid Law</vt:lpstr>
      <vt:lpstr>To What It Applies (cont.)…</vt:lpstr>
      <vt:lpstr>To What It Applies (cont.)…</vt:lpstr>
      <vt:lpstr>To What it Applies…Public Works</vt:lpstr>
      <vt:lpstr>Expenditure Threshold – Public Works</vt:lpstr>
      <vt:lpstr>Legal Requirements</vt:lpstr>
      <vt:lpstr>Legal Requirement – Bid Law</vt:lpstr>
      <vt:lpstr>Length of Contract Terms – Bid Law</vt:lpstr>
      <vt:lpstr>Length of Contract Terms-Public Works</vt:lpstr>
      <vt:lpstr>Advertising Requirements-Bid Law</vt:lpstr>
      <vt:lpstr>Advertising Requirements-Pubic Works</vt:lpstr>
      <vt:lpstr>Sealed Bids and Documentation-Bid Law &amp; Public Works</vt:lpstr>
      <vt:lpstr>Items Exempt from Requirements – Bid Law</vt:lpstr>
      <vt:lpstr>Items Exempt from Requirements (cont.)</vt:lpstr>
      <vt:lpstr>Professional Services-Public Works</vt:lpstr>
      <vt:lpstr>Bid Lists – Bid Law &amp; Public Works</vt:lpstr>
      <vt:lpstr>Items to be considered when determining the lowest RESPONSIBLE  bidder…</vt:lpstr>
      <vt:lpstr>Documentation of Results-Bid Law and Public Works</vt:lpstr>
      <vt:lpstr>Emergencies-Bid Law</vt:lpstr>
      <vt:lpstr>Emergencies-Public Works</vt:lpstr>
      <vt:lpstr>Only One Bid Received-Bid Law &amp; Public Works</vt:lpstr>
      <vt:lpstr>Splitting of Contracts-Bid Law</vt:lpstr>
      <vt:lpstr>Provisions for Mistakes by Vendors-Bid Law</vt:lpstr>
      <vt:lpstr>Provisions for Mistakes by Vendors-Public Works Law</vt:lpstr>
      <vt:lpstr>Force Account-Public Works</vt:lpstr>
      <vt:lpstr>Road Materials</vt:lpstr>
      <vt:lpstr>Questions?</vt:lpstr>
    </vt:vector>
  </TitlesOfParts>
  <Company>State of Alabama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Discussion of the Alabama Competitive Bid Law and the Public Works Law</dc:title>
  <dc:creator>Teresa W. Durrett</dc:creator>
  <cp:lastModifiedBy>Sallie Gowan</cp:lastModifiedBy>
  <cp:revision>22</cp:revision>
  <dcterms:created xsi:type="dcterms:W3CDTF">2000-03-01T14:17:32Z</dcterms:created>
  <dcterms:modified xsi:type="dcterms:W3CDTF">2016-12-14T19:16:40Z</dcterms:modified>
</cp:coreProperties>
</file>