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ppt/tags/tag11.xml" ContentType="application/vnd.openxmlformats-officedocument.presentationml.tags+xml"/>
  <Override PartName="/ppt/notesSlides/notesSlide12.xml" ContentType="application/vnd.openxmlformats-officedocument.presentationml.notesSlide+xml"/>
  <Override PartName="/ppt/tags/tag12.xml" ContentType="application/vnd.openxmlformats-officedocument.presentationml.tags+xml"/>
  <Override PartName="/ppt/notesSlides/notesSlide13.xml" ContentType="application/vnd.openxmlformats-officedocument.presentationml.notesSlide+xml"/>
  <Override PartName="/ppt/tags/tag13.xml" ContentType="application/vnd.openxmlformats-officedocument.presentationml.tags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58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4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6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A2A74-4341-4A4D-A05C-854AD1893316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A0A51-0D1F-4D0E-AD0D-F8F9AB44A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687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0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2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3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4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5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9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013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765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281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8178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082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9339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21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15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333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81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3134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87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328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154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07D8C4-F5AA-4619-AF5A-011002F5231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20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567479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17353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08036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11610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265260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155787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92508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72237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23864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726190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51760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D96B5-BAAA-454A-B66A-F82952460A87}" type="datetimeFigureOut">
              <a:rPr lang="en-US" smtClean="0"/>
              <a:t>8/9/2017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A6B39-0E35-4486-A144-F63A7D3F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75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019300" y="3835310"/>
            <a:ext cx="8229600" cy="885092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i="1" dirty="0"/>
              <a:t>Sonny Brasfield, Executive Director</a:t>
            </a:r>
          </a:p>
          <a:p>
            <a:pPr marL="0" indent="0" algn="ctr">
              <a:buNone/>
            </a:pPr>
            <a:r>
              <a:rPr lang="en-US" sz="2400" i="1" dirty="0"/>
              <a:t> Association of County Commissions of Alabama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www.alabamacounties.org</a:t>
            </a:r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551538" y="3505200"/>
            <a:ext cx="54102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900" y="5070942"/>
            <a:ext cx="365760" cy="3657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5070943"/>
            <a:ext cx="365760" cy="36576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450" y="5070944"/>
            <a:ext cx="365760" cy="36576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361030" y="1364610"/>
            <a:ext cx="556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Arial Black" panose="020B0A04020102020204" pitchFamily="34" charset="0"/>
              </a:rPr>
              <a:t>ATRIP-2: </a:t>
            </a:r>
          </a:p>
          <a:p>
            <a:pPr algn="ctr"/>
            <a:r>
              <a:rPr lang="en-US" sz="4000" dirty="0" smtClean="0">
                <a:latin typeface="Arial Black" panose="020B0A04020102020204" pitchFamily="34" charset="0"/>
              </a:rPr>
              <a:t>What’s Next?</a:t>
            </a:r>
            <a:endParaRPr lang="en-US" sz="4000" dirty="0">
              <a:latin typeface="Arial Black" panose="020B0A040201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1471" y="5436702"/>
            <a:ext cx="2155729" cy="124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3210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1898958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 smtClean="0">
                <a:latin typeface="Arial Black" panose="020B0A04020102020204" pitchFamily="34" charset="0"/>
              </a:rPr>
              <a:t>Do you believe your Legislators made a commitment to ATRIP-2?</a:t>
            </a:r>
            <a:endParaRPr lang="en-US" sz="5400" b="1" dirty="0">
              <a:latin typeface="Arial Black" panose="020B0A040201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84320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894545"/>
            <a:ext cx="1062129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rial Black" panose="020B0A04020102020204" pitchFamily="34" charset="0"/>
              </a:rPr>
              <a:t>More than half the members of the House would not make a commitment to support ATRIP 2 the day it reached the floor: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514" y="2802185"/>
            <a:ext cx="11517347" cy="4343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Ainsworth • Alexander • Ball • Boyd • Bracy 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Buskey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Butler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Carns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Clarke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Coleman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Crawford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Daniels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Drummond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England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Farley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Fridy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Garrett  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Givan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Grimsley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Hall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Hammon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Hanes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Harbison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Henry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Hill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Hollis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A. Holmes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M. Holmes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Johnson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Knight </a:t>
            </a:r>
            <a:r>
              <a:rPr lang="en-US" sz="3800" b="1" dirty="0">
                <a:solidFill>
                  <a:srgbClr val="C00000"/>
                </a:solidFill>
                <a:latin typeface="Arial Narrow" panose="020B0606020202030204" pitchFamily="34" charset="0"/>
              </a:rPr>
              <a:t>• 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Ledbetter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/>
            </a:r>
            <a:b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</a:b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	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38199" y="2620952"/>
            <a:ext cx="10621297" cy="0"/>
          </a:xfrm>
          <a:prstGeom prst="line">
            <a:avLst/>
          </a:prstGeom>
          <a:ln w="57150">
            <a:solidFill>
              <a:srgbClr val="236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71434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894545"/>
            <a:ext cx="1062129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latin typeface="Arial Black" panose="020B0A04020102020204" pitchFamily="34" charset="0"/>
              </a:rPr>
              <a:t>More than half the members of the House would not make a commitment to support ATRIP 2 the day it reached the floor: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514" y="2802185"/>
            <a:ext cx="11517347" cy="4343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McCampbell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McClammy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• McMillan 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Millican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• Mooney • B. Moore • M. Moore 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Nordgren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Pettus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• Pringle • Rich • Rogers • Scott • South 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Standridge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Treadaway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• Wadsworth • Warren • Weaver • I.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Whorton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• R.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Whorton</a:t>
            </a:r>
            <a:r>
              <a:rPr lang="en-US" sz="3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 • Wilcox • J. Williams • P. Williams • </a:t>
            </a:r>
            <a:r>
              <a:rPr lang="en-US" sz="38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Wingo</a:t>
            </a:r>
            <a:endParaRPr lang="en-US" sz="3800" b="1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		</a:t>
            </a:r>
            <a:endParaRPr lang="en-US" sz="3600" b="1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38199" y="2620952"/>
            <a:ext cx="10621297" cy="0"/>
          </a:xfrm>
          <a:prstGeom prst="line">
            <a:avLst/>
          </a:prstGeom>
          <a:ln w="57150">
            <a:solidFill>
              <a:srgbClr val="236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64225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897" y="558502"/>
            <a:ext cx="10515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Campaign 2018: Here’s the Question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280" y="2195512"/>
            <a:ext cx="10191135" cy="4343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“Do we have your public commitment to do what’s necessary to pass ATRIP-2?”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38200" y="1701502"/>
            <a:ext cx="10621297" cy="0"/>
          </a:xfrm>
          <a:prstGeom prst="line">
            <a:avLst/>
          </a:prstGeom>
          <a:ln w="57150">
            <a:solidFill>
              <a:srgbClr val="236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13604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189895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latin typeface="Arial Black" panose="020B0A04020102020204" pitchFamily="34" charset="0"/>
              </a:rPr>
              <a:t>What will WE do if a candidate answers “no”?</a:t>
            </a:r>
            <a:endParaRPr lang="en-US" sz="5400" b="1" dirty="0">
              <a:latin typeface="Arial Black" panose="020B0A040201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48505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189895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54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What is OUR commitment level?</a:t>
            </a:r>
            <a:endParaRPr lang="en-US" sz="5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25780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189895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Arial Black" panose="020B0A04020102020204" pitchFamily="34" charset="0"/>
              </a:rPr>
              <a:t>How did “it” happen?</a:t>
            </a:r>
            <a:endParaRPr lang="en-US" sz="5400" b="1" dirty="0">
              <a:latin typeface="Arial Black" panose="020B0A040201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59784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614" y="327843"/>
            <a:ext cx="6705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How did “it” happen?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9254" y="1741896"/>
            <a:ext cx="9719187" cy="4343400"/>
          </a:xfrm>
        </p:spPr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Opposed by Mayors of 5 biggest Alabama cities</a:t>
            </a:r>
            <a:b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/>
            </a:r>
            <a:b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		Todd Strange, Montgomery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	</a:t>
            </a: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	Walt Maddox, Tuscaloosa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	</a:t>
            </a: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	Tommy Battles, Huntsville,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	</a:t>
            </a: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	Sandy </a:t>
            </a:r>
            <a:r>
              <a:rPr lang="en-US" sz="3600" b="1" dirty="0" err="1" smtClean="0">
                <a:solidFill>
                  <a:srgbClr val="C00000"/>
                </a:solidFill>
                <a:latin typeface="Arial Narrow" panose="020B0606020202030204" pitchFamily="34" charset="0"/>
              </a:rPr>
              <a:t>Stimpson</a:t>
            </a: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, Mobile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C00000"/>
                </a:solidFill>
                <a:latin typeface="Arial Narrow" panose="020B0606020202030204" pitchFamily="34" charset="0"/>
              </a:rPr>
              <a:t>	</a:t>
            </a: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	William Bell, Birmingham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38200" y="1470843"/>
            <a:ext cx="10621297" cy="0"/>
          </a:xfrm>
          <a:prstGeom prst="line">
            <a:avLst/>
          </a:prstGeom>
          <a:ln w="57150">
            <a:solidFill>
              <a:srgbClr val="236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741021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614" y="327843"/>
            <a:ext cx="6705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How did “it” happen?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2826" y="2343150"/>
            <a:ext cx="9552043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2. Project List from ALDOT Circulated by Opponents</a:t>
            </a:r>
          </a:p>
          <a:p>
            <a:pPr marL="742950" indent="-742950">
              <a:buFont typeface="+mj-lt"/>
              <a:buAutoNum type="arabicPeriod"/>
            </a:pPr>
            <a:endParaRPr lang="en-US" sz="3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en-US" sz="3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38200" y="1470843"/>
            <a:ext cx="10621297" cy="0"/>
          </a:xfrm>
          <a:prstGeom prst="line">
            <a:avLst/>
          </a:prstGeom>
          <a:ln w="57150">
            <a:solidFill>
              <a:srgbClr val="236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894792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614" y="327843"/>
            <a:ext cx="6705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How did “it” happen?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9296" y="2343150"/>
            <a:ext cx="7819103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3. Republican Caucus Was Not Committed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38200" y="1470843"/>
            <a:ext cx="10621297" cy="0"/>
          </a:xfrm>
          <a:prstGeom prst="line">
            <a:avLst/>
          </a:prstGeom>
          <a:ln w="57150">
            <a:solidFill>
              <a:srgbClr val="236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969870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7614" y="327843"/>
            <a:ext cx="6705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How did “it” happen?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867" y="2343150"/>
            <a:ext cx="9497961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4. Democrats Felt They Did Not have Adequate Input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38200" y="1470843"/>
            <a:ext cx="10621297" cy="0"/>
          </a:xfrm>
          <a:prstGeom prst="line">
            <a:avLst/>
          </a:prstGeom>
          <a:ln w="57150">
            <a:solidFill>
              <a:srgbClr val="236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554548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8651" y="327843"/>
            <a:ext cx="39894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Bottom Line: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5612" y="2378075"/>
            <a:ext cx="8615521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Legislators lacked commitment to vote for tax increase despite efforts by so many in this room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38200" y="1470843"/>
            <a:ext cx="10621297" cy="0"/>
          </a:xfrm>
          <a:prstGeom prst="line">
            <a:avLst/>
          </a:prstGeom>
          <a:ln w="57150">
            <a:solidFill>
              <a:srgbClr val="236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97666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38200" y="189895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Arial Black" panose="020B0A04020102020204" pitchFamily="34" charset="0"/>
              </a:rPr>
              <a:t>What is “Commitment”?</a:t>
            </a:r>
            <a:endParaRPr lang="en-US" sz="5400" b="1" dirty="0">
              <a:latin typeface="Arial Black" panose="020B0A040201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582129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294" y="327843"/>
            <a:ext cx="6837107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anose="020B0A04020102020204" pitchFamily="34" charset="0"/>
              </a:rPr>
              <a:t>What is “Commitment”?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3279" y="1741896"/>
            <a:ext cx="10191135" cy="4343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"An agreement or pledge to do something at a future date; being obligated or emotionally required to act on a pledge”</a:t>
            </a:r>
          </a:p>
          <a:p>
            <a:pPr marL="0" indent="0">
              <a:buNone/>
            </a:pPr>
            <a:r>
              <a:rPr lang="en-US" sz="5400" b="1" dirty="0">
                <a:solidFill>
                  <a:srgbClr val="C00000"/>
                </a:solidFill>
                <a:latin typeface="Arial Narrow" panose="020B0606020202030204" pitchFamily="34" charset="0"/>
              </a:rPr>
              <a:t>	</a:t>
            </a:r>
            <a:r>
              <a:rPr lang="en-US" sz="54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		(Merriam-Webster, 2017)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www.alabamacounties.org</a:t>
            </a:r>
          </a:p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485" y="5398064"/>
            <a:ext cx="2233376" cy="1288486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838200" y="1470843"/>
            <a:ext cx="10621297" cy="0"/>
          </a:xfrm>
          <a:prstGeom prst="line">
            <a:avLst/>
          </a:prstGeom>
          <a:ln w="57150">
            <a:solidFill>
              <a:srgbClr val="23619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838547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392</Words>
  <Application>Microsoft Office PowerPoint</Application>
  <PresentationFormat>Widescreen</PresentationFormat>
  <Paragraphs>65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Arial Narrow</vt:lpstr>
      <vt:lpstr>Calibri</vt:lpstr>
      <vt:lpstr>Calibri Light</vt:lpstr>
      <vt:lpstr>Office Theme</vt:lpstr>
      <vt:lpstr>PowerPoint Presentation</vt:lpstr>
      <vt:lpstr>How did “it” happen?</vt:lpstr>
      <vt:lpstr>How did “it” happen?</vt:lpstr>
      <vt:lpstr>How did “it” happen?</vt:lpstr>
      <vt:lpstr>How did “it” happen?</vt:lpstr>
      <vt:lpstr>How did “it” happen?</vt:lpstr>
      <vt:lpstr>Bottom Line:</vt:lpstr>
      <vt:lpstr>What is “Commitment”?</vt:lpstr>
      <vt:lpstr>What is “Commitment”?</vt:lpstr>
      <vt:lpstr>Do you believe your Legislators made a commitment to ATRIP-2?</vt:lpstr>
      <vt:lpstr>More than half the members of the House would not make a commitment to support ATRIP 2 the day it reached the floor:</vt:lpstr>
      <vt:lpstr>More than half the members of the House would not make a commitment to support ATRIP 2 the day it reached the floor:</vt:lpstr>
      <vt:lpstr>Campaign 2018: Here’s the Question</vt:lpstr>
      <vt:lpstr>What will WE do if a candidate answers “no”?</vt:lpstr>
      <vt:lpstr>What is OUR commitment level?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Jeannie Gaines</dc:creator>
  <cp:lastModifiedBy>Jeannie Gaines</cp:lastModifiedBy>
  <cp:revision>11</cp:revision>
  <dcterms:created xsi:type="dcterms:W3CDTF">2017-08-09T13:46:34Z</dcterms:created>
  <dcterms:modified xsi:type="dcterms:W3CDTF">2017-08-09T22:26:46Z</dcterms:modified>
</cp:coreProperties>
</file>