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3"/>
  </p:notesMasterIdLst>
  <p:sldIdLst>
    <p:sldId id="256" r:id="rId3"/>
    <p:sldId id="285" r:id="rId4"/>
    <p:sldId id="272" r:id="rId5"/>
    <p:sldId id="257" r:id="rId6"/>
    <p:sldId id="258" r:id="rId7"/>
    <p:sldId id="273" r:id="rId8"/>
    <p:sldId id="274" r:id="rId9"/>
    <p:sldId id="288" r:id="rId10"/>
    <p:sldId id="263" r:id="rId11"/>
    <p:sldId id="276" r:id="rId12"/>
    <p:sldId id="284" r:id="rId13"/>
    <p:sldId id="259" r:id="rId14"/>
    <p:sldId id="286" r:id="rId15"/>
    <p:sldId id="294" r:id="rId16"/>
    <p:sldId id="295" r:id="rId17"/>
    <p:sldId id="296" r:id="rId18"/>
    <p:sldId id="297" r:id="rId19"/>
    <p:sldId id="281" r:id="rId20"/>
    <p:sldId id="275" r:id="rId21"/>
    <p:sldId id="299" r:id="rId22"/>
    <p:sldId id="300" r:id="rId23"/>
    <p:sldId id="280" r:id="rId24"/>
    <p:sldId id="282" r:id="rId25"/>
    <p:sldId id="289" r:id="rId26"/>
    <p:sldId id="277" r:id="rId27"/>
    <p:sldId id="278" r:id="rId28"/>
    <p:sldId id="269" r:id="rId29"/>
    <p:sldId id="279" r:id="rId30"/>
    <p:sldId id="298" r:id="rId31"/>
    <p:sldId id="270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ABAB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7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8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0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E54D5-C94C-462D-B2E4-327411C4CE6D}" type="datetimeFigureOut">
              <a:rPr lang="en-US" smtClean="0"/>
              <a:t>17-Aug-16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E86C9-2FAD-4D10-94C1-5B0CEC24B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67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E86C9-2FAD-4D10-94C1-5B0CEC24B5ED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623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-594"/>
            <a:ext cx="9144793" cy="6858594"/>
            <a:chOff x="-529" y="-297"/>
            <a:chExt cx="12193057" cy="6858594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6816" y="19803"/>
              <a:ext cx="1713124" cy="166435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" y="6489562"/>
            <a:ext cx="91439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i="1" dirty="0" smtClean="0">
                <a:solidFill>
                  <a:srgbClr val="4472C4">
                    <a:lumMod val="50000"/>
                  </a:srgb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350" b="1" i="1" dirty="0">
              <a:solidFill>
                <a:srgbClr val="4472C4">
                  <a:lumMod val="50000"/>
                </a:srgb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340861" y="247458"/>
            <a:ext cx="7803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Alabama Department of Corrections</a:t>
            </a:r>
            <a:endParaRPr lang="en-US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1529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0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57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01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259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14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11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055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15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08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501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8" y="-297"/>
            <a:ext cx="7886700" cy="1325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612" y="19803"/>
            <a:ext cx="1284843" cy="1664352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" y="6489562"/>
            <a:ext cx="91439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i="1" dirty="0" smtClean="0">
                <a:solidFill>
                  <a:srgbClr val="4472C4">
                    <a:lumMod val="50000"/>
                  </a:srgb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350" b="1" i="1" dirty="0">
              <a:solidFill>
                <a:srgbClr val="4472C4">
                  <a:lumMod val="50000"/>
                </a:srgbClr>
              </a:solidFill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19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829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072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1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793" y="0"/>
            <a:ext cx="9144793" cy="6858594"/>
            <a:chOff x="-529" y="-297"/>
            <a:chExt cx="12193057" cy="6858594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6816" y="19803"/>
              <a:ext cx="1713124" cy="166435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068" y="1"/>
            <a:ext cx="7886700" cy="1325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" y="6489562"/>
            <a:ext cx="91439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i="1" dirty="0" smtClean="0">
                <a:solidFill>
                  <a:srgbClr val="4472C4">
                    <a:lumMod val="50000"/>
                  </a:srgb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350" b="1" i="1" dirty="0">
              <a:solidFill>
                <a:srgbClr val="4472C4">
                  <a:lumMod val="50000"/>
                </a:srgbClr>
              </a:solidFill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94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83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31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68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50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86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2C9EF-0445-447F-A111-01F283A789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0DCA4-B371-4AB2-B665-DCD2BC0F5F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31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5118D-6A22-4E50-B809-C1BCD490E3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17-Aug-16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DD3DE-2324-4DD3-8F74-91AA21BD6B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9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8901" y="1544715"/>
            <a:ext cx="5726097" cy="3622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noFill/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grpFill/>
            <a:extLst/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  <a:grpFill/>
          </p:spPr>
        </p:pic>
      </p:grpSp>
      <p:sp>
        <p:nvSpPr>
          <p:cNvPr id="11" name="TextBox 10"/>
          <p:cNvSpPr txBox="1"/>
          <p:nvPr/>
        </p:nvSpPr>
        <p:spPr>
          <a:xfrm>
            <a:off x="-133350" y="651864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" y="5601057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Jefferson S. Dunn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Commissioner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268" y="270190"/>
            <a:ext cx="7448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Alabama Department of Corrections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421" y="1876226"/>
            <a:ext cx="5455156" cy="31757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90326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736152" y="195979"/>
            <a:ext cx="632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 b="1" dirty="0" smtClean="0">
                <a:solidFill>
                  <a:srgbClr val="002060"/>
                </a:solidFill>
              </a:rPr>
              <a:t>  Integrity</a:t>
            </a:r>
            <a:endParaRPr lang="en-US" altLang="en-US" sz="4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00550" y="163616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1971274"/>
            <a:ext cx="575273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Fully Staffed Investigations and Intelligence Division</a:t>
            </a:r>
            <a:br>
              <a:rPr lang="en-US" sz="2000" dirty="0" smtClean="0">
                <a:solidFill>
                  <a:srgbClr val="002060"/>
                </a:solidFill>
                <a:latin typeface="+mj-lt"/>
              </a:rPr>
            </a:br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Mission:  Eliminate Inmate/Employee Criminal Activity and Reduce Prison Violence</a:t>
            </a:r>
          </a:p>
          <a:p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Monitors Gang Related Activities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Works Closely with the ADOC Inspector General   </a:t>
            </a:r>
          </a:p>
          <a:p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>
              <a:solidFill>
                <a:srgbClr val="002060"/>
              </a:solidFill>
              <a:latin typeface="+mj-lt"/>
            </a:endParaRPr>
          </a:p>
          <a:p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715062"/>
              </p:ext>
            </p:extLst>
          </p:nvPr>
        </p:nvGraphicFramePr>
        <p:xfrm>
          <a:off x="5534025" y="1479070"/>
          <a:ext cx="3391764" cy="4389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Acrobat Document" r:id="rId5" imgW="5829300" imgH="7543800" progId="AcroExch.Document.11">
                  <p:embed/>
                </p:oleObj>
              </mc:Choice>
              <mc:Fallback>
                <p:oleObj name="Acrobat Document" r:id="rId5" imgW="5829300" imgH="754380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34025" y="1479070"/>
                        <a:ext cx="3391764" cy="4389746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661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13239" y="265477"/>
            <a:ext cx="47434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rgbClr val="002060"/>
                </a:solidFill>
              </a:rPr>
              <a:t>  </a:t>
            </a:r>
            <a:r>
              <a:rPr lang="en-US" altLang="en-US" sz="4000" b="1" dirty="0" smtClean="0">
                <a:solidFill>
                  <a:srgbClr val="002060"/>
                </a:solidFill>
              </a:rPr>
              <a:t>Accountability</a:t>
            </a:r>
            <a:endParaRPr lang="en-US" altLang="en-US" sz="4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8817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43414" y="2084377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10" y="196873"/>
            <a:ext cx="1328738" cy="1000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20220" y="1196774"/>
            <a:ext cx="2468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</a:t>
            </a:r>
            <a:r>
              <a:rPr lang="en-US" sz="1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Right – Then Move </a:t>
            </a:r>
            <a:r>
              <a:rPr lang="en-US" sz="1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Forward</a:t>
            </a:r>
            <a:endParaRPr lang="en-US" sz="1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654" y="1703357"/>
            <a:ext cx="898420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Established ADOC’s Office of Inspector General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Commissioner’s Eyes and Ears for Transparency and Accountability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Missions: 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Assistance, Inspection and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Investigations</a:t>
            </a:r>
          </a:p>
          <a:p>
            <a:pPr marL="671513" lvl="1" indent="-214313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Compliance, Regulatory &amp; Audit Review, Complaint Resolution 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Active Cases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Oversee Correctional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Facility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Process Improvement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Employee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Dispute Resolution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51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842199" y="208635"/>
            <a:ext cx="632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000" b="1" dirty="0" smtClean="0">
                <a:solidFill>
                  <a:srgbClr val="002060"/>
                </a:solidFill>
              </a:rPr>
              <a:t>Women’s Services </a:t>
            </a:r>
            <a:endParaRPr lang="en-US" altLang="en-US" sz="4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" y="1608284"/>
            <a:ext cx="541537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ADOC &amp; DOJ Cooperative Agreement to Reform Tutwiler Prison for Women</a:t>
            </a:r>
          </a:p>
          <a:p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Appointed Deputy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Commissioner for Women’s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Established Statewide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PREA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Coordinator</a:t>
            </a:r>
            <a:b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Achieved 100% Compliance in National PREA Audit</a:t>
            </a:r>
            <a:b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Opened New E-Learning Center</a:t>
            </a:r>
            <a:b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Began Doula Program for Expectant Mothers</a:t>
            </a:r>
            <a:b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2797317"/>
            <a:ext cx="4029075" cy="226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605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12983" y="266481"/>
            <a:ext cx="69119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 dirty="0" smtClean="0">
                <a:solidFill>
                  <a:srgbClr val="002060"/>
                </a:solidFill>
              </a:rPr>
              <a:t>Alabama Department of Corrections</a:t>
            </a:r>
            <a:endParaRPr lang="en-US" altLang="en-US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5777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Overview</a:t>
            </a: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Recent Changes</a:t>
            </a:r>
          </a:p>
          <a:p>
            <a:pPr marL="0" indent="0" algn="ctr">
              <a:buNone/>
            </a:pPr>
            <a:r>
              <a:rPr lang="en-US" sz="4800" b="1" i="1" dirty="0"/>
              <a:t>Current Challenges</a:t>
            </a: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261295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878" y="-2609737"/>
            <a:ext cx="9505196" cy="946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9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91" y="-88777"/>
            <a:ext cx="9523009" cy="7037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493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607461" y="331746"/>
            <a:ext cx="69119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 dirty="0" smtClean="0">
                <a:solidFill>
                  <a:srgbClr val="002060"/>
                </a:solidFill>
              </a:rPr>
              <a:t>Overcrowding</a:t>
            </a:r>
            <a:endParaRPr lang="en-US" altLang="en-US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358" y="1636169"/>
            <a:ext cx="7741328" cy="46283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4155" y="3765699"/>
            <a:ext cx="2636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181% Design Capacity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02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894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4472C4">
                    <a:lumMod val="50000"/>
                  </a:srgb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b="1" i="1" dirty="0">
              <a:solidFill>
                <a:srgbClr val="4472C4">
                  <a:lumMod val="50000"/>
                </a:srgb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5581" y="5091748"/>
            <a:ext cx="4279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Inmate </a:t>
            </a:r>
            <a:r>
              <a:rPr lang="en-US" sz="2400" b="1" dirty="0">
                <a:solidFill>
                  <a:prstClr val="black"/>
                </a:solidFill>
                <a:latin typeface="Georgia" panose="02040502050405020303" pitchFamily="18" charset="0"/>
              </a:rPr>
              <a:t>stabbed at Elmore prison; officer struck at Holman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35" y="5400433"/>
            <a:ext cx="526822" cy="5268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849" y="1301474"/>
            <a:ext cx="3345906" cy="2619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511296" y="1563115"/>
            <a:ext cx="5628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Georgia" panose="02040502050405020303" pitchFamily="18" charset="0"/>
              </a:rPr>
              <a:t>Correction officers regain control of Alabama prison dorm after uprising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578167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Warden, officer stabbed in Alabama prison riot </a:t>
            </a:r>
            <a:endParaRPr lang="en-US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77" y="1058270"/>
            <a:ext cx="2876550" cy="4381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091" y="5781676"/>
            <a:ext cx="994909" cy="58510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725286" y="275003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Two </a:t>
            </a:r>
            <a:r>
              <a:rPr lang="en-US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injured in riot at Alabama correctional facility, involving about 100 inmates</a:t>
            </a:r>
            <a:endParaRPr lang="en-US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94" y="2887721"/>
            <a:ext cx="1388252" cy="71501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339133" y="4234818"/>
            <a:ext cx="40899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Georgia" panose="02040502050405020303" pitchFamily="18" charset="0"/>
              </a:rPr>
              <a:t>St. Clair Correctional Facility officer stabbed; prison remains on lockdown</a:t>
            </a:r>
            <a:endParaRPr lang="en-US" sz="24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168"/>
          <a:stretch/>
        </p:blipFill>
        <p:spPr>
          <a:xfrm>
            <a:off x="6372903" y="3952943"/>
            <a:ext cx="1262593" cy="33172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525944" y="3979741"/>
            <a:ext cx="40983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Unrest </a:t>
            </a:r>
            <a:r>
              <a:rPr lang="en-US" sz="2800" b="1" dirty="0">
                <a:solidFill>
                  <a:prstClr val="black"/>
                </a:solidFill>
              </a:rPr>
              <a:t>at Alabama Prison Leads to Lockdown 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07" y="3765701"/>
            <a:ext cx="1433272" cy="115929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067824" y="210006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Headlines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60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40862" y="393301"/>
            <a:ext cx="632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smtClean="0">
                <a:solidFill>
                  <a:srgbClr val="002060"/>
                </a:solidFill>
              </a:rPr>
              <a:t>Staffing/Level of Violence Comparison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63" y="1648142"/>
            <a:ext cx="8642325" cy="4448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462" y="3280212"/>
            <a:ext cx="86423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chemeClr val="bg2">
                    <a:lumMod val="75000"/>
                    <a:alpha val="43000"/>
                  </a:schemeClr>
                </a:solidFill>
              </a:rPr>
              <a:t>SECURITY</a:t>
            </a:r>
            <a:endParaRPr lang="en-US" sz="8000" dirty="0">
              <a:solidFill>
                <a:schemeClr val="bg2">
                  <a:lumMod val="75000"/>
                  <a:alpha val="43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35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391" y="73106"/>
            <a:ext cx="9144000" cy="6861276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391" y="6501471"/>
            <a:ext cx="9144000" cy="42963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dobe Garamond Pro Bold" panose="02020702060506020403" pitchFamily="18" charset="0"/>
                <a:ea typeface="Adobe Kaiti Std R" panose="02020400000000000000" pitchFamily="18" charset="-128"/>
              </a:rPr>
              <a:t>Professionalism - Integrity - Accountability</a:t>
            </a:r>
            <a:endParaRPr lang="en-US" sz="2000" b="1" i="1" dirty="0">
              <a:solidFill>
                <a:srgbClr val="002060"/>
              </a:solidFill>
              <a:latin typeface="Adobe Garamond Pro Bold" panose="02020702060506020403" pitchFamily="18" charset="0"/>
              <a:ea typeface="Adobe Kaiti Std R" panose="02020400000000000000" pitchFamily="18" charset="-128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76225" y="331746"/>
            <a:ext cx="762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dirty="0" smtClean="0">
                <a:solidFill>
                  <a:srgbClr val="002060"/>
                </a:solidFill>
              </a:rPr>
              <a:t>Prison Contraband  </a:t>
            </a:r>
            <a:endParaRPr lang="en-US" altLang="en-US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8" b="27196"/>
          <a:stretch>
            <a:fillRect/>
          </a:stretch>
        </p:blipFill>
        <p:spPr bwMode="auto">
          <a:xfrm>
            <a:off x="1170622" y="1710057"/>
            <a:ext cx="6604000" cy="399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29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12983" y="266481"/>
            <a:ext cx="69119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 dirty="0" smtClean="0">
                <a:solidFill>
                  <a:srgbClr val="002060"/>
                </a:solidFill>
              </a:rPr>
              <a:t>Alabama Department of Corrections</a:t>
            </a:r>
            <a:endParaRPr lang="en-US" altLang="en-US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5777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i="1" dirty="0" smtClean="0"/>
              <a:t>Overview</a:t>
            </a:r>
          </a:p>
          <a:p>
            <a:pPr marL="0" indent="0" algn="ctr">
              <a:buNone/>
            </a:pPr>
            <a:r>
              <a:rPr lang="en-US" sz="4800" b="1" i="1" dirty="0" smtClean="0"/>
              <a:t>Recent Changes</a:t>
            </a:r>
          </a:p>
          <a:p>
            <a:pPr marL="0" indent="0" algn="ctr">
              <a:buNone/>
            </a:pPr>
            <a:r>
              <a:rPr lang="en-US" sz="4800" b="1" i="1" dirty="0" smtClean="0"/>
              <a:t>Current Challenges</a:t>
            </a:r>
          </a:p>
          <a:p>
            <a:pPr marL="0" indent="0" algn="ctr">
              <a:buNone/>
            </a:pPr>
            <a:r>
              <a:rPr lang="en-US" sz="4800" b="1" i="1" dirty="0" smtClean="0"/>
              <a:t>Future Plans</a:t>
            </a:r>
            <a:endParaRPr lang="en-US" sz="4800" b="1" i="1" dirty="0"/>
          </a:p>
        </p:txBody>
      </p:sp>
    </p:spTree>
    <p:extLst>
      <p:ext uri="{BB962C8B-B14F-4D97-AF65-F5344CB8AC3E}">
        <p14:creationId xmlns:p14="http://schemas.microsoft.com/office/powerpoint/2010/main" val="2216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391" y="73106"/>
            <a:ext cx="9144000" cy="6861276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391" y="6501471"/>
            <a:ext cx="9144000" cy="42963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dobe Garamond Pro Bold" panose="02020702060506020403" pitchFamily="18" charset="0"/>
                <a:ea typeface="Adobe Kaiti Std R" panose="02020400000000000000" pitchFamily="18" charset="-128"/>
              </a:rPr>
              <a:t>Professionalism - Integrity - Accountability</a:t>
            </a:r>
            <a:endParaRPr lang="en-US" sz="2000" b="1" i="1" dirty="0">
              <a:solidFill>
                <a:srgbClr val="002060"/>
              </a:solidFill>
              <a:latin typeface="Adobe Garamond Pro Bold" panose="02020702060506020403" pitchFamily="18" charset="0"/>
              <a:ea typeface="Adobe Kaiti Std R" panose="02020400000000000000" pitchFamily="18" charset="-128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76225" y="331746"/>
            <a:ext cx="762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dirty="0" smtClean="0">
                <a:solidFill>
                  <a:srgbClr val="002060"/>
                </a:solidFill>
              </a:rPr>
              <a:t>Prison Contraband  </a:t>
            </a:r>
            <a:endParaRPr lang="en-US" altLang="en-US" dirty="0">
              <a:solidFill>
                <a:srgbClr val="002060"/>
              </a:solidFill>
            </a:endParaRPr>
          </a:p>
        </p:txBody>
      </p:sp>
      <p:pic>
        <p:nvPicPr>
          <p:cNvPr id="4099" name="Picture 3" descr="IMG_1842 (00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9" t="5879" r="10811"/>
          <a:stretch>
            <a:fillRect/>
          </a:stretch>
        </p:blipFill>
        <p:spPr bwMode="auto">
          <a:xfrm>
            <a:off x="1917577" y="1175161"/>
            <a:ext cx="5035152" cy="4958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04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391" y="73106"/>
            <a:ext cx="9144000" cy="6861276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391" y="6501471"/>
            <a:ext cx="9144000" cy="42963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dobe Garamond Pro Bold" panose="02020702060506020403" pitchFamily="18" charset="0"/>
                <a:ea typeface="Adobe Kaiti Std R" panose="02020400000000000000" pitchFamily="18" charset="-128"/>
              </a:rPr>
              <a:t>Professionalism - Integrity - Accountability</a:t>
            </a:r>
            <a:endParaRPr lang="en-US" sz="2000" b="1" i="1" dirty="0">
              <a:solidFill>
                <a:srgbClr val="002060"/>
              </a:solidFill>
              <a:latin typeface="Adobe Garamond Pro Bold" panose="02020702060506020403" pitchFamily="18" charset="0"/>
              <a:ea typeface="Adobe Kaiti Std R" panose="02020400000000000000" pitchFamily="18" charset="-128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76225" y="331746"/>
            <a:ext cx="762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dirty="0" smtClean="0">
                <a:solidFill>
                  <a:srgbClr val="002060"/>
                </a:solidFill>
              </a:rPr>
              <a:t>Prison Contraband  </a:t>
            </a:r>
            <a:endParaRPr lang="en-US" altLang="en-US" dirty="0">
              <a:solidFill>
                <a:srgbClr val="002060"/>
              </a:solidFill>
            </a:endParaRPr>
          </a:p>
        </p:txBody>
      </p:sp>
      <p:pic>
        <p:nvPicPr>
          <p:cNvPr id="4100" name="Picture 4" descr="IMG_1844 (00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549" y="-142043"/>
            <a:ext cx="10141784" cy="760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340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24584" y="393301"/>
            <a:ext cx="632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smtClean="0">
                <a:solidFill>
                  <a:srgbClr val="002060"/>
                </a:solidFill>
              </a:rPr>
              <a:t>Staffing/Treatment Program Comparison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1636169"/>
            <a:ext cx="8669757" cy="44417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5370" y="3429000"/>
            <a:ext cx="8460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chemeClr val="bg2">
                    <a:lumMod val="75000"/>
                    <a:alpha val="43000"/>
                  </a:schemeClr>
                </a:solidFill>
              </a:rPr>
              <a:t>REHABILITATION</a:t>
            </a:r>
            <a:endParaRPr lang="en-US" sz="8000" dirty="0">
              <a:solidFill>
                <a:schemeClr val="bg2">
                  <a:lumMod val="75000"/>
                  <a:alpha val="43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391" y="6501471"/>
            <a:ext cx="9144000" cy="42963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dobe Garamond Pro Bold" panose="02020702060506020403" pitchFamily="18" charset="0"/>
                <a:ea typeface="Adobe Kaiti Std R" panose="02020400000000000000" pitchFamily="18" charset="-128"/>
              </a:rPr>
              <a:t>Professionalism - Integrity - Accountability</a:t>
            </a:r>
            <a:endParaRPr lang="en-US" sz="2000" b="1" i="1" dirty="0">
              <a:solidFill>
                <a:srgbClr val="002060"/>
              </a:solidFill>
              <a:latin typeface="Adobe Garamond Pro Bold" panose="02020702060506020403" pitchFamily="18" charset="0"/>
              <a:ea typeface="Adobe Kaiti Std R" panose="02020400000000000000" pitchFamily="18" charset="-128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32510" y="2130506"/>
            <a:ext cx="8229600" cy="221289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Re-Entry Services</a:t>
            </a:r>
          </a:p>
          <a:p>
            <a:pPr lvl="1" algn="l"/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Recognizing the Need for Educational Programs, Vocational and Life Skills Training, Drug Treatment Programs and Affordable Transitional Housing</a:t>
            </a:r>
          </a:p>
          <a:p>
            <a:pPr lvl="1" algn="l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and Promote the New Second Chance Pilot Program </a:t>
            </a:r>
          </a:p>
          <a:p>
            <a:pPr algn="l"/>
            <a:endParaRPr lang="en-US" dirty="0" smtClean="0">
              <a:solidFill>
                <a:srgbClr val="002060"/>
              </a:solidFill>
            </a:endParaRP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04610" y="-23388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002060"/>
                </a:solidFill>
              </a:rPr>
              <a:t>Improvements &amp; Opportunities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237" y="1039090"/>
            <a:ext cx="2987314" cy="16833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32510" y="4343400"/>
            <a:ext cx="77724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Diversion Programs</a:t>
            </a:r>
          </a:p>
          <a:p>
            <a:pPr lvl="1"/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Advocating for Diversionary Practices Such as Drug Courts, Mental Health Courts, Veteran’s Courts and Community Corrections Programs</a:t>
            </a:r>
          </a:p>
        </p:txBody>
      </p:sp>
    </p:spTree>
    <p:extLst>
      <p:ext uri="{BB962C8B-B14F-4D97-AF65-F5344CB8AC3E}">
        <p14:creationId xmlns:p14="http://schemas.microsoft.com/office/powerpoint/2010/main" val="344285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12983" y="266481"/>
            <a:ext cx="69119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 dirty="0" smtClean="0">
                <a:solidFill>
                  <a:srgbClr val="002060"/>
                </a:solidFill>
              </a:rPr>
              <a:t>Alabama Department of Corrections</a:t>
            </a:r>
            <a:endParaRPr lang="en-US" altLang="en-US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5777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Overview</a:t>
            </a: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Recent Changes</a:t>
            </a: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Current Challenges</a:t>
            </a:r>
          </a:p>
          <a:p>
            <a:pPr marL="0" indent="0" algn="ctr">
              <a:buNone/>
            </a:pPr>
            <a:r>
              <a:rPr lang="en-US" sz="4800" b="1" i="1" dirty="0"/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404968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391" y="6501471"/>
            <a:ext cx="9144000" cy="42963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dobe Garamond Pro Bold" panose="02020702060506020403" pitchFamily="18" charset="0"/>
                <a:ea typeface="Adobe Kaiti Std R" panose="02020400000000000000" pitchFamily="18" charset="-128"/>
              </a:rPr>
              <a:t>Professionalism - Integrity - Accountability</a:t>
            </a:r>
            <a:endParaRPr lang="en-US" sz="2000" b="1" i="1" dirty="0">
              <a:solidFill>
                <a:srgbClr val="002060"/>
              </a:solidFill>
              <a:latin typeface="Adobe Garamond Pro Bold" panose="02020702060506020403" pitchFamily="18" charset="0"/>
              <a:ea typeface="Adobe Kaiti Std R" panose="02020400000000000000" pitchFamily="18" charset="-128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609599" y="1636169"/>
            <a:ext cx="8392357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468313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7213" indent="-4381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97113" indent="-4683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543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115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687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259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Goal:  Create a Sustainable, Cost-Efficient Prison System to meet Public Safety requirements</a:t>
            </a:r>
          </a:p>
          <a:p>
            <a:pPr marL="0" indent="0"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altLang="en-US" sz="2400" dirty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Current Conditions: </a:t>
            </a:r>
            <a:br>
              <a:rPr lang="en-US" altLang="en-US" sz="2400" dirty="0" smtClean="0">
                <a:solidFill>
                  <a:srgbClr val="002060"/>
                </a:solidFill>
              </a:rPr>
            </a:br>
            <a:endParaRPr lang="en-US" altLang="en-US" sz="2400" dirty="0" smtClean="0">
              <a:solidFill>
                <a:srgbClr val="002060"/>
              </a:solidFill>
            </a:endParaRPr>
          </a:p>
          <a:p>
            <a:pPr lvl="1">
              <a:lnSpc>
                <a:spcPts val="2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Correctional Facilities - 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Avg</a:t>
            </a:r>
            <a:r>
              <a:rPr lang="en-US" altLang="en-US" sz="2400" dirty="0" smtClean="0">
                <a:solidFill>
                  <a:srgbClr val="002060"/>
                </a:solidFill>
              </a:rPr>
              <a:t> 40 years or older</a:t>
            </a:r>
          </a:p>
          <a:p>
            <a:pPr>
              <a:lnSpc>
                <a:spcPts val="2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dirty="0">
              <a:solidFill>
                <a:srgbClr val="002060"/>
              </a:solidFill>
            </a:endParaRPr>
          </a:p>
          <a:p>
            <a:pPr lvl="1">
              <a:lnSpc>
                <a:spcPts val="2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Deferred Maintenance Cost: $180 Million+ (</a:t>
            </a:r>
            <a:r>
              <a:rPr lang="en-US" altLang="en-US" sz="2400" dirty="0" err="1" smtClean="0">
                <a:solidFill>
                  <a:srgbClr val="002060"/>
                </a:solidFill>
              </a:rPr>
              <a:t>est</a:t>
            </a:r>
            <a:r>
              <a:rPr lang="en-US" altLang="en-US" sz="2400" dirty="0" smtClean="0">
                <a:solidFill>
                  <a:srgbClr val="002060"/>
                </a:solidFill>
              </a:rPr>
              <a:t>)</a:t>
            </a:r>
          </a:p>
          <a:p>
            <a:pPr>
              <a:lnSpc>
                <a:spcPts val="2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dirty="0">
              <a:solidFill>
                <a:srgbClr val="002060"/>
              </a:solidFill>
            </a:endParaRPr>
          </a:p>
          <a:p>
            <a:pPr lvl="1">
              <a:lnSpc>
                <a:spcPts val="2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Medical and Mental Health Facility Challenges</a:t>
            </a:r>
          </a:p>
          <a:p>
            <a:pPr lvl="1">
              <a:lnSpc>
                <a:spcPts val="2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400" dirty="0">
              <a:solidFill>
                <a:srgbClr val="002060"/>
              </a:solidFill>
            </a:endParaRPr>
          </a:p>
          <a:p>
            <a:pPr lvl="1">
              <a:lnSpc>
                <a:spcPts val="2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Rehabilitation and Re-entry Program Capacity Gap</a:t>
            </a:r>
            <a:endParaRPr lang="en-US" altLang="en-US" sz="2400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0610" y="241562"/>
            <a:ext cx="70051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Alabama Prison </a:t>
            </a:r>
          </a:p>
          <a:p>
            <a:pPr algn="ctr"/>
            <a:r>
              <a:rPr lang="en-US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Initiative (APTI) 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31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391" y="6501471"/>
            <a:ext cx="9144000" cy="42963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dobe Garamond Pro Bold" panose="02020702060506020403" pitchFamily="18" charset="0"/>
                <a:ea typeface="Adobe Kaiti Std R" panose="02020400000000000000" pitchFamily="18" charset="-128"/>
              </a:rPr>
              <a:t>Professionalism - Integrity - Accountability</a:t>
            </a:r>
            <a:endParaRPr lang="en-US" sz="2000" b="1" i="1" dirty="0">
              <a:solidFill>
                <a:srgbClr val="002060"/>
              </a:solidFill>
              <a:latin typeface="Adobe Garamond Pro Bold" panose="02020702060506020403" pitchFamily="18" charset="0"/>
              <a:ea typeface="Adobe Kaiti Std R" panose="02020400000000000000" pitchFamily="18" charset="-128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619991" y="1687088"/>
            <a:ext cx="7924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468313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7213" indent="-4381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97113" indent="-4683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543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115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687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259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>
                <a:solidFill>
                  <a:srgbClr val="002060"/>
                </a:solidFill>
              </a:rPr>
              <a:t>Close 14 of 16 Major Prisons </a:t>
            </a:r>
            <a:br>
              <a:rPr lang="en-US" altLang="en-US" sz="2800" dirty="0" smtClean="0">
                <a:solidFill>
                  <a:srgbClr val="002060"/>
                </a:solidFill>
              </a:rPr>
            </a:br>
            <a:endParaRPr lang="en-US" altLang="en-US" sz="2800" dirty="0" smtClean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>
                <a:solidFill>
                  <a:srgbClr val="002060"/>
                </a:solidFill>
              </a:rPr>
              <a:t>Consolidate Operations</a:t>
            </a:r>
          </a:p>
          <a:p>
            <a:pPr lvl="1"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rgbClr val="002060"/>
                </a:solidFill>
              </a:rPr>
              <a:t>3 - 4,000-Bed Capacity Men’s Facilities</a:t>
            </a:r>
          </a:p>
          <a:p>
            <a:pPr lvl="1"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rgbClr val="002060"/>
                </a:solidFill>
              </a:rPr>
              <a:t>1 - 1,200-Bed Capacity Women’s Facility</a:t>
            </a:r>
          </a:p>
          <a:p>
            <a:pPr marL="0" indent="0"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altLang="en-US" sz="2800" dirty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>
                <a:solidFill>
                  <a:srgbClr val="002060"/>
                </a:solidFill>
              </a:rPr>
              <a:t>Reduce Prison Occupancy Rate to 125% in Five Years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800" dirty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>
                <a:solidFill>
                  <a:srgbClr val="002060"/>
                </a:solidFill>
              </a:rPr>
              <a:t>Increase Staffing Levels to 95% to 100% With Current Workforce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800" dirty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>
                <a:solidFill>
                  <a:srgbClr val="002060"/>
                </a:solidFill>
              </a:rPr>
              <a:t>Invest in Expanding Rehabilitation and Re-entry Programs to Reduce Recidivism  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800" dirty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800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dirty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79800" y="316417"/>
            <a:ext cx="214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APTI Plan</a:t>
            </a:r>
            <a:endParaRPr lang="en-US" alt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25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86929" y="369870"/>
            <a:ext cx="632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smtClean="0">
                <a:solidFill>
                  <a:srgbClr val="002060"/>
                </a:solidFill>
              </a:rPr>
              <a:t> Example of New 4,000 Bed Facility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225118" y="1636168"/>
            <a:ext cx="10919534" cy="6114037"/>
            <a:chOff x="-218211" y="1447908"/>
            <a:chExt cx="9144000" cy="6302298"/>
          </a:xfrm>
        </p:grpSpPr>
        <p:sp>
          <p:nvSpPr>
            <p:cNvPr id="9" name="TextBox 8"/>
            <p:cNvSpPr txBox="1"/>
            <p:nvPr/>
          </p:nvSpPr>
          <p:spPr>
            <a:xfrm>
              <a:off x="-218211" y="6489562"/>
              <a:ext cx="914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 smtClean="0">
                  <a:solidFill>
                    <a:schemeClr val="accent5">
                      <a:lumMod val="50000"/>
                    </a:schemeClr>
                  </a:solidFill>
                  <a:latin typeface="Adobe Garamond Pro Bold" panose="02020702060506020403" pitchFamily="18" charset="0"/>
                </a:rPr>
                <a:t>       Professionalism – Integrity – Accountability </a:t>
              </a:r>
              <a:endParaRPr lang="en-US" sz="1800" b="1" i="1" dirty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endParaRPr>
            </a:p>
          </p:txBody>
        </p:sp>
        <p:pic>
          <p:nvPicPr>
            <p:cNvPr id="11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403" y="1447908"/>
              <a:ext cx="7900102" cy="6302298"/>
            </a:xfrm>
            <a:prstGeom prst="rect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7510184" y="1528278"/>
              <a:ext cx="604006" cy="53297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99165" y="4810125"/>
              <a:ext cx="1594460" cy="161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3814004" y="2192816"/>
            <a:ext cx="914988" cy="16088"/>
          </a:xfrm>
          <a:prstGeom prst="straightConnector1">
            <a:avLst/>
          </a:prstGeom>
          <a:ln w="117475" cmpd="sng">
            <a:solidFill>
              <a:srgbClr val="00206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7389" y="1747239"/>
            <a:ext cx="443235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One New Facility:  5,000 Inmates 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Capacity Rate: 125%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Correctional Officer Staffing:  ~480/100%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673" y="1756148"/>
            <a:ext cx="428788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Four Current Facilities  5,023 Inmates 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Capacity Rate: 163% 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Correctional Officer Staffing:  ~610/51% </a:t>
            </a:r>
          </a:p>
        </p:txBody>
      </p:sp>
    </p:spTree>
    <p:extLst>
      <p:ext uri="{BB962C8B-B14F-4D97-AF65-F5344CB8AC3E}">
        <p14:creationId xmlns:p14="http://schemas.microsoft.com/office/powerpoint/2010/main" val="41981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391" y="6501471"/>
            <a:ext cx="9144000" cy="429635"/>
          </a:xfr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002060"/>
                </a:solidFill>
                <a:latin typeface="Adobe Garamond Pro Bold" panose="02020702060506020403" pitchFamily="18" charset="0"/>
                <a:ea typeface="Adobe Kaiti Std R" panose="02020400000000000000" pitchFamily="18" charset="-128"/>
              </a:rPr>
              <a:t>Professionalism - Integrity - Accountability</a:t>
            </a:r>
            <a:endParaRPr lang="en-US" sz="2000" b="1" i="1" dirty="0">
              <a:solidFill>
                <a:srgbClr val="002060"/>
              </a:solidFill>
              <a:latin typeface="Adobe Garamond Pro Bold" panose="02020702060506020403" pitchFamily="18" charset="0"/>
              <a:ea typeface="Adobe Kaiti Std R" panose="02020400000000000000" pitchFamily="18" charset="-128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61861" y="1554220"/>
            <a:ext cx="7924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7950" indent="-468313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7213" indent="-4381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97113" indent="-468313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543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115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687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25913" indent="-4683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Requesting $800 Million bond Authority; Not seeking additional appropriation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400" dirty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2060"/>
                </a:solidFill>
              </a:rPr>
              <a:t>Service Bond Debt Through </a:t>
            </a:r>
            <a:r>
              <a:rPr lang="en-US" altLang="en-US" sz="2400" dirty="0" smtClean="0">
                <a:solidFill>
                  <a:srgbClr val="002060"/>
                </a:solidFill>
              </a:rPr>
              <a:t>Reduced </a:t>
            </a:r>
            <a:r>
              <a:rPr lang="en-US" altLang="en-US" sz="2400" dirty="0">
                <a:solidFill>
                  <a:srgbClr val="002060"/>
                </a:solidFill>
              </a:rPr>
              <a:t>Annual Personnel Cost, </a:t>
            </a:r>
            <a:r>
              <a:rPr lang="en-US" altLang="en-US" sz="2400" dirty="0" smtClean="0">
                <a:solidFill>
                  <a:srgbClr val="002060"/>
                </a:solidFill>
              </a:rPr>
              <a:t>Reduced Operational Cost based on Consolidation </a:t>
            </a:r>
            <a:r>
              <a:rPr lang="en-US" altLang="en-US" sz="2400" dirty="0">
                <a:solidFill>
                  <a:srgbClr val="002060"/>
                </a:solidFill>
              </a:rPr>
              <a:t>of Facilities, Supply, Logistics, Transportation and Medical </a:t>
            </a:r>
            <a:r>
              <a:rPr lang="en-US" altLang="en-US" sz="2400" dirty="0" smtClean="0">
                <a:solidFill>
                  <a:srgbClr val="002060"/>
                </a:solidFill>
              </a:rPr>
              <a:t>Services</a:t>
            </a:r>
            <a:br>
              <a:rPr lang="en-US" altLang="en-US" sz="2400" dirty="0" smtClean="0">
                <a:solidFill>
                  <a:srgbClr val="002060"/>
                </a:solidFill>
              </a:rPr>
            </a:br>
            <a:endParaRPr lang="en-US" altLang="en-US" sz="2400" dirty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Open and Competitive Bid Process</a:t>
            </a: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400" dirty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Seeking Alternate Delivery Methodology for Best Value </a:t>
            </a:r>
            <a:br>
              <a:rPr lang="en-US" altLang="en-US" sz="2400" dirty="0" smtClean="0">
                <a:solidFill>
                  <a:srgbClr val="002060"/>
                </a:solidFill>
              </a:rPr>
            </a:br>
            <a:endParaRPr lang="en-US" altLang="en-US" sz="2400" dirty="0" smtClean="0">
              <a:solidFill>
                <a:srgbClr val="002060"/>
              </a:solidFill>
            </a:endParaRPr>
          </a:p>
          <a:p>
            <a:pPr>
              <a:lnSpc>
                <a:spcPts val="25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2060"/>
                </a:solidFill>
              </a:rPr>
              <a:t>Emphasis </a:t>
            </a:r>
            <a:r>
              <a:rPr lang="en-US" altLang="en-US" sz="2400" dirty="0" smtClean="0">
                <a:solidFill>
                  <a:srgbClr val="002060"/>
                </a:solidFill>
              </a:rPr>
              <a:t>on Local Participation</a:t>
            </a:r>
            <a:endParaRPr lang="en-US" altLang="en-US" sz="2400" dirty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400" dirty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alt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48491" y="316417"/>
            <a:ext cx="14093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APTI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44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48901" y="1544715"/>
            <a:ext cx="5726097" cy="3622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noFill/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grpFill/>
            <a:extLst/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  <a:grpFill/>
          </p:spPr>
        </p:pic>
      </p:grpSp>
      <p:sp>
        <p:nvSpPr>
          <p:cNvPr id="11" name="TextBox 10"/>
          <p:cNvSpPr txBox="1"/>
          <p:nvPr/>
        </p:nvSpPr>
        <p:spPr>
          <a:xfrm>
            <a:off x="-133350" y="651864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4472C4">
                    <a:lumMod val="50000"/>
                  </a:srgb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b="1" i="1" dirty="0">
              <a:solidFill>
                <a:srgbClr val="4472C4">
                  <a:lumMod val="50000"/>
                </a:srgb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" y="5601057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Jefferson S. Dunn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Commissioner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268" y="270190"/>
            <a:ext cx="7448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421" y="1671434"/>
            <a:ext cx="5455156" cy="31757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73661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989200" y="270190"/>
            <a:ext cx="632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600" dirty="0" smtClean="0">
                <a:solidFill>
                  <a:srgbClr val="002060"/>
                </a:solidFill>
              </a:rPr>
              <a:t>Mission Statement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3579" y="2132838"/>
            <a:ext cx="8000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2060"/>
                </a:solidFill>
                <a:latin typeface="TimesNewRoman,Italic"/>
              </a:rPr>
              <a:t>“To </a:t>
            </a:r>
            <a:r>
              <a:rPr lang="en-US" sz="3200" b="1" i="1" dirty="0">
                <a:solidFill>
                  <a:srgbClr val="002060"/>
                </a:solidFill>
                <a:latin typeface="TimesNewRoman,Italic"/>
              </a:rPr>
              <a:t>provide for public </a:t>
            </a:r>
            <a:r>
              <a:rPr lang="en-US" sz="3200" b="1" i="1" dirty="0" smtClean="0">
                <a:solidFill>
                  <a:srgbClr val="002060"/>
                </a:solidFill>
                <a:latin typeface="TimesNewRoman,Italic"/>
              </a:rPr>
              <a:t>safety through </a:t>
            </a:r>
            <a:r>
              <a:rPr lang="en-US" sz="3200" b="1" i="1" dirty="0">
                <a:solidFill>
                  <a:srgbClr val="002060"/>
                </a:solidFill>
                <a:latin typeface="TimesNewRoman,Italic"/>
              </a:rPr>
              <a:t>the safe, secure, humane </a:t>
            </a:r>
            <a:r>
              <a:rPr lang="en-US" sz="3200" b="1" i="1" dirty="0" smtClean="0">
                <a:solidFill>
                  <a:srgbClr val="002060"/>
                </a:solidFill>
                <a:latin typeface="TimesNewRoman,Italic"/>
              </a:rPr>
              <a:t>confinement</a:t>
            </a:r>
            <a:r>
              <a:rPr lang="en-US" sz="3200" b="1" i="1" dirty="0">
                <a:solidFill>
                  <a:srgbClr val="002060"/>
                </a:solidFill>
                <a:latin typeface="TimesNewRoman,Italic"/>
              </a:rPr>
              <a:t>, and rehabilitation of offenders</a:t>
            </a:r>
            <a:r>
              <a:rPr lang="en-US" sz="3200" b="1" i="1" dirty="0" smtClean="0">
                <a:solidFill>
                  <a:srgbClr val="002060"/>
                </a:solidFill>
                <a:latin typeface="TimesNewRoman,Italic"/>
              </a:rPr>
              <a:t>.”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049180"/>
            <a:ext cx="9144000" cy="584775"/>
          </a:xfrm>
          <a:prstGeom prst="rect">
            <a:avLst/>
          </a:prstGeom>
          <a:ln w="571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Security + Rehabilitation = Public Safety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86929" y="369870"/>
            <a:ext cx="632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>
                <a:solidFill>
                  <a:srgbClr val="002060"/>
                </a:solidFill>
              </a:rPr>
              <a:t>Alabama Department of Corrections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55119" y="2967335"/>
            <a:ext cx="4397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Backup Slides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231119" y="264448"/>
            <a:ext cx="632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8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smtClean="0">
                <a:solidFill>
                  <a:srgbClr val="002060"/>
                </a:solidFill>
              </a:rPr>
              <a:t>Organization &amp; Infrastructure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1161882"/>
            <a:ext cx="3638550" cy="20009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056" y="3577347"/>
            <a:ext cx="4420464" cy="20005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5807" y="3137328"/>
            <a:ext cx="444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Oldest 1939 - Draper Correctional Facility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65807" y="5577901"/>
            <a:ext cx="469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Newest 1997 – Bibb </a:t>
            </a:r>
            <a:r>
              <a:rPr lang="en-US" dirty="0" smtClean="0">
                <a:solidFill>
                  <a:srgbClr val="002060"/>
                </a:solidFill>
              </a:rPr>
              <a:t>Co </a:t>
            </a:r>
            <a:r>
              <a:rPr lang="en-US" dirty="0" smtClean="0">
                <a:solidFill>
                  <a:srgbClr val="002060"/>
                </a:solidFill>
              </a:rPr>
              <a:t>Correctional Facility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" y="1756237"/>
            <a:ext cx="48291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28 Correctional Facilities in 17 Counties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6   Close Custody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10 Medium Custody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12 Work Release/Community Work Centers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625" y="3484668"/>
            <a:ext cx="272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Inmate Population:  24,120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Occupancy Rate:  181%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530" y="4318050"/>
            <a:ext cx="3172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Total Employees:  3,348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Correctional Officers: 1,777 (49% of Authorized Officers)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894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976210" y="349670"/>
            <a:ext cx="632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 dirty="0" smtClean="0">
                <a:solidFill>
                  <a:srgbClr val="002060"/>
                </a:solidFill>
              </a:rPr>
              <a:t>Budget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6891" y="1174527"/>
            <a:ext cx="3763239" cy="646331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Fiscal Year 2016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3478" y="2085600"/>
            <a:ext cx="6554871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</a:rPr>
              <a:t>$457 Million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</a:rPr>
              <a:t>General Fund Appropriations: </a:t>
            </a:r>
            <a:r>
              <a:rPr lang="en-US" dirty="0" smtClean="0">
                <a:solidFill>
                  <a:srgbClr val="002060"/>
                </a:solidFill>
              </a:rPr>
              <a:t>$400M with $57M Self-Generated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Personnel:</a:t>
            </a:r>
            <a:r>
              <a:rPr lang="en-US" dirty="0" smtClean="0">
                <a:solidFill>
                  <a:srgbClr val="002060"/>
                </a:solidFill>
              </a:rPr>
              <a:t>  $254M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Inmate Healthcare: </a:t>
            </a:r>
            <a:r>
              <a:rPr lang="en-US" dirty="0" smtClean="0">
                <a:solidFill>
                  <a:srgbClr val="002060"/>
                </a:solidFill>
              </a:rPr>
              <a:t>$108M ($333 per inmate, per month)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Inmate Food and Clothing:  </a:t>
            </a:r>
            <a:r>
              <a:rPr lang="en-US" dirty="0" smtClean="0">
                <a:solidFill>
                  <a:srgbClr val="002060"/>
                </a:solidFill>
              </a:rPr>
              <a:t>$25M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Utilities:</a:t>
            </a:r>
            <a:r>
              <a:rPr lang="en-US" dirty="0" smtClean="0">
                <a:solidFill>
                  <a:srgbClr val="002060"/>
                </a:solidFill>
              </a:rPr>
              <a:t>  $23M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Community Corrections:  </a:t>
            </a:r>
            <a:r>
              <a:rPr lang="en-US" dirty="0" smtClean="0">
                <a:solidFill>
                  <a:srgbClr val="002060"/>
                </a:solidFill>
              </a:rPr>
              <a:t>$10M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34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799" y="0"/>
            <a:ext cx="9142201" cy="7498935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34974" y="369720"/>
            <a:ext cx="6324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 smtClean="0">
                <a:solidFill>
                  <a:srgbClr val="002060"/>
                </a:solidFill>
              </a:rPr>
              <a:t>Alabama Corrections Industries</a:t>
            </a:r>
            <a:endParaRPr lang="en-US" altLang="en-US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32486" y="71111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81" y="1366002"/>
            <a:ext cx="2677294" cy="179283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67357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71789" y="3749467"/>
            <a:ext cx="1389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Construction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2" descr="Tallapoosa%20cty%20millwork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3"/>
          <a:stretch>
            <a:fillRect/>
          </a:stretch>
        </p:blipFill>
        <p:spPr bwMode="auto">
          <a:xfrm>
            <a:off x="4240423" y="4190681"/>
            <a:ext cx="2595352" cy="156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43"/>
          <a:stretch>
            <a:fillRect/>
          </a:stretch>
        </p:blipFill>
        <p:spPr bwMode="auto">
          <a:xfrm>
            <a:off x="177799" y="1852787"/>
            <a:ext cx="3810000" cy="193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97274" y="5746671"/>
            <a:ext cx="1775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Custom Millwork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076" name="Picture 4" descr="Vehicle%20Restoration%203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7"/>
          <a:stretch>
            <a:fillRect/>
          </a:stretch>
        </p:blipFill>
        <p:spPr bwMode="auto">
          <a:xfrm>
            <a:off x="522149" y="4194512"/>
            <a:ext cx="3263900" cy="19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96861" y="6166112"/>
            <a:ext cx="1944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Automotive Repair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46960" y="3139125"/>
            <a:ext cx="249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Furniture Manufacturing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018" y="2863041"/>
            <a:ext cx="2257425" cy="171397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823109" y="4564698"/>
            <a:ext cx="2192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Printing and Graphics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83298" y="1699023"/>
            <a:ext cx="1545383" cy="830997"/>
          </a:xfrm>
          <a:prstGeom prst="rect">
            <a:avLst/>
          </a:prstGeom>
          <a:solidFill>
            <a:schemeClr val="accent3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Revenue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$15M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09243" y="5115111"/>
            <a:ext cx="2259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Chemical Plant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Clothing  Plant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Mattress Plant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Tag Plant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Warehouse Services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720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538" y="894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71306" y="115194"/>
            <a:ext cx="7659133" cy="913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002060"/>
                </a:solidFill>
              </a:rPr>
              <a:t>Where We Are Now 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4964" y="1412715"/>
            <a:ext cx="76708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Alabama incarcerates the 3</a:t>
            </a:r>
            <a:r>
              <a:rPr lang="en-US" sz="2400" baseline="30000" dirty="0" smtClean="0">
                <a:solidFill>
                  <a:srgbClr val="002060"/>
                </a:solidFill>
              </a:rPr>
              <a:t>rd</a:t>
            </a:r>
            <a:r>
              <a:rPr lang="en-US" sz="2400" dirty="0" smtClean="0">
                <a:solidFill>
                  <a:srgbClr val="002060"/>
                </a:solidFill>
              </a:rPr>
              <a:t> largest number of people in the country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</a:rPr>
              <a:t>Alabama’s resident population increased 8.2% from 2000 to 2015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</a:rPr>
              <a:t>During that same period, reported crime in Alabama fell by 13.2%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</a:rPr>
              <a:t>Inmate population in Alabama prisons increased by 6% from 2003 to 2015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</a:rPr>
              <a:t>Alabama’s prisons are at 181% capacity   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22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512983" y="266481"/>
            <a:ext cx="69119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 dirty="0" smtClean="0">
                <a:solidFill>
                  <a:srgbClr val="002060"/>
                </a:solidFill>
              </a:rPr>
              <a:t>Alabama Department of Corrections</a:t>
            </a:r>
            <a:endParaRPr lang="en-US" altLang="en-US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5777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Overview</a:t>
            </a:r>
          </a:p>
          <a:p>
            <a:pPr marL="0" indent="0" algn="ctr">
              <a:buNone/>
            </a:pPr>
            <a:r>
              <a:rPr lang="en-US" sz="4800" b="1" i="1" dirty="0"/>
              <a:t>Recent Changes</a:t>
            </a: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Current Challenges</a:t>
            </a:r>
          </a:p>
          <a:p>
            <a:pPr marL="0" indent="0" algn="ctr">
              <a:buNone/>
            </a:pPr>
            <a:r>
              <a:rPr lang="en-US" sz="4800" b="1" i="1" dirty="0">
                <a:solidFill>
                  <a:schemeClr val="bg2">
                    <a:lumMod val="75000"/>
                  </a:schemeClr>
                </a:solidFill>
              </a:rPr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171592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http://www.pptbackgrounds.net/uploads/for-business-backgrounds-wallpapers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5" y="196873"/>
              <a:ext cx="1447953" cy="1439296"/>
            </a:xfrm>
            <a:prstGeom prst="rect">
              <a:avLst/>
            </a:prstGeom>
          </p:spPr>
        </p:pic>
      </p:grp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1289435" y="208635"/>
            <a:ext cx="632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000" b="1" dirty="0" smtClean="0">
                <a:solidFill>
                  <a:srgbClr val="002060"/>
                </a:solidFill>
              </a:rPr>
              <a:t>Professionalism</a:t>
            </a:r>
            <a:endParaRPr lang="en-US" altLang="en-US" sz="4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18211" y="648956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smtClean="0">
                <a:solidFill>
                  <a:schemeClr val="accent5">
                    <a:lumMod val="50000"/>
                  </a:schemeClr>
                </a:solidFill>
                <a:latin typeface="Adobe Garamond Pro Bold" panose="02020702060506020403" pitchFamily="18" charset="0"/>
              </a:rPr>
              <a:t>       Professionalism – Integrity – Accountability </a:t>
            </a:r>
            <a:endParaRPr lang="en-US" sz="1800" b="1" i="1" dirty="0">
              <a:solidFill>
                <a:schemeClr val="accent5">
                  <a:lumMod val="50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491" y="1636169"/>
            <a:ext cx="3839509" cy="27631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4362" y="1866126"/>
            <a:ext cx="56861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</a:rPr>
              <a:t>Established Deputy Commissioner for Training and Professional Development </a:t>
            </a:r>
            <a:br>
              <a:rPr lang="en-US" sz="2000" dirty="0" smtClean="0">
                <a:solidFill>
                  <a:srgbClr val="002060"/>
                </a:solidFill>
              </a:rPr>
            </a:br>
            <a:r>
              <a:rPr lang="en-US" sz="2000" dirty="0" smtClean="0">
                <a:solidFill>
                  <a:srgbClr val="002060"/>
                </a:solidFill>
              </a:rPr>
              <a:t>  </a:t>
            </a: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</a:rPr>
              <a:t>Established DOC </a:t>
            </a:r>
            <a:r>
              <a:rPr lang="en-US" sz="2000" dirty="0">
                <a:solidFill>
                  <a:srgbClr val="002060"/>
                </a:solidFill>
              </a:rPr>
              <a:t>Leadership </a:t>
            </a:r>
            <a:r>
              <a:rPr lang="en-US" sz="2000" dirty="0" smtClean="0">
                <a:solidFill>
                  <a:srgbClr val="002060"/>
                </a:solidFill>
              </a:rPr>
              <a:t>Academy</a:t>
            </a: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</a:rPr>
              <a:t>Partnering with Alabama Colleges and Universities for Affordable Educational </a:t>
            </a:r>
            <a:r>
              <a:rPr lang="en-US" sz="2000" dirty="0" smtClean="0">
                <a:solidFill>
                  <a:srgbClr val="002060"/>
                </a:solidFill>
              </a:rPr>
              <a:t>Opportunities</a:t>
            </a:r>
            <a:br>
              <a:rPr lang="en-US" sz="2000" dirty="0" smtClean="0">
                <a:solidFill>
                  <a:srgbClr val="002060"/>
                </a:solidFill>
              </a:rPr>
            </a:b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</a:rPr>
              <a:t>Raised </a:t>
            </a:r>
            <a:r>
              <a:rPr lang="en-US" sz="2000" dirty="0">
                <a:solidFill>
                  <a:srgbClr val="002060"/>
                </a:solidFill>
              </a:rPr>
              <a:t>Recruiting Standards – Quality vs. </a:t>
            </a:r>
            <a:r>
              <a:rPr lang="en-US" sz="2000" dirty="0" smtClean="0">
                <a:solidFill>
                  <a:srgbClr val="002060"/>
                </a:solidFill>
              </a:rPr>
              <a:t>Quantity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</a:rPr>
              <a:t>Partnering Alabama National Guard for Recruiting 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904" y="5601536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8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4292</TotalTime>
  <Words>792</Words>
  <Application>Microsoft Office PowerPoint</Application>
  <PresentationFormat>On-screen Show (4:3)</PresentationFormat>
  <Paragraphs>219</Paragraphs>
  <Slides>30</Slides>
  <Notes>1</Notes>
  <HiddenSlides>3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Adobe Garamond Pro Bold</vt:lpstr>
      <vt:lpstr>Adobe Kaiti Std R</vt:lpstr>
      <vt:lpstr>Arial</vt:lpstr>
      <vt:lpstr>Calibri</vt:lpstr>
      <vt:lpstr>Calibri Light</vt:lpstr>
      <vt:lpstr>Georgia</vt:lpstr>
      <vt:lpstr>Times New Roman</vt:lpstr>
      <vt:lpstr>TimesNewRoman,Italic</vt:lpstr>
      <vt:lpstr>Wingdings</vt:lpstr>
      <vt:lpstr>1_Office Theme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Horton, Bob (DOC)</dc:creator>
  <cp:lastModifiedBy>Dunn, Jefferson (DOC)</cp:lastModifiedBy>
  <cp:revision>92</cp:revision>
  <cp:lastPrinted>2016-08-16T13:59:00Z</cp:lastPrinted>
  <dcterms:created xsi:type="dcterms:W3CDTF">2015-08-17T20:54:30Z</dcterms:created>
  <dcterms:modified xsi:type="dcterms:W3CDTF">2016-08-17T15:00:28Z</dcterms:modified>
</cp:coreProperties>
</file>