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2"/>
  </p:sldMasterIdLst>
  <p:notesMasterIdLst>
    <p:notesMasterId r:id="rId16"/>
  </p:notesMasterIdLst>
  <p:handoutMasterIdLst>
    <p:handoutMasterId r:id="rId17"/>
  </p:handoutMasterIdLst>
  <p:sldIdLst>
    <p:sldId id="282" r:id="rId3"/>
    <p:sldId id="424" r:id="rId4"/>
    <p:sldId id="462" r:id="rId5"/>
    <p:sldId id="469" r:id="rId6"/>
    <p:sldId id="470" r:id="rId7"/>
    <p:sldId id="477" r:id="rId8"/>
    <p:sldId id="471" r:id="rId9"/>
    <p:sldId id="472" r:id="rId10"/>
    <p:sldId id="475" r:id="rId11"/>
    <p:sldId id="478" r:id="rId12"/>
    <p:sldId id="476" r:id="rId13"/>
    <p:sldId id="407" r:id="rId14"/>
    <p:sldId id="281"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095" autoAdjust="0"/>
  </p:normalViewPr>
  <p:slideViewPr>
    <p:cSldViewPr snapToGrid="0" showGuides="1">
      <p:cViewPr varScale="1">
        <p:scale>
          <a:sx n="108" d="100"/>
          <a:sy n="108" d="100"/>
        </p:scale>
        <p:origin x="59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3" d="100"/>
          <a:sy n="83"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Comparison of Local Governments to Levies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Sheet1!$E$7</c:f>
              <c:strCache>
                <c:ptCount val="1"/>
                <c:pt idx="0">
                  <c:v>Levies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Sheet1!$D$8:$D$9</c:f>
              <c:strCache>
                <c:ptCount val="2"/>
                <c:pt idx="0">
                  <c:v>Counties</c:v>
                </c:pt>
                <c:pt idx="1">
                  <c:v>Municipalities</c:v>
                </c:pt>
              </c:strCache>
            </c:strRef>
          </c:cat>
          <c:val>
            <c:numRef>
              <c:f>Sheet1!$E$8:$E$9</c:f>
              <c:numCache>
                <c:formatCode>General</c:formatCode>
                <c:ptCount val="2"/>
                <c:pt idx="0">
                  <c:v>67</c:v>
                </c:pt>
                <c:pt idx="1">
                  <c:v>498</c:v>
                </c:pt>
              </c:numCache>
            </c:numRef>
          </c:val>
          <c:extLst>
            <c:ext xmlns:c16="http://schemas.microsoft.com/office/drawing/2014/chart" uri="{C3380CC4-5D6E-409C-BE32-E72D297353CC}">
              <c16:uniqueId val="{00000000-6B44-4AE5-8491-5AAB36E8585C}"/>
            </c:ext>
          </c:extLst>
        </c:ser>
        <c:ser>
          <c:idx val="1"/>
          <c:order val="1"/>
          <c:tx>
            <c:strRef>
              <c:f>Sheet1!$F$7</c:f>
              <c:strCache>
                <c:ptCount val="1"/>
                <c:pt idx="0">
                  <c:v>Governments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Sheet1!$D$8:$D$9</c:f>
              <c:strCache>
                <c:ptCount val="2"/>
                <c:pt idx="0">
                  <c:v>Counties</c:v>
                </c:pt>
                <c:pt idx="1">
                  <c:v>Municipalities</c:v>
                </c:pt>
              </c:strCache>
            </c:strRef>
          </c:cat>
          <c:val>
            <c:numRef>
              <c:f>Sheet1!$F$8:$F$9</c:f>
              <c:numCache>
                <c:formatCode>General</c:formatCode>
                <c:ptCount val="2"/>
                <c:pt idx="0">
                  <c:v>230</c:v>
                </c:pt>
                <c:pt idx="1">
                  <c:v>462</c:v>
                </c:pt>
              </c:numCache>
            </c:numRef>
          </c:val>
          <c:extLst>
            <c:ext xmlns:c16="http://schemas.microsoft.com/office/drawing/2014/chart" uri="{C3380CC4-5D6E-409C-BE32-E72D297353CC}">
              <c16:uniqueId val="{00000001-6B44-4AE5-8491-5AAB36E8585C}"/>
            </c:ext>
          </c:extLst>
        </c:ser>
        <c:dLbls>
          <c:dLblPos val="inEnd"/>
          <c:showLegendKey val="0"/>
          <c:showVal val="1"/>
          <c:showCatName val="0"/>
          <c:showSerName val="0"/>
          <c:showPercent val="0"/>
          <c:showBubbleSize val="0"/>
        </c:dLbls>
        <c:gapWidth val="65"/>
        <c:axId val="1960911599"/>
        <c:axId val="1961543871"/>
      </c:barChart>
      <c:catAx>
        <c:axId val="1960911599"/>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1961543871"/>
        <c:crosses val="autoZero"/>
        <c:auto val="1"/>
        <c:lblAlgn val="ctr"/>
        <c:lblOffset val="100"/>
        <c:noMultiLvlLbl val="0"/>
      </c:catAx>
      <c:valAx>
        <c:axId val="1961543871"/>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96091159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2400"/>
              <a:t>Rules by Division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Sheet4!$C$3:$C$4</c:f>
              <c:strCache>
                <c:ptCount val="2"/>
                <c:pt idx="1">
                  <c:v>Total Rules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F9-4A98-AC95-CDEC8FB1CB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F9-4A98-AC95-CDEC8FB1CB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2F9-4A98-AC95-CDEC8FB1CBC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2F9-4A98-AC95-CDEC8FB1CBC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2F9-4A98-AC95-CDEC8FB1CBC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2F9-4A98-AC95-CDEC8FB1CBC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2F9-4A98-AC95-CDEC8FB1CB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5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Sheet4!$B$5:$B$11</c:f>
              <c:strCache>
                <c:ptCount val="7"/>
                <c:pt idx="0">
                  <c:v>Business and License</c:v>
                </c:pt>
                <c:pt idx="1">
                  <c:v>Collections</c:v>
                </c:pt>
                <c:pt idx="2">
                  <c:v>Commissioners Office</c:v>
                </c:pt>
                <c:pt idx="3">
                  <c:v>Individual and Corporate</c:v>
                </c:pt>
                <c:pt idx="4">
                  <c:v>Motor Vehicle</c:v>
                </c:pt>
                <c:pt idx="5">
                  <c:v>Property Tax</c:v>
                </c:pt>
                <c:pt idx="6">
                  <c:v>Sales and Use </c:v>
                </c:pt>
              </c:strCache>
            </c:strRef>
          </c:cat>
          <c:val>
            <c:numRef>
              <c:f>Sheet4!$C$5:$C$11</c:f>
              <c:numCache>
                <c:formatCode>General</c:formatCode>
                <c:ptCount val="7"/>
                <c:pt idx="0">
                  <c:v>134</c:v>
                </c:pt>
                <c:pt idx="1">
                  <c:v>6</c:v>
                </c:pt>
                <c:pt idx="2">
                  <c:v>69</c:v>
                </c:pt>
                <c:pt idx="3">
                  <c:v>282</c:v>
                </c:pt>
                <c:pt idx="4">
                  <c:v>111</c:v>
                </c:pt>
                <c:pt idx="5">
                  <c:v>50</c:v>
                </c:pt>
                <c:pt idx="6">
                  <c:v>414</c:v>
                </c:pt>
              </c:numCache>
            </c:numRef>
          </c:val>
          <c:extLst>
            <c:ext xmlns:c16="http://schemas.microsoft.com/office/drawing/2014/chart" uri="{C3380CC4-5D6E-409C-BE32-E72D297353CC}">
              <c16:uniqueId val="{0000000E-02F9-4A98-AC95-CDEC8FB1CB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000050042512369"/>
          <c:y val="0.19423316372591515"/>
          <c:w val="0.3479322861462531"/>
          <c:h val="0.6991725771584913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dirty="0">
                <a:solidFill>
                  <a:schemeClr val="bg1"/>
                </a:solidFill>
              </a:rPr>
              <a:t>Gross Collections</a:t>
            </a:r>
          </a:p>
        </c:rich>
      </c:tx>
      <c:layout>
        <c:manualLayout>
          <c:xMode val="edge"/>
          <c:yMode val="edge"/>
          <c:x val="0.41123638349839747"/>
          <c:y val="5.840886435001167E-2"/>
        </c:manualLayout>
      </c:layout>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3285738893374588"/>
          <c:y val="0.14072401946637467"/>
          <c:w val="0.84710945171819307"/>
          <c:h val="0.76935403315819917"/>
        </c:manualLayout>
      </c:layout>
      <c:barChart>
        <c:barDir val="col"/>
        <c:grouping val="clustered"/>
        <c:varyColors val="0"/>
        <c:ser>
          <c:idx val="0"/>
          <c:order val="0"/>
          <c:tx>
            <c:strRef>
              <c:f>Sheet1!$B$1</c:f>
              <c:strCache>
                <c:ptCount val="1"/>
                <c:pt idx="0">
                  <c:v>Collections</c:v>
                </c:pt>
              </c:strCache>
            </c:strRef>
          </c:tx>
          <c:spPr>
            <a:gradFill rotWithShape="1">
              <a:gsLst>
                <a:gs pos="0">
                  <a:schemeClr val="accent4">
                    <a:tint val="97000"/>
                    <a:satMod val="115000"/>
                    <a:lumMod val="114000"/>
                  </a:schemeClr>
                </a:gs>
                <a:gs pos="60000">
                  <a:schemeClr val="accent4">
                    <a:tint val="100000"/>
                    <a:shade val="96000"/>
                    <a:satMod val="100000"/>
                    <a:lumMod val="108000"/>
                  </a:schemeClr>
                </a:gs>
                <a:gs pos="100000">
                  <a:schemeClr val="accent4">
                    <a:shade val="91000"/>
                    <a:satMod val="100000"/>
                  </a:schemeClr>
                </a:gs>
              </a:gsLst>
              <a:lin ang="5400000" scaled="0"/>
            </a:gradFill>
            <a:ln>
              <a:noFill/>
            </a:ln>
            <a:effectLst/>
            <a:scene3d>
              <a:camera prst="orthographicFront">
                <a:rot lat="0" lon="0" rev="0"/>
              </a:camera>
              <a:lightRig rig="threePt" dir="t">
                <a:rot lat="0" lon="0" rev="4800000"/>
              </a:lightRig>
            </a:scene3d>
            <a:sp3d>
              <a:bevelT w="50800" h="25400"/>
            </a:sp3d>
          </c:spPr>
          <c:invertIfNegative val="0"/>
          <c:dLbls>
            <c:dLbl>
              <c:idx val="0"/>
              <c:layout>
                <c:manualLayout>
                  <c:x val="-5.1946628316147997E-3"/>
                  <c:y val="0.126007553551053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CD-4226-A19D-E3653BBCDFC9}"/>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2013</c:v>
                </c:pt>
                <c:pt idx="1">
                  <c:v>2014</c:v>
                </c:pt>
                <c:pt idx="2">
                  <c:v>2015</c:v>
                </c:pt>
                <c:pt idx="3">
                  <c:v>2016</c:v>
                </c:pt>
                <c:pt idx="4">
                  <c:v>2017</c:v>
                </c:pt>
                <c:pt idx="5">
                  <c:v>2018*</c:v>
                </c:pt>
              </c:strCache>
            </c:strRef>
          </c:cat>
          <c:val>
            <c:numRef>
              <c:f>Sheet1!$B$2:$B$7</c:f>
              <c:numCache>
                <c:formatCode>_("$"* #,##0_);_("$"* \(#,##0\);_("$"* "-"??_);_(@_)</c:formatCode>
                <c:ptCount val="6"/>
                <c:pt idx="0">
                  <c:v>9285142692.5200005</c:v>
                </c:pt>
                <c:pt idx="1">
                  <c:v>9402559270.4699993</c:v>
                </c:pt>
                <c:pt idx="2">
                  <c:v>9778544515.5900002</c:v>
                </c:pt>
                <c:pt idx="3">
                  <c:v>9897310625.2099991</c:v>
                </c:pt>
                <c:pt idx="4">
                  <c:v>10309206934.389999</c:v>
                </c:pt>
                <c:pt idx="5" formatCode="&quot;$&quot;#,##0.00">
                  <c:v>9118366502.0400009</c:v>
                </c:pt>
              </c:numCache>
            </c:numRef>
          </c:val>
          <c:extLst>
            <c:ext xmlns:c16="http://schemas.microsoft.com/office/drawing/2014/chart" uri="{C3380CC4-5D6E-409C-BE32-E72D297353CC}">
              <c16:uniqueId val="{00000000-7850-4DC4-A30B-18CA3DC48464}"/>
            </c:ext>
          </c:extLst>
        </c:ser>
        <c:dLbls>
          <c:dLblPos val="inEnd"/>
          <c:showLegendKey val="0"/>
          <c:showVal val="1"/>
          <c:showCatName val="0"/>
          <c:showSerName val="0"/>
          <c:showPercent val="0"/>
          <c:showBubbleSize val="0"/>
        </c:dLbls>
        <c:gapWidth val="100"/>
        <c:overlap val="-24"/>
        <c:axId val="2093361040"/>
        <c:axId val="2093364304"/>
      </c:barChart>
      <c:catAx>
        <c:axId val="2093361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2093364304"/>
        <c:crosses val="autoZero"/>
        <c:auto val="0"/>
        <c:lblAlgn val="ctr"/>
        <c:lblOffset val="100"/>
        <c:tickLblSkip val="1"/>
        <c:tickMarkSkip val="2"/>
        <c:noMultiLvlLbl val="0"/>
      </c:catAx>
      <c:valAx>
        <c:axId val="2093364304"/>
        <c:scaling>
          <c:orientation val="minMax"/>
          <c:min val="8500000000"/>
        </c:scaling>
        <c:delete val="0"/>
        <c:axPos val="l"/>
        <c:majorGridlines>
          <c:spPr>
            <a:ln w="9525" cap="flat" cmpd="sng" algn="ctr">
              <a:solidFill>
                <a:schemeClr val="lt1">
                  <a:lumMod val="95000"/>
                  <a:alpha val="10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20933610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592" tIns="48296" rIns="96592" bIns="48296" rtlCol="0"/>
          <a:lstStyle>
            <a:lvl1pPr algn="l">
              <a:defRPr sz="11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592" tIns="48296" rIns="96592" bIns="48296" rtlCol="0"/>
          <a:lstStyle>
            <a:lvl1pPr algn="r">
              <a:defRPr sz="1100"/>
            </a:lvl1pPr>
          </a:lstStyle>
          <a:p>
            <a:fld id="{5627325D-7C6B-4659-A656-A772019985A7}" type="datetimeFigureOut">
              <a:rPr lang="en-US" smtClean="0"/>
              <a:t>8/21/2018</a:t>
            </a:fld>
            <a:endParaRPr lang="en-US" dirty="0"/>
          </a:p>
        </p:txBody>
      </p:sp>
      <p:sp>
        <p:nvSpPr>
          <p:cNvPr id="4" name="Footer Placeholder 3"/>
          <p:cNvSpPr>
            <a:spLocks noGrp="1"/>
          </p:cNvSpPr>
          <p:nvPr>
            <p:ph type="ftr" sz="quarter" idx="2"/>
          </p:nvPr>
        </p:nvSpPr>
        <p:spPr>
          <a:xfrm>
            <a:off x="0" y="9119479"/>
            <a:ext cx="3169920" cy="481726"/>
          </a:xfrm>
          <a:prstGeom prst="rect">
            <a:avLst/>
          </a:prstGeom>
        </p:spPr>
        <p:txBody>
          <a:bodyPr vert="horz" lIns="96592" tIns="48296" rIns="96592" bIns="48296"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7" y="9119479"/>
            <a:ext cx="3169920" cy="481726"/>
          </a:xfrm>
          <a:prstGeom prst="rect">
            <a:avLst/>
          </a:prstGeom>
        </p:spPr>
        <p:txBody>
          <a:bodyPr vert="horz" lIns="96592" tIns="48296" rIns="96592" bIns="48296" rtlCol="0" anchor="b"/>
          <a:lstStyle>
            <a:lvl1pPr algn="r">
              <a:defRPr sz="11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592" tIns="48296" rIns="96592" bIns="48296" rtlCol="0"/>
          <a:lstStyle>
            <a:lvl1pPr algn="l">
              <a:defRPr sz="11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592" tIns="48296" rIns="96592" bIns="48296" rtlCol="0"/>
          <a:lstStyle>
            <a:lvl1pPr algn="r">
              <a:defRPr sz="1100"/>
            </a:lvl1pPr>
          </a:lstStyle>
          <a:p>
            <a:fld id="{D75FD80F-0FDC-4A05-9EF1-C028EC4EDC0A}" type="datetimeFigureOut">
              <a:rPr lang="en-US" smtClean="0"/>
              <a:t>8/21/2018</a:t>
            </a:fld>
            <a:endParaRPr lang="en-US"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592" tIns="48296" rIns="96592" bIns="48296"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592" tIns="48296" rIns="96592" bIns="482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1726"/>
          </a:xfrm>
          <a:prstGeom prst="rect">
            <a:avLst/>
          </a:prstGeom>
        </p:spPr>
        <p:txBody>
          <a:bodyPr vert="horz" lIns="96592" tIns="48296" rIns="96592" bIns="48296"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587" y="9119479"/>
            <a:ext cx="3169920" cy="481726"/>
          </a:xfrm>
          <a:prstGeom prst="rect">
            <a:avLst/>
          </a:prstGeom>
        </p:spPr>
        <p:txBody>
          <a:bodyPr vert="horz" lIns="96592" tIns="48296" rIns="96592" bIns="48296" rtlCol="0" anchor="b"/>
          <a:lstStyle>
            <a:lvl1pPr algn="r">
              <a:defRPr sz="11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352757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37710"/>
            <a:ext cx="5852160" cy="4903470"/>
          </a:xfrm>
        </p:spPr>
        <p:txBody>
          <a:bodyPr/>
          <a:lstStyle/>
          <a:p>
            <a:r>
              <a:rPr lang="en-US" sz="1100" b="1" dirty="0">
                <a:latin typeface="Times New Roman" panose="02020603050405020304" pitchFamily="18" charset="0"/>
                <a:cs typeface="Times New Roman" panose="02020603050405020304" pitchFamily="18" charset="0"/>
              </a:rPr>
              <a:t>Alabama Land Bank Authority - </a:t>
            </a:r>
            <a:r>
              <a:rPr lang="en-US" sz="1100" dirty="0">
                <a:latin typeface="Times New Roman" panose="02020603050405020304" pitchFamily="18" charset="0"/>
                <a:cs typeface="Times New Roman" panose="02020603050405020304" pitchFamily="18" charset="0"/>
              </a:rPr>
              <a:t>The Authority was created for the purpose of acquiring tax delinquent, non-revenue generating properties in order to promote commercial and economic development, and assemble parcels of real property for redevelopment and return to the tax rolls of the State. This past session, legislation was enacted to require the Land Bank Authority convene its first meeting. The first meeting was July 18</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and the organizational meeting was August 22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a:t>
            </a:r>
          </a:p>
          <a:p>
            <a:endParaRPr lang="en-US" sz="5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Local Motor Fuel Advisory Committee </a:t>
            </a:r>
            <a:r>
              <a:rPr lang="en-US" sz="1100" dirty="0">
                <a:latin typeface="Times New Roman" panose="02020603050405020304" pitchFamily="18" charset="0"/>
                <a:cs typeface="Times New Roman" panose="02020603050405020304" pitchFamily="18" charset="0"/>
              </a:rPr>
              <a:t>- Legislative Act 2018-469 requires the Department of Revenue to develop a Single Point of Filing and Payment System for local gasoline and motor fuel taxes. The act included the establishment of the Local Motor Fuel Tax Advisory Committee. This advisory committee is being established to provide input and recommendations in the development and operation of the system. The first meeting was July 17</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a:t>
            </a:r>
          </a:p>
          <a:p>
            <a:endParaRPr lang="en-US" sz="5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Alabama Tax Amnesty Program </a:t>
            </a:r>
            <a:r>
              <a:rPr lang="en-US" sz="1100" dirty="0">
                <a:latin typeface="Times New Roman" panose="02020603050405020304" pitchFamily="18" charset="0"/>
                <a:cs typeface="Times New Roman" panose="02020603050405020304" pitchFamily="18" charset="0"/>
              </a:rPr>
              <a:t>– Provides an opportunity for eligible taxpayers to voluntarily come forward and resolve their delinquent filing and payment obligations for certain types of Alabama taxes and receive a waiver of all of the interest and penalties associated with these delinquencies. Applications are being accepted through September 30</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a:t>
            </a:r>
          </a:p>
          <a:p>
            <a:endParaRPr lang="en-US" sz="5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Marketplace Facilitator Legislation</a:t>
            </a:r>
            <a:r>
              <a:rPr lang="en-US" sz="1100" dirty="0">
                <a:latin typeface="Times New Roman" panose="02020603050405020304" pitchFamily="18" charset="0"/>
                <a:cs typeface="Times New Roman" panose="02020603050405020304" pitchFamily="18" charset="0"/>
              </a:rPr>
              <a:t> - Act 2018-539 amended the Simplified Sellers Use Tax law, and as of January 1, 2019, marketplace facilitators will be required to collect and remit simplified sellers use (SSUT) tax on all marketplace sales including those of marketplace sellers or report such sales to the Alabama Department of Revenue and provide customer notifications.</a:t>
            </a:r>
          </a:p>
          <a:p>
            <a:endParaRPr lang="en-US" sz="5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Guidance on Wayfair Ruling </a:t>
            </a:r>
            <a:r>
              <a:rPr lang="en-US" sz="1100" dirty="0">
                <a:latin typeface="Times New Roman" panose="02020603050405020304" pitchFamily="18" charset="0"/>
                <a:cs typeface="Times New Roman" panose="02020603050405020304" pitchFamily="18" charset="0"/>
              </a:rPr>
              <a:t>- On June 21, 2018, the U.S. Supreme Court issued its decision in South Dakota v. Wayfair, Inc. This decision struck down the requirement that a vendor must have “physical presence” in a state to be subject to state sales and use tax registration and collection requirements. The Department of Revenue’s existing “economic nexus” rule 810-6-2-.90.03, which took effect in January 2016, will be applied prospectively for sales made on or after October 1, 2018.</a:t>
            </a:r>
          </a:p>
        </p:txBody>
      </p:sp>
    </p:spTree>
    <p:extLst>
      <p:ext uri="{BB962C8B-B14F-4D97-AF65-F5344CB8AC3E}">
        <p14:creationId xmlns:p14="http://schemas.microsoft.com/office/powerpoint/2010/main" val="325039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15521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Alabama Department of Revenue closed out its 2017 fiscal year with record collections, totaling over $10.3 billion and marking a milestone in the department’s collection history. A 4.16% increase from prior year – the largest year to year increase in the past 5 years.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are estimating another +4% increase from prior year collections, currently as of July 2018 collections we are marking a 4.6% increase from this time in 2017.</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$9.45 billion of the $10.3 billion was collected through electronic means.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Delinquent tax collections also hit a record collection mark of over $94 million.</a:t>
            </a:r>
          </a:p>
          <a:p>
            <a:endParaRPr lang="en-US"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Upward trend is anticipated based on improving economy and FYTD collections. </a:t>
            </a:r>
          </a:p>
          <a:p>
            <a:endParaRPr lang="en-US"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301809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290348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Policy and Governmental Affairs under Deputy Commissioner Mike Gamble</a:t>
            </a:r>
          </a:p>
        </p:txBody>
      </p:sp>
      <p:sp>
        <p:nvSpPr>
          <p:cNvPr id="4" name="Slide Number Placeholder 3"/>
          <p:cNvSpPr>
            <a:spLocks noGrp="1"/>
          </p:cNvSpPr>
          <p:nvPr>
            <p:ph type="sldNum" sz="quarter" idx="10"/>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148013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144523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There are 67 counties and 462 municipalities within the state. There are over 700 local tax levies – 498 for municipalities and 230 for counties.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Tax Notes - Importance of our relationship with local government: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understand the Department has worked in recent years to improve that relationship, and I intend to continue that work. The reason we need a great relationship with local government is that they are co-tax administrators with us in Alabama with the authority to administer their own taxes. With that bifurcated system comes complexity, and in order to improve Alabama’s tax system for taxpayers and tax administrators, we need local government’s help. I want to take that friction out of tax compliance, and any initiative aimed at that goal must be a collaborative state and local effort.</a:t>
            </a:r>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227811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9"/>
            <a:ext cx="5852160" cy="4880114"/>
          </a:xfrm>
        </p:spPr>
        <p:txBody>
          <a:bodyPr/>
          <a:lstStyle/>
          <a:p>
            <a:r>
              <a:rPr lang="en-US" b="1" dirty="0">
                <a:latin typeface="Times New Roman" panose="02020603050405020304" pitchFamily="18" charset="0"/>
                <a:cs typeface="Times New Roman" panose="02020603050405020304" pitchFamily="18" charset="0"/>
              </a:rPr>
              <a:t>Importance of Departmental Rule Review:</a:t>
            </a:r>
          </a:p>
          <a:p>
            <a:r>
              <a:rPr lang="en-US" dirty="0">
                <a:latin typeface="Times New Roman" panose="02020603050405020304" pitchFamily="18" charset="0"/>
                <a:cs typeface="Times New Roman" panose="02020603050405020304" pitchFamily="18" charset="0"/>
              </a:rPr>
              <a:t>Red Tape Reduction Act, 2013-88 – all agencies must review rules every 5 years. Rules enacted prior to July 1, were required to be reviewed by July 1, 2018 and each 5 years thereafter. Rules enacted after July 1, 2013 must be reviewed every 5 years</a:t>
            </a:r>
            <a:r>
              <a:rPr lang="en-US" b="1" dirty="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Since the passage of the Red Tape Reduction Act, the Department has conducted a complete review of its administrative rules to ensure, as intended by the act, that they are necessary and provide clear guidance to taxpayers. We submitted our full certification of completion of the acts requirements a month prior to the deadline on June 20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certified the amendment of 210 rules and certified the repeal of 279. To best serve taxpayers, the Department will review and update its rules on a continuous basis to ensure that taxpayers are well-informed and better able to comply with the tax laws of the state.</a:t>
            </a:r>
            <a:r>
              <a:rPr lang="en-US" b="1" dirty="0">
                <a:solidFill>
                  <a:srgbClr val="000000"/>
                </a:solidFill>
                <a:latin typeface="Times New Roman" panose="02020603050405020304" pitchFamily="18" charset="0"/>
              </a:rPr>
              <a:t>	</a:t>
            </a:r>
          </a:p>
          <a:p>
            <a:r>
              <a:rPr lang="en-US" b="1" dirty="0"/>
              <a:t>		</a:t>
            </a:r>
          </a:p>
          <a:p>
            <a:r>
              <a:rPr lang="en-US" b="1" dirty="0"/>
              <a:t>Division		Total Rules	</a:t>
            </a:r>
          </a:p>
          <a:p>
            <a:r>
              <a:rPr lang="en-US" dirty="0"/>
              <a:t>Business and License	134	</a:t>
            </a:r>
          </a:p>
          <a:p>
            <a:r>
              <a:rPr lang="en-US" dirty="0"/>
              <a:t>Collections		6	</a:t>
            </a:r>
          </a:p>
          <a:p>
            <a:r>
              <a:rPr lang="en-US" dirty="0"/>
              <a:t>Commissioners Office	69	</a:t>
            </a:r>
          </a:p>
          <a:p>
            <a:r>
              <a:rPr lang="en-US" dirty="0"/>
              <a:t>Individual and Corporate	282	</a:t>
            </a:r>
          </a:p>
          <a:p>
            <a:r>
              <a:rPr lang="en-US" dirty="0"/>
              <a:t>Motor Vehicle	111	</a:t>
            </a:r>
          </a:p>
          <a:p>
            <a:r>
              <a:rPr lang="en-US" dirty="0"/>
              <a:t>Property Tax		50	</a:t>
            </a:r>
          </a:p>
          <a:p>
            <a:r>
              <a:rPr lang="en-US" u="sng" dirty="0"/>
              <a:t>Sales and Use 	414</a:t>
            </a:r>
            <a:r>
              <a:rPr lang="en-US" dirty="0"/>
              <a:t>	</a:t>
            </a:r>
          </a:p>
          <a:p>
            <a:r>
              <a:rPr lang="en-US" dirty="0"/>
              <a:t>		1066</a:t>
            </a:r>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159330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30464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37710"/>
            <a:ext cx="5807393" cy="5590138"/>
          </a:xfrm>
        </p:spPr>
        <p:txBody>
          <a:bodyPr/>
          <a:lstStyle/>
          <a:p>
            <a:r>
              <a:rPr lang="en-US" sz="1000" b="1" dirty="0">
                <a:latin typeface="Times New Roman" panose="02020603050405020304" pitchFamily="18" charset="0"/>
                <a:cs typeface="Times New Roman" panose="02020603050405020304" pitchFamily="18" charset="0"/>
              </a:rPr>
              <a:t>Tax Notes – Combating Refund Fraud and Sales Tax Evasion</a:t>
            </a:r>
          </a:p>
          <a:p>
            <a:r>
              <a:rPr lang="en-US" sz="1100" dirty="0">
                <a:latin typeface="Times New Roman" panose="02020603050405020304" pitchFamily="18" charset="0"/>
                <a:cs typeface="Times New Roman" panose="02020603050405020304" pitchFamily="18" charset="0"/>
              </a:rPr>
              <a:t>The intersection of fraud and technology is a challenge facing every large organization today. It is mission critical at the Department and requires a tremendous commitment of our time, attention, and fiscal resources. Department efforts over recent years to combat identity theft related refund fraud have helped us catch up to that problem, but such efforts have put a strain on our IT systems and have taken resources away from other areas. </a:t>
            </a:r>
          </a:p>
          <a:p>
            <a:endParaRPr lang="en-US" sz="5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The </a:t>
            </a:r>
            <a:r>
              <a:rPr lang="en-US" sz="1100" b="1" dirty="0" err="1">
                <a:latin typeface="Times New Roman" panose="02020603050405020304" pitchFamily="18" charset="0"/>
                <a:cs typeface="Times New Roman" panose="02020603050405020304" pitchFamily="18" charset="0"/>
              </a:rPr>
              <a:t>MorphoTrust</a:t>
            </a:r>
            <a:r>
              <a:rPr lang="en-US" sz="1100" b="1" dirty="0">
                <a:latin typeface="Times New Roman" panose="02020603050405020304" pitchFamily="18" charset="0"/>
                <a:cs typeface="Times New Roman" panose="02020603050405020304" pitchFamily="18" charset="0"/>
              </a:rPr>
              <a:t>® </a:t>
            </a:r>
            <a:r>
              <a:rPr lang="en-US" sz="1100" b="1" dirty="0" err="1">
                <a:latin typeface="Times New Roman" panose="02020603050405020304" pitchFamily="18" charset="0"/>
                <a:cs typeface="Times New Roman" panose="02020603050405020304" pitchFamily="18" charset="0"/>
              </a:rPr>
              <a:t>eID</a:t>
            </a:r>
            <a:r>
              <a:rPr lang="en-US" sz="1100" b="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is a digital credential authenticated by state driver license issuing agencies to facilitate secure online transactions. To use, taxpayers Download </a:t>
            </a:r>
            <a:r>
              <a:rPr lang="en-US" sz="1100" dirty="0" err="1">
                <a:latin typeface="Times New Roman" panose="02020603050405020304" pitchFamily="18" charset="0"/>
                <a:cs typeface="Times New Roman" panose="02020603050405020304" pitchFamily="18" charset="0"/>
              </a:rPr>
              <a:t>MorphoTrust</a:t>
            </a:r>
            <a:r>
              <a:rPr lang="en-US" sz="1100" dirty="0">
                <a:latin typeface="Times New Roman" panose="02020603050405020304" pitchFamily="18" charset="0"/>
                <a:cs typeface="Times New Roman" panose="02020603050405020304" pitchFamily="18" charset="0"/>
              </a:rPr>
              <a:t> app – then simply take a “selfie” and  Register their </a:t>
            </a:r>
            <a:r>
              <a:rPr lang="en-US" sz="1100" dirty="0" err="1">
                <a:latin typeface="Times New Roman" panose="02020603050405020304" pitchFamily="18" charset="0"/>
                <a:cs typeface="Times New Roman" panose="02020603050405020304" pitchFamily="18" charset="0"/>
              </a:rPr>
              <a:t>eID</a:t>
            </a:r>
            <a:r>
              <a:rPr lang="en-US" sz="1100" dirty="0">
                <a:latin typeface="Times New Roman" panose="02020603050405020304" pitchFamily="18" charset="0"/>
                <a:cs typeface="Times New Roman" panose="02020603050405020304" pitchFamily="18" charset="0"/>
              </a:rPr>
              <a:t> at </a:t>
            </a:r>
            <a:r>
              <a:rPr lang="en-US" sz="1100" dirty="0" err="1">
                <a:latin typeface="Times New Roman" panose="02020603050405020304" pitchFamily="18" charset="0"/>
                <a:cs typeface="Times New Roman" panose="02020603050405020304" pitchFamily="18" charset="0"/>
              </a:rPr>
              <a:t>MyAlabamaTaxes.Alabama.Gov</a:t>
            </a:r>
            <a:r>
              <a:rPr lang="en-US" sz="1100" dirty="0">
                <a:latin typeface="Times New Roman" panose="02020603050405020304" pitchFamily="18" charset="0"/>
                <a:cs typeface="Times New Roman" panose="02020603050405020304" pitchFamily="18" charset="0"/>
              </a:rPr>
              <a:t>.</a:t>
            </a:r>
          </a:p>
          <a:p>
            <a:endParaRPr lang="en-US" sz="5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5-minute The </a:t>
            </a:r>
            <a:r>
              <a:rPr lang="en-US" sz="1100" b="1" dirty="0">
                <a:latin typeface="Times New Roman" panose="02020603050405020304" pitchFamily="18" charset="0"/>
                <a:cs typeface="Times New Roman" panose="02020603050405020304" pitchFamily="18" charset="0"/>
              </a:rPr>
              <a:t>ID Confirmation Quiz</a:t>
            </a:r>
            <a:r>
              <a:rPr lang="en-US" sz="1100" dirty="0">
                <a:latin typeface="Times New Roman" panose="02020603050405020304" pitchFamily="18" charset="0"/>
                <a:cs typeface="Times New Roman" panose="02020603050405020304" pitchFamily="18" charset="0"/>
              </a:rPr>
              <a:t>. designed to protect your identity and your tax refund. </a:t>
            </a:r>
          </a:p>
          <a:p>
            <a:r>
              <a:rPr lang="en-US" sz="1100" dirty="0">
                <a:latin typeface="Times New Roman" panose="02020603050405020304" pitchFamily="18" charset="0"/>
                <a:cs typeface="Times New Roman" panose="02020603050405020304" pitchFamily="18" charset="0"/>
              </a:rPr>
              <a:t>You can opt-in to a service that will </a:t>
            </a:r>
            <a:r>
              <a:rPr lang="en-US" sz="1100" b="1" dirty="0">
                <a:latin typeface="Times New Roman" panose="02020603050405020304" pitchFamily="18" charset="0"/>
                <a:cs typeface="Times New Roman" panose="02020603050405020304" pitchFamily="18" charset="0"/>
              </a:rPr>
              <a:t>notify you when ADOR receives Individual Income Tax returns </a:t>
            </a:r>
            <a:r>
              <a:rPr lang="en-US" sz="1100" dirty="0">
                <a:latin typeface="Times New Roman" panose="02020603050405020304" pitchFamily="18" charset="0"/>
                <a:cs typeface="Times New Roman" panose="02020603050405020304" pitchFamily="18" charset="0"/>
              </a:rPr>
              <a:t>that have been filed using your Social Security number. </a:t>
            </a:r>
          </a:p>
          <a:p>
            <a:endParaRPr lang="en-US" sz="500" b="1"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Drivers License Information: </a:t>
            </a:r>
            <a:r>
              <a:rPr lang="en-US" sz="1100" dirty="0">
                <a:latin typeface="Times New Roman" panose="02020603050405020304" pitchFamily="18" charset="0"/>
                <a:cs typeface="Times New Roman" panose="02020603050405020304" pitchFamily="18" charset="0"/>
              </a:rPr>
              <a:t>To combat stolen identity tax fraud and ensure that refunds due Alabama taxpayers are not claimed by others</a:t>
            </a:r>
            <a:r>
              <a:rPr lang="en-US" sz="1100" b="1" dirty="0">
                <a:latin typeface="Times New Roman" panose="02020603050405020304" pitchFamily="18" charset="0"/>
                <a:cs typeface="Times New Roman" panose="02020603050405020304" pitchFamily="18" charset="0"/>
              </a:rPr>
              <a:t>, ADOR is requiring driver’s license information</a:t>
            </a:r>
            <a:r>
              <a:rPr lang="en-US" sz="1100" dirty="0">
                <a:latin typeface="Times New Roman" panose="02020603050405020304" pitchFamily="18" charset="0"/>
                <a:cs typeface="Times New Roman" panose="02020603050405020304" pitchFamily="18" charset="0"/>
              </a:rPr>
              <a:t> in conjunction with the filing of income tax returns. </a:t>
            </a:r>
          </a:p>
          <a:p>
            <a:endParaRPr lang="en-US" sz="500" b="1"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2016 Filing Season – over 8300 returns, over $3 million in confirmed refund fraud stopped</a:t>
            </a:r>
          </a:p>
          <a:p>
            <a:r>
              <a:rPr lang="en-US" sz="1100" dirty="0">
                <a:latin typeface="Times New Roman" panose="02020603050405020304" pitchFamily="18" charset="0"/>
                <a:cs typeface="Times New Roman" panose="02020603050405020304" pitchFamily="18" charset="0"/>
              </a:rPr>
              <a:t>2017 Filing Season (not yet ended) - Over 380 confirmed fraudulent returns resulting in over $220,000, another $8 million in refund fraud suspected and being reviewed.</a:t>
            </a:r>
          </a:p>
          <a:p>
            <a:endParaRPr lang="en-US" sz="5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Wholesale to Retail Accountability Program: </a:t>
            </a:r>
            <a:r>
              <a:rPr lang="en-US" sz="1100" dirty="0">
                <a:latin typeface="Times New Roman" panose="02020603050405020304" pitchFamily="18" charset="0"/>
                <a:cs typeface="Times New Roman" panose="02020603050405020304" pitchFamily="18" charset="0"/>
              </a:rPr>
              <a:t>Requires new information be provided in 4 areas:</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Duplicate information reporting of 1099K’s are due before April 30 each year.</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July 1, 2018, beer and wine distributors in Alabama must file monthly information reports on sales for resale purposes made within this state on which sales or use tax was not collected from retailers.</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July 1, 2018, sellers of tobacco products already filing an information report will be required to provide additional information on that report.</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October 1, 2019, information on municipal business privilege license applications is to be submitted monthly to the department.</a:t>
            </a:r>
          </a:p>
        </p:txBody>
      </p:sp>
    </p:spTree>
    <p:extLst>
      <p:ext uri="{BB962C8B-B14F-4D97-AF65-F5344CB8AC3E}">
        <p14:creationId xmlns:p14="http://schemas.microsoft.com/office/powerpoint/2010/main" val="123451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Tax Notes – Protect Entrusted Information</a:t>
            </a:r>
          </a:p>
          <a:p>
            <a:r>
              <a:rPr lang="en-US" dirty="0">
                <a:latin typeface="Times New Roman" panose="02020603050405020304" pitchFamily="18" charset="0"/>
                <a:cs typeface="Times New Roman" panose="02020603050405020304" pitchFamily="18" charset="0"/>
              </a:rPr>
              <a:t>From the other direction, we must protect the information entrusted to the Department. The Equifax breach has been a headline in the news for weeks now. Like Equifax, the Department’s systems are high-value target for cyber criminals. We must, therefore. Prioritize computer security. That means we invest in updated hardware and software. But, more importantly, it also means we educate our people on the human element of computer security – email habits, password security, etc. – so that we avoid making a mistake that gives criminals the keys to the kingdom.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have a dedicated staff for Computer Security training. We publish a monthly internal security tips newsletter, do quick tip emails blasts and every employee within the Department must complete annual cyber security training.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Annual cyber security training covers over 20 modules/topics and requires the user to view a video and then answer questions correctly. Topics range from Email and Messaging to Advanced Persistent Threats.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356582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800192"/>
          </a:xfrm>
        </p:spPr>
        <p:txBody>
          <a:bodyPr/>
          <a:lstStyle/>
          <a:p>
            <a:r>
              <a:rPr lang="en-US" b="1" dirty="0">
                <a:latin typeface="Times New Roman" panose="02020603050405020304" pitchFamily="18" charset="0"/>
                <a:cs typeface="Times New Roman" panose="02020603050405020304" pitchFamily="18" charset="0"/>
              </a:rPr>
              <a:t>To be considered for an ADOR Internship, you must:</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a sophomore, junior or senior in good standing at a four-year, accredited college or university;</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a declared major in accounting; and</a:t>
            </a:r>
          </a:p>
          <a:p>
            <a:pPr marL="177845" indent="-177845">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successfully completed a minimum of five accounting courses.</a:t>
            </a:r>
          </a:p>
          <a:p>
            <a:r>
              <a:rPr lang="en-US" b="1" dirty="0">
                <a:latin typeface="Times New Roman" panose="02020603050405020304" pitchFamily="18" charset="0"/>
                <a:cs typeface="Times New Roman" panose="02020603050405020304" pitchFamily="18" charset="0"/>
              </a:rPr>
              <a:t>Intern Program 2018: </a:t>
            </a:r>
            <a:r>
              <a:rPr lang="en-US" dirty="0">
                <a:latin typeface="Times New Roman" panose="02020603050405020304" pitchFamily="18" charset="0"/>
                <a:cs typeface="Times New Roman" panose="02020603050405020304" pitchFamily="18" charset="0"/>
              </a:rPr>
              <a:t>14 assigned to the following divisions:</a:t>
            </a:r>
          </a:p>
          <a:p>
            <a:r>
              <a:rPr lang="en-US" dirty="0">
                <a:latin typeface="Times New Roman" panose="02020603050405020304" pitchFamily="18" charset="0"/>
                <a:cs typeface="Times New Roman" panose="02020603050405020304" pitchFamily="18" charset="0"/>
              </a:rPr>
              <a:t>Financial Operations – 2 intern </a:t>
            </a:r>
          </a:p>
          <a:p>
            <a:r>
              <a:rPr lang="en-US" dirty="0">
                <a:latin typeface="Times New Roman" panose="02020603050405020304" pitchFamily="18" charset="0"/>
                <a:cs typeface="Times New Roman" panose="02020603050405020304" pitchFamily="18" charset="0"/>
              </a:rPr>
              <a:t>Individual &amp; Corporate Tax – 2 interns (1 in central office, 1 in the field) </a:t>
            </a:r>
          </a:p>
          <a:p>
            <a:r>
              <a:rPr lang="en-US" dirty="0">
                <a:latin typeface="Times New Roman" panose="02020603050405020304" pitchFamily="18" charset="0"/>
                <a:cs typeface="Times New Roman" panose="02020603050405020304" pitchFamily="18" charset="0"/>
              </a:rPr>
              <a:t>Property Tax - 1 intern</a:t>
            </a:r>
          </a:p>
          <a:p>
            <a:r>
              <a:rPr lang="en-US" dirty="0">
                <a:latin typeface="Times New Roman" panose="02020603050405020304" pitchFamily="18" charset="0"/>
                <a:cs typeface="Times New Roman" panose="02020603050405020304" pitchFamily="18" charset="0"/>
              </a:rPr>
              <a:t>Sales &amp; Use Tax – 9 interns (2 in central office, 6 in the field)</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August 10th, </a:t>
            </a:r>
            <a:r>
              <a:rPr lang="en-US" b="1" dirty="0">
                <a:latin typeface="Times New Roman" panose="02020603050405020304" pitchFamily="18" charset="0"/>
                <a:cs typeface="Times New Roman" panose="02020603050405020304" pitchFamily="18" charset="0"/>
              </a:rPr>
              <a:t>21 additional ADOR staff were trained as mentors</a:t>
            </a:r>
            <a:r>
              <a:rPr lang="en-US" dirty="0">
                <a:latin typeface="Times New Roman" panose="02020603050405020304" pitchFamily="18" charset="0"/>
                <a:cs typeface="Times New Roman" panose="02020603050405020304" pitchFamily="18" charset="0"/>
              </a:rPr>
              <a:t> (12 are in Income Tax, 1 in Property Tax, 8 in Sales &amp; Use Tax.)  All but two are field personnel. (</a:t>
            </a:r>
            <a:r>
              <a:rPr lang="en-US" b="1" dirty="0">
                <a:latin typeface="Times New Roman" panose="02020603050405020304" pitchFamily="18" charset="0"/>
                <a:cs typeface="Times New Roman" panose="02020603050405020304" pitchFamily="18" charset="0"/>
              </a:rPr>
              <a:t>35 staff received mentor training in May</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July and August we met with the following schools:</a:t>
            </a:r>
          </a:p>
          <a:p>
            <a:r>
              <a:rPr lang="en-US" dirty="0">
                <a:latin typeface="Times New Roman" panose="02020603050405020304" pitchFamily="18" charset="0"/>
                <a:cs typeface="Times New Roman" panose="02020603050405020304" pitchFamily="18" charset="0"/>
              </a:rPr>
              <a:t>Alabama State University, Montgomery	UAB</a:t>
            </a:r>
          </a:p>
          <a:p>
            <a:r>
              <a:rPr lang="en-US" dirty="0">
                <a:latin typeface="Times New Roman" panose="02020603050405020304" pitchFamily="18" charset="0"/>
                <a:cs typeface="Times New Roman" panose="02020603050405020304" pitchFamily="18" charset="0"/>
              </a:rPr>
              <a:t>Troy University, Troy		Samford University	</a:t>
            </a:r>
          </a:p>
          <a:p>
            <a:r>
              <a:rPr lang="en-US" dirty="0">
                <a:latin typeface="Times New Roman" panose="02020603050405020304" pitchFamily="18" charset="0"/>
                <a:cs typeface="Times New Roman" panose="02020603050405020304" pitchFamily="18" charset="0"/>
              </a:rPr>
              <a:t>Huntingdon College, Montgomery	AUM</a:t>
            </a:r>
          </a:p>
          <a:p>
            <a:r>
              <a:rPr lang="en-US" dirty="0">
                <a:latin typeface="Times New Roman" panose="02020603050405020304" pitchFamily="18" charset="0"/>
                <a:cs typeface="Times New Roman" panose="02020603050405020304" pitchFamily="18" charset="0"/>
              </a:rPr>
              <a:t>Spring Hill College, Mobile		Jacksonville State University, Jacksonville</a:t>
            </a:r>
          </a:p>
          <a:p>
            <a:r>
              <a:rPr lang="en-US" dirty="0">
                <a:latin typeface="Times New Roman" panose="02020603050405020304" pitchFamily="18" charset="0"/>
                <a:cs typeface="Times New Roman" panose="02020603050405020304" pitchFamily="18" charset="0"/>
              </a:rPr>
              <a:t>University of Mobile		Athens State University, Athens</a:t>
            </a:r>
          </a:p>
          <a:p>
            <a:r>
              <a:rPr lang="en-US" dirty="0">
                <a:latin typeface="Times New Roman" panose="02020603050405020304" pitchFamily="18" charset="0"/>
                <a:cs typeface="Times New Roman" panose="02020603050405020304" pitchFamily="18" charset="0"/>
              </a:rPr>
              <a:t>University of South Alabama, Mobile	</a:t>
            </a:r>
          </a:p>
          <a:p>
            <a:r>
              <a:rPr lang="en-US" dirty="0">
                <a:latin typeface="Times New Roman" panose="02020603050405020304" pitchFamily="18" charset="0"/>
                <a:cs typeface="Times New Roman" panose="02020603050405020304" pitchFamily="18" charset="0"/>
              </a:rPr>
              <a:t>University of North Alabama, Florence</a:t>
            </a:r>
          </a:p>
          <a:p>
            <a:r>
              <a:rPr lang="en-US" dirty="0">
                <a:latin typeface="Times New Roman" panose="02020603050405020304" pitchFamily="18" charset="0"/>
                <a:cs typeface="Times New Roman" panose="02020603050405020304" pitchFamily="18" charset="0"/>
              </a:rPr>
              <a:t>University of Alabama, Tuscaloosa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403788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9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2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222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lgn="ctr">
              <a:defRPr sz="54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23284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1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0301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9993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2320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9409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BF3EA-1A78-4F07-BDC0-C8A1BD461199}" type="datetimeFigureOut">
              <a:rPr lang="en-US" smtClean="0"/>
              <a:t>8/21/2018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99590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08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BF3EA-1A78-4F07-BDC0-C8A1BD461199}" type="datetimeFigureOut">
              <a:rPr lang="en-US" smtClean="0"/>
              <a:t>8/21/2018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7740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9292" y="987149"/>
            <a:ext cx="7726948" cy="2806810"/>
          </a:xfrm>
        </p:spPr>
        <p:txBody>
          <a:bodyPr>
            <a:normAutofit fontScale="90000"/>
          </a:bodyPr>
          <a:lstStyle/>
          <a:p>
            <a:r>
              <a:rPr lang="en-US" dirty="0">
                <a:latin typeface="Times New Roman" panose="02020603050405020304" pitchFamily="18" charset="0"/>
                <a:cs typeface="Times New Roman" panose="02020603050405020304" pitchFamily="18" charset="0"/>
              </a:rPr>
              <a:t>Alabama 	Department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of Revenue</a:t>
            </a:r>
            <a:endParaRPr lang="en-US" dirty="0"/>
          </a:p>
        </p:txBody>
      </p:sp>
      <p:sp>
        <p:nvSpPr>
          <p:cNvPr id="5" name="Subtitle 4"/>
          <p:cNvSpPr>
            <a:spLocks noGrp="1"/>
          </p:cNvSpPr>
          <p:nvPr>
            <p:ph type="subTitle" idx="1"/>
          </p:nvPr>
        </p:nvSpPr>
        <p:spPr>
          <a:xfrm>
            <a:off x="3108959" y="4568571"/>
            <a:ext cx="5640404" cy="1413076"/>
          </a:xfrm>
        </p:spPr>
        <p:txBody>
          <a:bodyPr>
            <a:noAutofit/>
          </a:bodyPr>
          <a:lstStyle/>
          <a:p>
            <a:pPr algn="ctr">
              <a:spcBef>
                <a:spcPts val="600"/>
              </a:spcBef>
              <a:spcAft>
                <a:spcPts val="0"/>
              </a:spcAft>
            </a:pPr>
            <a:r>
              <a:rPr lang="en-US" sz="3200" b="1" dirty="0">
                <a:latin typeface="Times New Roman" panose="02020603050405020304" pitchFamily="18" charset="0"/>
                <a:cs typeface="Times New Roman" panose="02020603050405020304" pitchFamily="18" charset="0"/>
              </a:rPr>
              <a:t>Vernon Barnett</a:t>
            </a:r>
          </a:p>
          <a:p>
            <a:pPr algn="ctr">
              <a:spcBef>
                <a:spcPts val="600"/>
              </a:spcBef>
              <a:spcAft>
                <a:spcPts val="0"/>
              </a:spcAft>
            </a:pPr>
            <a:r>
              <a:rPr lang="en-US" sz="3200" b="1" dirty="0">
                <a:latin typeface="Times New Roman" panose="02020603050405020304" pitchFamily="18" charset="0"/>
                <a:cs typeface="Times New Roman" panose="02020603050405020304" pitchFamily="18" charset="0"/>
              </a:rPr>
              <a:t>Commissioner</a:t>
            </a: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363" y="4462587"/>
            <a:ext cx="1478740" cy="149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035766" y="5894920"/>
            <a:ext cx="1270534"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08/2018</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normAutofit/>
          </a:bodyPr>
          <a:lstStyle/>
          <a:p>
            <a:pPr algn="l"/>
            <a:r>
              <a:rPr lang="en-US" sz="4400" dirty="0">
                <a:latin typeface="Times New Roman" panose="02020603050405020304" pitchFamily="18" charset="0"/>
                <a:cs typeface="Times New Roman" panose="02020603050405020304" pitchFamily="18" charset="0"/>
              </a:rPr>
              <a:t>	Implementation of Legislation</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13338" y="2145323"/>
            <a:ext cx="4882662" cy="372409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Alabama Land Bank Authority</a:t>
            </a:r>
          </a:p>
          <a:p>
            <a:pPr marL="285750" indent="-285750">
              <a:lnSpc>
                <a:spcPct val="200000"/>
              </a:lnSpc>
              <a:buFont typeface="Arial" panose="020B0604020202020204" pitchFamily="34" charset="0"/>
              <a:buChar char="•"/>
            </a:pPr>
            <a:r>
              <a:rPr lang="en-US" sz="2000" dirty="0"/>
              <a:t>Local Motor Fuel Tax Advisory Committee</a:t>
            </a:r>
          </a:p>
          <a:p>
            <a:pPr marL="285750" indent="-285750">
              <a:lnSpc>
                <a:spcPct val="200000"/>
              </a:lnSpc>
              <a:buFont typeface="Arial" panose="020B0604020202020204" pitchFamily="34" charset="0"/>
              <a:buChar char="•"/>
            </a:pPr>
            <a:r>
              <a:rPr lang="en-US" sz="2000" dirty="0"/>
              <a:t>Alabama Tax Amnesty Program</a:t>
            </a:r>
          </a:p>
          <a:p>
            <a:pPr marL="285750" indent="-285750">
              <a:lnSpc>
                <a:spcPct val="200000"/>
              </a:lnSpc>
              <a:buFont typeface="Arial" panose="020B0604020202020204" pitchFamily="34" charset="0"/>
              <a:buChar char="•"/>
            </a:pPr>
            <a:r>
              <a:rPr lang="en-US" sz="2000" dirty="0"/>
              <a:t>Marketplace Facilitator </a:t>
            </a:r>
          </a:p>
          <a:p>
            <a:pPr marL="285750" indent="-285750">
              <a:lnSpc>
                <a:spcPct val="200000"/>
              </a:lnSpc>
              <a:buFont typeface="Arial" panose="020B0604020202020204" pitchFamily="34" charset="0"/>
              <a:buChar char="•"/>
            </a:pPr>
            <a:r>
              <a:rPr lang="en-US" sz="2000" dirty="0"/>
              <a:t>Guidance on </a:t>
            </a:r>
            <a:r>
              <a:rPr lang="en-US" sz="2000" i="1" dirty="0"/>
              <a:t>Wayfair</a:t>
            </a:r>
            <a:r>
              <a:rPr lang="en-US" sz="2000" dirty="0"/>
              <a:t> Ruling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9DE3F643-C160-46E8-95D4-398CCDBFFE52}"/>
              </a:ext>
            </a:extLst>
          </p:cNvPr>
          <p:cNvPicPr>
            <a:picLocks noChangeAspect="1"/>
          </p:cNvPicPr>
          <p:nvPr/>
        </p:nvPicPr>
        <p:blipFill>
          <a:blip r:embed="rId4"/>
          <a:stretch>
            <a:fillRect/>
          </a:stretch>
        </p:blipFill>
        <p:spPr>
          <a:xfrm>
            <a:off x="6096000" y="1972048"/>
            <a:ext cx="4896750" cy="1401543"/>
          </a:xfrm>
          <a:prstGeom prst="rect">
            <a:avLst/>
          </a:prstGeom>
        </p:spPr>
      </p:pic>
      <p:pic>
        <p:nvPicPr>
          <p:cNvPr id="6" name="Picture 5">
            <a:extLst>
              <a:ext uri="{FF2B5EF4-FFF2-40B4-BE49-F238E27FC236}">
                <a16:creationId xmlns:a16="http://schemas.microsoft.com/office/drawing/2014/main" id="{6B90E886-5262-47DC-8776-55F42757F41F}"/>
              </a:ext>
            </a:extLst>
          </p:cNvPr>
          <p:cNvPicPr>
            <a:picLocks noChangeAspect="1"/>
          </p:cNvPicPr>
          <p:nvPr/>
        </p:nvPicPr>
        <p:blipFill>
          <a:blip r:embed="rId5"/>
          <a:stretch>
            <a:fillRect/>
          </a:stretch>
        </p:blipFill>
        <p:spPr>
          <a:xfrm>
            <a:off x="5955853" y="3516833"/>
            <a:ext cx="1381125" cy="981075"/>
          </a:xfrm>
          <a:prstGeom prst="rect">
            <a:avLst/>
          </a:prstGeom>
        </p:spPr>
      </p:pic>
      <p:sp>
        <p:nvSpPr>
          <p:cNvPr id="8" name="TextBox 7">
            <a:extLst>
              <a:ext uri="{FF2B5EF4-FFF2-40B4-BE49-F238E27FC236}">
                <a16:creationId xmlns:a16="http://schemas.microsoft.com/office/drawing/2014/main" id="{CB31E8B5-2308-4E2D-B4C7-3D209C288FFC}"/>
              </a:ext>
            </a:extLst>
          </p:cNvPr>
          <p:cNvSpPr txBox="1"/>
          <p:nvPr/>
        </p:nvSpPr>
        <p:spPr>
          <a:xfrm>
            <a:off x="7031115" y="3684204"/>
            <a:ext cx="3684233" cy="707886"/>
          </a:xfrm>
          <a:prstGeom prst="rect">
            <a:avLst/>
          </a:prstGeom>
          <a:noFill/>
        </p:spPr>
        <p:txBody>
          <a:bodyPr wrap="square" rtlCol="0">
            <a:spAutoFit/>
          </a:bodyPr>
          <a:lstStyle/>
          <a:p>
            <a:r>
              <a:rPr lang="en-US" sz="2000" dirty="0"/>
              <a:t>Simplified Sellers Use Tax and Marketplace Facilitators</a:t>
            </a:r>
          </a:p>
        </p:txBody>
      </p:sp>
      <p:pic>
        <p:nvPicPr>
          <p:cNvPr id="10" name="Picture 9">
            <a:extLst>
              <a:ext uri="{FF2B5EF4-FFF2-40B4-BE49-F238E27FC236}">
                <a16:creationId xmlns:a16="http://schemas.microsoft.com/office/drawing/2014/main" id="{6A9081E2-BBC6-4630-8FED-9FD351996FFF}"/>
              </a:ext>
            </a:extLst>
          </p:cNvPr>
          <p:cNvPicPr>
            <a:picLocks noChangeAspect="1"/>
          </p:cNvPicPr>
          <p:nvPr/>
        </p:nvPicPr>
        <p:blipFill>
          <a:blip r:embed="rId6"/>
          <a:stretch>
            <a:fillRect/>
          </a:stretch>
        </p:blipFill>
        <p:spPr>
          <a:xfrm>
            <a:off x="5977036" y="4702703"/>
            <a:ext cx="5134678" cy="14278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9121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latin typeface="Times New Roman" panose="02020603050405020304" pitchFamily="18" charset="0"/>
                <a:cs typeface="Times New Roman" panose="02020603050405020304" pitchFamily="18" charset="0"/>
              </a:rPr>
              <a:t>ADOR Revenues</a:t>
            </a:r>
            <a:endParaRPr lang="en-US" sz="5400" dirty="0"/>
          </a:p>
        </p:txBody>
      </p:sp>
      <p:sp>
        <p:nvSpPr>
          <p:cNvPr id="3" name="Content Placeholder 2"/>
          <p:cNvSpPr>
            <a:spLocks noGrp="1"/>
          </p:cNvSpPr>
          <p:nvPr>
            <p:ph type="subTitle" idx="1"/>
          </p:nvPr>
        </p:nvSpPr>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pPr marL="201168" lvl="1" indent="0">
              <a:buNone/>
            </a:pPr>
            <a:endParaRPr lang="en-US" sz="2400" dirty="0"/>
          </a:p>
          <a:p>
            <a:pPr lvl="8"/>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425" y="4624923"/>
            <a:ext cx="1353312" cy="13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1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Times New Roman" panose="02020603050405020304" pitchFamily="18" charset="0"/>
                <a:cs typeface="Times New Roman" panose="02020603050405020304" pitchFamily="18" charset="0"/>
              </a:rPr>
              <a:t>Total Collections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098819388"/>
              </p:ext>
            </p:extLst>
          </p:nvPr>
        </p:nvGraphicFramePr>
        <p:xfrm>
          <a:off x="1251284" y="1886552"/>
          <a:ext cx="9779268" cy="417260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744" y="286603"/>
            <a:ext cx="1353312" cy="13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F19EFB1-ECA5-4903-AECC-0FAE517FD67C}"/>
              </a:ext>
            </a:extLst>
          </p:cNvPr>
          <p:cNvSpPr txBox="1"/>
          <p:nvPr/>
        </p:nvSpPr>
        <p:spPr>
          <a:xfrm>
            <a:off x="131975" y="6447934"/>
            <a:ext cx="5882326" cy="369332"/>
          </a:xfrm>
          <a:prstGeom prst="rect">
            <a:avLst/>
          </a:prstGeom>
          <a:noFill/>
        </p:spPr>
        <p:txBody>
          <a:bodyPr wrap="square" rtlCol="0">
            <a:spAutoFit/>
          </a:bodyPr>
          <a:lstStyle/>
          <a:p>
            <a:r>
              <a:rPr lang="en-US" dirty="0">
                <a:solidFill>
                  <a:schemeClr val="bg1"/>
                </a:solidFill>
              </a:rPr>
              <a:t>*Data as of July 2018 Monthly Abstract </a:t>
            </a:r>
          </a:p>
        </p:txBody>
      </p:sp>
    </p:spTree>
    <p:extLst>
      <p:ext uri="{BB962C8B-B14F-4D97-AF65-F5344CB8AC3E}">
        <p14:creationId xmlns:p14="http://schemas.microsoft.com/office/powerpoint/2010/main" val="367458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7280" y="758952"/>
            <a:ext cx="10058400" cy="3280311"/>
          </a:xfrm>
        </p:spPr>
        <p:txBody>
          <a:bodyPr/>
          <a:lstStyle/>
          <a:p>
            <a:pPr marL="45720" indent="0" algn="ctr"/>
            <a:r>
              <a:rPr lang="en-US" dirty="0">
                <a:latin typeface="Times New Roman" panose="02020603050405020304" pitchFamily="18" charset="0"/>
                <a:cs typeface="Times New Roman" panose="02020603050405020304" pitchFamily="18" charset="0"/>
              </a:rPr>
              <a:t>Thank you</a:t>
            </a: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33" y="326360"/>
            <a:ext cx="13549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1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lstStyle/>
          <a:p>
            <a:pPr algn="ctr"/>
            <a:r>
              <a:rPr lang="en-US" sz="5400" dirty="0">
                <a:latin typeface="Times New Roman" panose="02020603050405020304" pitchFamily="18" charset="0"/>
                <a:cs typeface="Times New Roman" panose="02020603050405020304" pitchFamily="18" charset="0"/>
              </a:rPr>
              <a:t>Department</a:t>
            </a:r>
            <a:r>
              <a:rPr lang="en-US" dirty="0">
                <a:latin typeface="Times New Roman" panose="02020603050405020304" pitchFamily="18" charset="0"/>
                <a:cs typeface="Times New Roman" panose="02020603050405020304" pitchFamily="18" charset="0"/>
              </a:rPr>
              <a:t> Organization</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a:stretch>
            <a:fillRect/>
          </a:stretch>
        </p:blipFill>
        <p:spPr>
          <a:xfrm>
            <a:off x="1097281" y="3008434"/>
            <a:ext cx="10058400" cy="1044820"/>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4836501" y="1793631"/>
            <a:ext cx="2522661" cy="1310053"/>
          </a:xfrm>
          <a:prstGeom prst="rect">
            <a:avLst/>
          </a:prstGeom>
        </p:spPr>
      </p:pic>
      <p:sp>
        <p:nvSpPr>
          <p:cNvPr id="4" name="TextBox 3"/>
          <p:cNvSpPr txBox="1"/>
          <p:nvPr/>
        </p:nvSpPr>
        <p:spPr>
          <a:xfrm>
            <a:off x="835269" y="4659923"/>
            <a:ext cx="5064369" cy="2031325"/>
          </a:xfrm>
          <a:prstGeom prst="rect">
            <a:avLst/>
          </a:prstGeom>
          <a:noFill/>
        </p:spPr>
        <p:txBody>
          <a:bodyPr wrap="square" rtlCol="0">
            <a:spAutoFit/>
          </a:bodyPr>
          <a:lstStyle/>
          <a:p>
            <a:pPr algn="ctr"/>
            <a:r>
              <a:rPr lang="en-US" b="1" dirty="0"/>
              <a:t>Commissioner’s Office</a:t>
            </a:r>
          </a:p>
          <a:p>
            <a:pPr algn="ctr"/>
            <a:r>
              <a:rPr lang="en-US" b="1" dirty="0"/>
              <a:t>334-242-1175</a:t>
            </a:r>
          </a:p>
          <a:p>
            <a:pPr algn="ctr"/>
            <a:r>
              <a:rPr lang="en-US" dirty="0"/>
              <a:t>Joe Garrett, Deputy Commissioner</a:t>
            </a:r>
          </a:p>
          <a:p>
            <a:pPr algn="ctr"/>
            <a:r>
              <a:rPr lang="en-US" dirty="0"/>
              <a:t>Brenda Coone, Deputy Commissioner</a:t>
            </a:r>
          </a:p>
          <a:p>
            <a:pPr algn="ctr"/>
            <a:r>
              <a:rPr lang="en-US" dirty="0"/>
              <a:t>Curtis Stewart, Deputy Commissioner</a:t>
            </a:r>
          </a:p>
          <a:p>
            <a:pPr algn="ctr"/>
            <a:r>
              <a:rPr lang="en-US" dirty="0"/>
              <a:t>Mike Gamble, Deputy Commissioner/Secretary</a:t>
            </a:r>
          </a:p>
          <a:p>
            <a:pPr algn="ctr"/>
            <a:endParaRPr lang="en-US" dirty="0"/>
          </a:p>
        </p:txBody>
      </p:sp>
      <p:sp>
        <p:nvSpPr>
          <p:cNvPr id="10" name="TextBox 9"/>
          <p:cNvSpPr txBox="1"/>
          <p:nvPr/>
        </p:nvSpPr>
        <p:spPr>
          <a:xfrm>
            <a:off x="5811715" y="4659923"/>
            <a:ext cx="5343965" cy="1754326"/>
          </a:xfrm>
          <a:prstGeom prst="rect">
            <a:avLst/>
          </a:prstGeom>
          <a:noFill/>
        </p:spPr>
        <p:txBody>
          <a:bodyPr wrap="square" rtlCol="0">
            <a:spAutoFit/>
          </a:bodyPr>
          <a:lstStyle/>
          <a:p>
            <a:pPr algn="ctr"/>
            <a:r>
              <a:rPr lang="en-US" b="1" dirty="0"/>
              <a:t>Tax Policy and Governmental Affairs Division</a:t>
            </a:r>
          </a:p>
          <a:p>
            <a:pPr algn="ctr"/>
            <a:r>
              <a:rPr lang="en-US" b="1" dirty="0"/>
              <a:t>334-242-1380</a:t>
            </a:r>
          </a:p>
          <a:p>
            <a:pPr algn="ctr"/>
            <a:r>
              <a:rPr lang="en-US" dirty="0"/>
              <a:t>Kelley Gillikin, Acting Director</a:t>
            </a:r>
          </a:p>
          <a:p>
            <a:pPr algn="ctr"/>
            <a:r>
              <a:rPr lang="en-US" dirty="0"/>
              <a:t>Arleen Alexander, Governmental Relations Manager</a:t>
            </a:r>
          </a:p>
          <a:p>
            <a:pPr algn="ctr"/>
            <a:r>
              <a:rPr lang="en-US" dirty="0"/>
              <a:t>Christy Vandevender, Research Manager</a:t>
            </a:r>
          </a:p>
          <a:p>
            <a:pPr algn="ctr"/>
            <a:r>
              <a:rPr lang="en-US" dirty="0"/>
              <a:t>Cameran Clark, Sr. Research Analyst</a:t>
            </a:r>
          </a:p>
        </p:txBody>
      </p:sp>
    </p:spTree>
    <p:extLst>
      <p:ext uri="{BB962C8B-B14F-4D97-AF65-F5344CB8AC3E}">
        <p14:creationId xmlns:p14="http://schemas.microsoft.com/office/powerpoint/2010/main" val="14996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latin typeface="Times New Roman" panose="02020603050405020304" pitchFamily="18" charset="0"/>
                <a:cs typeface="Times New Roman" panose="02020603050405020304" pitchFamily="18" charset="0"/>
              </a:rPr>
              <a:t>Ongoing Department Priorities</a:t>
            </a:r>
            <a:endParaRPr lang="en-US" sz="5400" dirty="0"/>
          </a:p>
        </p:txBody>
      </p:sp>
      <p:sp>
        <p:nvSpPr>
          <p:cNvPr id="3" name="Content Placeholder 2"/>
          <p:cNvSpPr>
            <a:spLocks noGrp="1"/>
          </p:cNvSpPr>
          <p:nvPr>
            <p:ph type="subTitle" idx="1"/>
          </p:nvPr>
        </p:nvSpPr>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pPr marL="201168" lvl="1" indent="0">
              <a:buNone/>
            </a:pPr>
            <a:endParaRPr lang="en-US" sz="2400" dirty="0"/>
          </a:p>
          <a:p>
            <a:pPr lvl="8"/>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425" y="4624923"/>
            <a:ext cx="1353312" cy="13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88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lstStyle/>
          <a:p>
            <a:pPr algn="ctr"/>
            <a:r>
              <a:rPr lang="en-US" sz="5400" dirty="0">
                <a:latin typeface="Times New Roman" panose="02020603050405020304" pitchFamily="18" charset="0"/>
                <a:cs typeface="Times New Roman" panose="02020603050405020304" pitchFamily="18" charset="0"/>
              </a:rPr>
              <a:t>Relationships with Locals</a:t>
            </a:r>
            <a:endParaRPr lang="en-US" dirty="0">
              <a:latin typeface="Times New Roman" panose="02020603050405020304" pitchFamily="18" charset="0"/>
              <a:cs typeface="Times New Roman" panose="02020603050405020304" pitchFamily="18"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341044" y="3800470"/>
            <a:ext cx="2114550" cy="1781175"/>
          </a:xfrm>
          <a:prstGeom prst="rect">
            <a:avLst/>
          </a:prstGeom>
        </p:spPr>
      </p:pic>
      <p:pic>
        <p:nvPicPr>
          <p:cNvPr id="3" name="Picture 2"/>
          <p:cNvPicPr>
            <a:picLocks noChangeAspect="1"/>
          </p:cNvPicPr>
          <p:nvPr/>
        </p:nvPicPr>
        <p:blipFill>
          <a:blip r:embed="rId5"/>
          <a:stretch>
            <a:fillRect/>
          </a:stretch>
        </p:blipFill>
        <p:spPr>
          <a:xfrm>
            <a:off x="7961013" y="1789967"/>
            <a:ext cx="2874612" cy="1639033"/>
          </a:xfrm>
          <a:prstGeom prst="rect">
            <a:avLst/>
          </a:prstGeom>
        </p:spPr>
      </p:pic>
      <p:graphicFrame>
        <p:nvGraphicFramePr>
          <p:cNvPr id="8" name="Chart 7">
            <a:extLst>
              <a:ext uri="{FF2B5EF4-FFF2-40B4-BE49-F238E27FC236}">
                <a16:creationId xmlns:a16="http://schemas.microsoft.com/office/drawing/2014/main" id="{C5202E17-9588-4131-899A-6B2630ED3BB0}"/>
              </a:ext>
            </a:extLst>
          </p:cNvPr>
          <p:cNvGraphicFramePr>
            <a:graphicFrameLocks/>
          </p:cNvGraphicFramePr>
          <p:nvPr>
            <p:extLst>
              <p:ext uri="{D42A27DB-BD31-4B8C-83A1-F6EECF244321}">
                <p14:modId xmlns:p14="http://schemas.microsoft.com/office/powerpoint/2010/main" val="2818309246"/>
              </p:ext>
            </p:extLst>
          </p:nvPr>
        </p:nvGraphicFramePr>
        <p:xfrm>
          <a:off x="1097280" y="2085056"/>
          <a:ext cx="6256365" cy="34308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767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lstStyle/>
          <a:p>
            <a:pPr algn="ctr"/>
            <a:r>
              <a:rPr lang="en-US" sz="5400" dirty="0">
                <a:latin typeface="Times New Roman" panose="02020603050405020304" pitchFamily="18" charset="0"/>
                <a:cs typeface="Times New Roman" panose="02020603050405020304" pitchFamily="18" charset="0"/>
              </a:rPr>
              <a:t>Departmental Rule Review</a:t>
            </a:r>
            <a:endParaRPr lang="en-US" dirty="0">
              <a:latin typeface="Times New Roman" panose="02020603050405020304" pitchFamily="18" charset="0"/>
              <a:cs typeface="Times New Roman" panose="02020603050405020304" pitchFamily="18"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2846514174"/>
              </p:ext>
            </p:extLst>
          </p:nvPr>
        </p:nvGraphicFramePr>
        <p:xfrm>
          <a:off x="4841049" y="2192784"/>
          <a:ext cx="6314631" cy="362209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38F8DC51-3999-47BE-BD82-EA5EA15CF24E}"/>
              </a:ext>
            </a:extLst>
          </p:cNvPr>
          <p:cNvGrpSpPr/>
          <p:nvPr/>
        </p:nvGrpSpPr>
        <p:grpSpPr>
          <a:xfrm>
            <a:off x="1036320" y="2192784"/>
            <a:ext cx="3545741" cy="3553324"/>
            <a:chOff x="1097280" y="2066241"/>
            <a:chExt cx="3545741" cy="3553324"/>
          </a:xfrm>
        </p:grpSpPr>
        <p:pic>
          <p:nvPicPr>
            <p:cNvPr id="2" name="Picture 1">
              <a:extLst>
                <a:ext uri="{FF2B5EF4-FFF2-40B4-BE49-F238E27FC236}">
                  <a16:creationId xmlns:a16="http://schemas.microsoft.com/office/drawing/2014/main" id="{75FD5234-CC90-4EE3-9C68-5F414295FD52}"/>
                </a:ext>
              </a:extLst>
            </p:cNvPr>
            <p:cNvPicPr>
              <a:picLocks noChangeAspect="1"/>
            </p:cNvPicPr>
            <p:nvPr/>
          </p:nvPicPr>
          <p:blipFill>
            <a:blip r:embed="rId5"/>
            <a:stretch>
              <a:fillRect/>
            </a:stretch>
          </p:blipFill>
          <p:spPr>
            <a:xfrm>
              <a:off x="1327100" y="2628715"/>
              <a:ext cx="3086100" cy="2990850"/>
            </a:xfrm>
            <a:prstGeom prst="rect">
              <a:avLst/>
            </a:prstGeom>
          </p:spPr>
        </p:pic>
        <p:sp>
          <p:nvSpPr>
            <p:cNvPr id="3" name="TextBox 2">
              <a:extLst>
                <a:ext uri="{FF2B5EF4-FFF2-40B4-BE49-F238E27FC236}">
                  <a16:creationId xmlns:a16="http://schemas.microsoft.com/office/drawing/2014/main" id="{BF8E69AA-7150-4BE2-8816-FE529F38B9BE}"/>
                </a:ext>
              </a:extLst>
            </p:cNvPr>
            <p:cNvSpPr txBox="1"/>
            <p:nvPr/>
          </p:nvSpPr>
          <p:spPr>
            <a:xfrm>
              <a:off x="1097280" y="2066241"/>
              <a:ext cx="3545741" cy="523220"/>
            </a:xfrm>
            <a:prstGeom prst="rect">
              <a:avLst/>
            </a:prstGeom>
            <a:noFill/>
          </p:spPr>
          <p:txBody>
            <a:bodyPr wrap="square" rtlCol="0">
              <a:spAutoFit/>
            </a:bodyPr>
            <a:lstStyle/>
            <a:p>
              <a:pPr algn="ctr"/>
              <a:r>
                <a:rPr lang="en-US" sz="2800" b="1" dirty="0"/>
                <a:t>Red Tape Reduction</a:t>
              </a:r>
            </a:p>
          </p:txBody>
        </p:sp>
      </p:grpSp>
      <p:sp>
        <p:nvSpPr>
          <p:cNvPr id="6" name="TextBox 5">
            <a:extLst>
              <a:ext uri="{FF2B5EF4-FFF2-40B4-BE49-F238E27FC236}">
                <a16:creationId xmlns:a16="http://schemas.microsoft.com/office/drawing/2014/main" id="{2C3F8EE7-F81B-4028-B843-B7EC62C59DBC}"/>
              </a:ext>
            </a:extLst>
          </p:cNvPr>
          <p:cNvSpPr txBox="1"/>
          <p:nvPr/>
        </p:nvSpPr>
        <p:spPr>
          <a:xfrm>
            <a:off x="1036320" y="5917255"/>
            <a:ext cx="10058400" cy="369332"/>
          </a:xfrm>
          <a:prstGeom prst="rect">
            <a:avLst/>
          </a:prstGeom>
          <a:noFill/>
        </p:spPr>
        <p:txBody>
          <a:bodyPr wrap="square" rtlCol="0">
            <a:spAutoFit/>
          </a:bodyPr>
          <a:lstStyle/>
          <a:p>
            <a:pPr algn="ctr"/>
            <a:r>
              <a:rPr lang="en-US" dirty="0"/>
              <a:t>Questions: cameran.clark@revenue.alabama.gov</a:t>
            </a:r>
          </a:p>
        </p:txBody>
      </p:sp>
    </p:spTree>
    <p:extLst>
      <p:ext uri="{BB962C8B-B14F-4D97-AF65-F5344CB8AC3E}">
        <p14:creationId xmlns:p14="http://schemas.microsoft.com/office/powerpoint/2010/main" val="158203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latin typeface="Times New Roman" panose="02020603050405020304" pitchFamily="18" charset="0"/>
                <a:cs typeface="Times New Roman" panose="02020603050405020304" pitchFamily="18" charset="0"/>
              </a:rPr>
              <a:t>Major Issues Facing the Department</a:t>
            </a:r>
            <a:endParaRPr lang="en-US" sz="5400" dirty="0"/>
          </a:p>
        </p:txBody>
      </p:sp>
      <p:sp>
        <p:nvSpPr>
          <p:cNvPr id="3" name="Content Placeholder 2"/>
          <p:cNvSpPr>
            <a:spLocks noGrp="1"/>
          </p:cNvSpPr>
          <p:nvPr>
            <p:ph type="subTitle" idx="1"/>
          </p:nvPr>
        </p:nvSpPr>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pPr marL="201168" lvl="1" indent="0">
              <a:buNone/>
            </a:pPr>
            <a:endParaRPr lang="en-US" sz="2400" dirty="0"/>
          </a:p>
          <a:p>
            <a:pPr lvl="8"/>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425" y="4624923"/>
            <a:ext cx="1353312" cy="13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03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normAutofit/>
          </a:bodyPr>
          <a:lstStyle/>
          <a:p>
            <a:r>
              <a:rPr lang="en-US" sz="4400" dirty="0">
                <a:latin typeface="Times New Roman" panose="02020603050405020304" pitchFamily="18" charset="0"/>
                <a:cs typeface="Times New Roman" panose="02020603050405020304" pitchFamily="18" charset="0"/>
              </a:rPr>
              <a:t>Combat Refund Fraud &amp; Tax Evasion</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966242" y="2453054"/>
            <a:ext cx="6189438" cy="2584938"/>
          </a:xfrm>
          <a:prstGeom prst="rect">
            <a:avLst/>
          </a:prstGeom>
        </p:spPr>
      </p:pic>
      <p:sp>
        <p:nvSpPr>
          <p:cNvPr id="4" name="TextBox 3"/>
          <p:cNvSpPr txBox="1"/>
          <p:nvPr/>
        </p:nvSpPr>
        <p:spPr>
          <a:xfrm>
            <a:off x="1213339" y="2145323"/>
            <a:ext cx="3666392" cy="403187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err="1"/>
              <a:t>eID</a:t>
            </a:r>
            <a:r>
              <a:rPr lang="en-US" sz="2000" dirty="0"/>
              <a:t> Alabama</a:t>
            </a:r>
          </a:p>
          <a:p>
            <a:pPr marL="285750" indent="-285750">
              <a:lnSpc>
                <a:spcPct val="200000"/>
              </a:lnSpc>
              <a:buFont typeface="Arial" panose="020B0604020202020204" pitchFamily="34" charset="0"/>
              <a:buChar char="•"/>
            </a:pPr>
            <a:r>
              <a:rPr lang="en-US" sz="2000" dirty="0"/>
              <a:t>ID Confirmation Quiz</a:t>
            </a:r>
          </a:p>
          <a:p>
            <a:pPr marL="285750" indent="-285750">
              <a:lnSpc>
                <a:spcPct val="200000"/>
              </a:lnSpc>
              <a:buFont typeface="Arial" panose="020B0604020202020204" pitchFamily="34" charset="0"/>
              <a:buChar char="•"/>
            </a:pPr>
            <a:r>
              <a:rPr lang="en-US" sz="2000" dirty="0"/>
              <a:t>MAT Notification of Returns </a:t>
            </a:r>
          </a:p>
          <a:p>
            <a:pPr marL="285750" indent="-285750">
              <a:lnSpc>
                <a:spcPct val="200000"/>
              </a:lnSpc>
              <a:buFont typeface="Arial" panose="020B0604020202020204" pitchFamily="34" charset="0"/>
              <a:buChar char="•"/>
            </a:pPr>
            <a:r>
              <a:rPr lang="en-US" sz="2000" dirty="0"/>
              <a:t>Drivers’ License Verification</a:t>
            </a:r>
          </a:p>
          <a:p>
            <a:pPr marL="285750" indent="-285750">
              <a:lnSpc>
                <a:spcPct val="150000"/>
              </a:lnSpc>
              <a:buFont typeface="Arial" panose="020B0604020202020204" pitchFamily="34" charset="0"/>
              <a:buChar char="•"/>
            </a:pPr>
            <a:r>
              <a:rPr lang="en-US" sz="2000" dirty="0"/>
              <a:t>WRAP (The Wholesale to Retail Accountability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53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lstStyle/>
          <a:p>
            <a:pPr algn="ctr"/>
            <a:r>
              <a:rPr lang="en-US" sz="5400" dirty="0">
                <a:latin typeface="Times New Roman" panose="02020603050405020304" pitchFamily="18" charset="0"/>
                <a:cs typeface="Times New Roman" panose="02020603050405020304" pitchFamily="18" charset="0"/>
              </a:rPr>
              <a:t>Protect Entrusted Information</a:t>
            </a:r>
            <a:endParaRPr lang="en-US" dirty="0">
              <a:latin typeface="Times New Roman" panose="02020603050405020304" pitchFamily="18" charset="0"/>
              <a:cs typeface="Times New Roman" panose="02020603050405020304" pitchFamily="18"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097280" y="2428676"/>
            <a:ext cx="2662934" cy="3787484"/>
          </a:xfrm>
          <a:prstGeom prst="rect">
            <a:avLst/>
          </a:prstGeom>
        </p:spPr>
        <p:style>
          <a:lnRef idx="2">
            <a:schemeClr val="dk1"/>
          </a:lnRef>
          <a:fillRef idx="1">
            <a:schemeClr val="lt1"/>
          </a:fillRef>
          <a:effectRef idx="0">
            <a:schemeClr val="dk1"/>
          </a:effectRef>
          <a:fontRef idx="minor">
            <a:schemeClr val="dk1"/>
          </a:fontRef>
        </p:style>
      </p:pic>
      <p:pic>
        <p:nvPicPr>
          <p:cNvPr id="8" name="Picture 7"/>
          <p:cNvPicPr/>
          <p:nvPr/>
        </p:nvPicPr>
        <p:blipFill>
          <a:blip r:embed="rId5"/>
          <a:stretch>
            <a:fillRect/>
          </a:stretch>
        </p:blipFill>
        <p:spPr>
          <a:xfrm>
            <a:off x="4297051" y="2428676"/>
            <a:ext cx="2347547" cy="3018302"/>
          </a:xfrm>
          <a:prstGeom prst="rect">
            <a:avLst/>
          </a:prstGeom>
        </p:spPr>
      </p:pic>
      <p:pic>
        <p:nvPicPr>
          <p:cNvPr id="3" name="Picture 2"/>
          <p:cNvPicPr>
            <a:picLocks noChangeAspect="1"/>
          </p:cNvPicPr>
          <p:nvPr/>
        </p:nvPicPr>
        <p:blipFill>
          <a:blip r:embed="rId6"/>
          <a:stretch>
            <a:fillRect/>
          </a:stretch>
        </p:blipFill>
        <p:spPr>
          <a:xfrm>
            <a:off x="4758352" y="2749201"/>
            <a:ext cx="2458393" cy="3146433"/>
          </a:xfrm>
          <a:prstGeom prst="rect">
            <a:avLst/>
          </a:prstGeom>
        </p:spPr>
      </p:pic>
      <p:pic>
        <p:nvPicPr>
          <p:cNvPr id="4" name="Picture 3"/>
          <p:cNvPicPr>
            <a:picLocks noChangeAspect="1"/>
          </p:cNvPicPr>
          <p:nvPr/>
        </p:nvPicPr>
        <p:blipFill>
          <a:blip r:embed="rId7"/>
          <a:stretch>
            <a:fillRect/>
          </a:stretch>
        </p:blipFill>
        <p:spPr>
          <a:xfrm>
            <a:off x="5495442" y="3183869"/>
            <a:ext cx="2448869" cy="3117756"/>
          </a:xfrm>
          <a:prstGeom prst="rect">
            <a:avLst/>
          </a:prstGeom>
        </p:spPr>
      </p:pic>
      <p:pic>
        <p:nvPicPr>
          <p:cNvPr id="13" name="Picture 12"/>
          <p:cNvPicPr>
            <a:picLocks noChangeAspect="1"/>
          </p:cNvPicPr>
          <p:nvPr/>
        </p:nvPicPr>
        <p:blipFill>
          <a:blip r:embed="rId8"/>
          <a:stretch>
            <a:fillRect/>
          </a:stretch>
        </p:blipFill>
        <p:spPr>
          <a:xfrm>
            <a:off x="8741485" y="2428676"/>
            <a:ext cx="2247809" cy="2081778"/>
          </a:xfrm>
          <a:prstGeom prst="rect">
            <a:avLst/>
          </a:prstGeom>
        </p:spPr>
        <p:style>
          <a:lnRef idx="1">
            <a:schemeClr val="dk1"/>
          </a:lnRef>
          <a:fillRef idx="3">
            <a:schemeClr val="dk1"/>
          </a:fillRef>
          <a:effectRef idx="2">
            <a:schemeClr val="dk1"/>
          </a:effectRef>
          <a:fontRef idx="minor">
            <a:schemeClr val="lt1"/>
          </a:fontRef>
        </p:style>
      </p:pic>
      <p:sp>
        <p:nvSpPr>
          <p:cNvPr id="14" name="TextBox 13"/>
          <p:cNvSpPr txBox="1"/>
          <p:nvPr/>
        </p:nvSpPr>
        <p:spPr>
          <a:xfrm>
            <a:off x="316523" y="1943100"/>
            <a:ext cx="11500339" cy="400110"/>
          </a:xfrm>
          <a:prstGeom prst="rect">
            <a:avLst/>
          </a:prstGeom>
          <a:noFill/>
        </p:spPr>
        <p:txBody>
          <a:bodyPr wrap="square" rtlCol="0">
            <a:spAutoFit/>
          </a:bodyPr>
          <a:lstStyle/>
          <a:p>
            <a:pPr algn="ctr"/>
            <a:r>
              <a:rPr lang="en-US" sz="2000" b="1" dirty="0"/>
              <a:t>Monthly Newsletters, Quarterly Email Blasts, and Annual Cyber Security Training - Department Wide</a:t>
            </a:r>
          </a:p>
        </p:txBody>
      </p:sp>
      <p:pic>
        <p:nvPicPr>
          <p:cNvPr id="15" name="Picture 14"/>
          <p:cNvPicPr>
            <a:picLocks noChangeAspect="1"/>
          </p:cNvPicPr>
          <p:nvPr/>
        </p:nvPicPr>
        <p:blipFill>
          <a:blip r:embed="rId9"/>
          <a:stretch>
            <a:fillRect/>
          </a:stretch>
        </p:blipFill>
        <p:spPr>
          <a:xfrm>
            <a:off x="8265189" y="4595920"/>
            <a:ext cx="3200400" cy="1295400"/>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39131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330440"/>
          </a:xfrm>
        </p:spPr>
        <p:txBody>
          <a:bodyPr>
            <a:normAutofit/>
          </a:bodyPr>
          <a:lstStyle/>
          <a:p>
            <a:pPr algn="ctr"/>
            <a:r>
              <a:rPr lang="en-US" sz="4800" dirty="0">
                <a:latin typeface="Times New Roman" panose="02020603050405020304" pitchFamily="18" charset="0"/>
                <a:cs typeface="Times New Roman" panose="02020603050405020304" pitchFamily="18" charset="0"/>
              </a:rPr>
              <a:t>Staffing and Internship Program</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6" y="245444"/>
            <a:ext cx="135495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96114" y="1854895"/>
            <a:ext cx="2833993" cy="3785652"/>
          </a:xfrm>
          <a:prstGeom prst="rect">
            <a:avLst/>
          </a:prstGeom>
          <a:noFill/>
        </p:spPr>
        <p:txBody>
          <a:bodyPr wrap="square" rtlCol="0" anchor="ctr">
            <a:spAutoFit/>
          </a:bodyPr>
          <a:lstStyle/>
          <a:p>
            <a:pPr algn="ctr"/>
            <a:endParaRPr lang="en-US" sz="2000" dirty="0"/>
          </a:p>
          <a:p>
            <a:pPr algn="ctr"/>
            <a:endParaRPr lang="en-US" sz="2000" dirty="0"/>
          </a:p>
          <a:p>
            <a:pPr algn="ctr"/>
            <a:r>
              <a:rPr lang="en-US" sz="2000" dirty="0"/>
              <a:t>Department administers more than 50 taxes with 1,100 employees serving citizens throughout the State.</a:t>
            </a:r>
          </a:p>
          <a:p>
            <a:pPr algn="ctr"/>
            <a:endParaRPr lang="en-US" sz="2000" dirty="0"/>
          </a:p>
          <a:p>
            <a:pPr algn="ctr"/>
            <a:r>
              <a:rPr lang="en-US" sz="2000" dirty="0"/>
              <a:t>17 Divisions and </a:t>
            </a:r>
          </a:p>
          <a:p>
            <a:pPr algn="ctr"/>
            <a:r>
              <a:rPr lang="en-US" sz="2000" dirty="0"/>
              <a:t>9 Taxpayer Service Centers. </a:t>
            </a:r>
          </a:p>
          <a:p>
            <a:pPr algn="ctr"/>
            <a:endParaRPr lang="en-US" sz="2000" dirty="0"/>
          </a:p>
        </p:txBody>
      </p:sp>
      <p:pic>
        <p:nvPicPr>
          <p:cNvPr id="4" name="Picture 3">
            <a:extLst>
              <a:ext uri="{FF2B5EF4-FFF2-40B4-BE49-F238E27FC236}">
                <a16:creationId xmlns:a16="http://schemas.microsoft.com/office/drawing/2014/main" id="{2DA5B19F-E0A4-4BA1-9057-75FE0FE7952E}"/>
              </a:ext>
            </a:extLst>
          </p:cNvPr>
          <p:cNvPicPr>
            <a:picLocks noChangeAspect="1"/>
          </p:cNvPicPr>
          <p:nvPr/>
        </p:nvPicPr>
        <p:blipFill>
          <a:blip r:embed="rId4"/>
          <a:stretch>
            <a:fillRect/>
          </a:stretch>
        </p:blipFill>
        <p:spPr>
          <a:xfrm>
            <a:off x="4296477" y="2162671"/>
            <a:ext cx="3660006" cy="3770200"/>
          </a:xfrm>
          <a:prstGeom prst="rect">
            <a:avLst/>
          </a:prstGeom>
        </p:spPr>
        <p:style>
          <a:lnRef idx="2">
            <a:schemeClr val="dk1"/>
          </a:lnRef>
          <a:fillRef idx="1">
            <a:schemeClr val="lt1"/>
          </a:fillRef>
          <a:effectRef idx="0">
            <a:schemeClr val="dk1"/>
          </a:effectRef>
          <a:fontRef idx="minor">
            <a:schemeClr val="dk1"/>
          </a:fontRef>
        </p:style>
      </p:pic>
      <p:sp>
        <p:nvSpPr>
          <p:cNvPr id="9" name="TextBox 8">
            <a:extLst>
              <a:ext uri="{FF2B5EF4-FFF2-40B4-BE49-F238E27FC236}">
                <a16:creationId xmlns:a16="http://schemas.microsoft.com/office/drawing/2014/main" id="{EA3F226B-F871-4F89-A484-AFE98E82B547}"/>
              </a:ext>
            </a:extLst>
          </p:cNvPr>
          <p:cNvSpPr txBox="1"/>
          <p:nvPr/>
        </p:nvSpPr>
        <p:spPr>
          <a:xfrm>
            <a:off x="8481077" y="2162671"/>
            <a:ext cx="2833993" cy="3477875"/>
          </a:xfrm>
          <a:prstGeom prst="rect">
            <a:avLst/>
          </a:prstGeom>
          <a:noFill/>
        </p:spPr>
        <p:txBody>
          <a:bodyPr wrap="square" rtlCol="0">
            <a:spAutoFit/>
          </a:bodyPr>
          <a:lstStyle/>
          <a:p>
            <a:pPr algn="ctr"/>
            <a:r>
              <a:rPr lang="en-US" sz="2000" dirty="0"/>
              <a:t>New Internship Program launched in May 2018.</a:t>
            </a:r>
          </a:p>
          <a:p>
            <a:pPr algn="ctr"/>
            <a:endParaRPr lang="en-US" sz="1200" dirty="0"/>
          </a:p>
          <a:p>
            <a:pPr algn="ctr"/>
            <a:r>
              <a:rPr lang="en-US" sz="2000" dirty="0"/>
              <a:t>Paid part-time annual and summer internships available at central office and Taxpayer Service Centers.</a:t>
            </a:r>
          </a:p>
          <a:p>
            <a:pPr algn="ctr"/>
            <a:endParaRPr lang="en-US" sz="2000" dirty="0"/>
          </a:p>
          <a:p>
            <a:pPr algn="ctr"/>
            <a:endParaRPr lang="en-US" sz="2000" dirty="0"/>
          </a:p>
          <a:p>
            <a:pPr algn="ctr"/>
            <a:endParaRPr lang="en-US" sz="2000" dirty="0"/>
          </a:p>
        </p:txBody>
      </p:sp>
      <p:pic>
        <p:nvPicPr>
          <p:cNvPr id="6" name="Picture 5">
            <a:extLst>
              <a:ext uri="{FF2B5EF4-FFF2-40B4-BE49-F238E27FC236}">
                <a16:creationId xmlns:a16="http://schemas.microsoft.com/office/drawing/2014/main" id="{3642F6B5-9395-4837-B8F1-53471D713B59}"/>
              </a:ext>
            </a:extLst>
          </p:cNvPr>
          <p:cNvPicPr>
            <a:picLocks noChangeAspect="1"/>
          </p:cNvPicPr>
          <p:nvPr/>
        </p:nvPicPr>
        <p:blipFill>
          <a:blip r:embed="rId5"/>
          <a:stretch>
            <a:fillRect/>
          </a:stretch>
        </p:blipFill>
        <p:spPr>
          <a:xfrm>
            <a:off x="8321685" y="4618421"/>
            <a:ext cx="3152775" cy="131445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9188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2">
      <a:majorFont>
        <a:latin typeface="Times New Roman"/>
        <a:ea typeface=""/>
        <a:cs typeface=""/>
      </a:majorFont>
      <a:minorFont>
        <a:latin typeface="Times New Roman"/>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1789</Words>
  <Application>Microsoft Office PowerPoint</Application>
  <PresentationFormat>Widescreen</PresentationFormat>
  <Paragraphs>159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Retrospect</vt:lpstr>
      <vt:lpstr>Alabama  Department    of Revenue</vt:lpstr>
      <vt:lpstr>Department Organization</vt:lpstr>
      <vt:lpstr>Ongoing Department Priorities</vt:lpstr>
      <vt:lpstr>Relationships with Locals</vt:lpstr>
      <vt:lpstr>Departmental Rule Review</vt:lpstr>
      <vt:lpstr>Major Issues Facing the Department</vt:lpstr>
      <vt:lpstr>Combat Refund Fraud &amp; Tax Evasion</vt:lpstr>
      <vt:lpstr>Protect Entrusted Information</vt:lpstr>
      <vt:lpstr>Staffing and Internship Program</vt:lpstr>
      <vt:lpstr> Implementation of Legislation</vt:lpstr>
      <vt:lpstr>ADOR Revenues</vt:lpstr>
      <vt:lpstr>Total Collections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2015-10-21T15:41:10Z</dcterms:created>
  <dcterms:modified xsi:type="dcterms:W3CDTF">2018-08-21T13:46:35Z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