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396" r:id="rId2"/>
    <p:sldId id="359" r:id="rId3"/>
    <p:sldId id="398" r:id="rId4"/>
    <p:sldId id="402" r:id="rId5"/>
    <p:sldId id="403" r:id="rId6"/>
    <p:sldId id="404" r:id="rId7"/>
    <p:sldId id="399" r:id="rId8"/>
    <p:sldId id="405" r:id="rId9"/>
    <p:sldId id="400" r:id="rId10"/>
    <p:sldId id="406" r:id="rId11"/>
    <p:sldId id="407" r:id="rId12"/>
    <p:sldId id="408" r:id="rId13"/>
    <p:sldId id="401" r:id="rId14"/>
    <p:sldId id="353" r:id="rId1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8B43"/>
    <a:srgbClr val="988642"/>
    <a:srgbClr val="97C19A"/>
    <a:srgbClr val="4E7536"/>
    <a:srgbClr val="165788"/>
    <a:srgbClr val="9E3039"/>
    <a:srgbClr val="084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96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745ADA3-CC14-4B77-8FDB-CB128B831075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0ABF932-708D-466F-9ADF-E8E7007D61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32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DB99B-8E21-47AC-9310-F8EA045B9EB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754B9-542A-4DC5-8376-CC98A2E4AC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575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47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890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984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3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963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59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75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92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59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413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7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73C20-B866-4514-B81D-2A0069EB2D10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252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8058" y="1817580"/>
            <a:ext cx="84755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3E8B43"/>
                </a:solidFill>
                <a:latin typeface="Edwardian Script ITC" panose="030303020407070D0804" pitchFamily="66" charset="0"/>
              </a:rPr>
              <a:t>State &amp; Federal Legislative Update</a:t>
            </a:r>
            <a:endParaRPr lang="en-US" sz="6000" b="1" dirty="0">
              <a:solidFill>
                <a:srgbClr val="3E8B43"/>
              </a:solidFill>
              <a:latin typeface="Edwardian Script ITC" panose="030303020407070D08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932" y="2844326"/>
            <a:ext cx="868743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97C19A"/>
                </a:solidFill>
                <a:latin typeface="Book Antiqua" panose="02040602050305030304" pitchFamily="18" charset="0"/>
              </a:rPr>
              <a:t>Abby Luker Fitzpatrick</a:t>
            </a:r>
            <a:endParaRPr lang="en-US" sz="2200" dirty="0" smtClean="0">
              <a:solidFill>
                <a:srgbClr val="97C19A"/>
              </a:solidFill>
              <a:latin typeface="Book Antiqua" panose="02040602050305030304" pitchFamily="18" charset="0"/>
            </a:endParaRPr>
          </a:p>
          <a:p>
            <a:r>
              <a:rPr lang="en-US" sz="1850" dirty="0" smtClean="0">
                <a:solidFill>
                  <a:srgbClr val="97C19A"/>
                </a:solidFill>
                <a:latin typeface="Book Antiqua" panose="02040602050305030304" pitchFamily="18" charset="0"/>
              </a:rPr>
              <a:t>Director of Communication and Engagement, </a:t>
            </a:r>
          </a:p>
          <a:p>
            <a:r>
              <a:rPr lang="en-US" sz="1850" dirty="0" smtClean="0">
                <a:solidFill>
                  <a:srgbClr val="97C19A"/>
                </a:solidFill>
                <a:latin typeface="Book Antiqua" panose="02040602050305030304" pitchFamily="18" charset="0"/>
              </a:rPr>
              <a:t>Association of </a:t>
            </a:r>
            <a:r>
              <a:rPr lang="en-US" sz="1850" dirty="0">
                <a:solidFill>
                  <a:srgbClr val="97C19A"/>
                </a:solidFill>
                <a:latin typeface="Book Antiqua" panose="02040602050305030304" pitchFamily="18" charset="0"/>
              </a:rPr>
              <a:t>County Commissions of Alabama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8" t="29635" r="9340" b="38424"/>
          <a:stretch/>
        </p:blipFill>
        <p:spPr>
          <a:xfrm>
            <a:off x="478564" y="3928609"/>
            <a:ext cx="2150336" cy="67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Data Breach Requirements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113" y="1693318"/>
            <a:ext cx="84652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Implement &amp; maintain reasonable security measures to protect sensitive information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Conduct a prompt investigation after discovering a security breach</a:t>
            </a:r>
          </a:p>
        </p:txBody>
      </p:sp>
    </p:spTree>
    <p:extLst>
      <p:ext uri="{BB962C8B-B14F-4D97-AF65-F5344CB8AC3E}">
        <p14:creationId xmlns:p14="http://schemas.microsoft.com/office/powerpoint/2010/main" val="202753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Requirements…Continued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113" y="1693318"/>
            <a:ext cx="84652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Provide notification of the breach to: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Impacted Alabama residents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AG’s Office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Consumer reporting agencies</a:t>
            </a:r>
          </a:p>
        </p:txBody>
      </p:sp>
    </p:spTree>
    <p:extLst>
      <p:ext uri="{BB962C8B-B14F-4D97-AF65-F5344CB8AC3E}">
        <p14:creationId xmlns:p14="http://schemas.microsoft.com/office/powerpoint/2010/main" val="187784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Data Breaches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113" y="1693318"/>
            <a:ext cx="84652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ACCA staff currently looking into &amp; thinking through issues surrounding data breach law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ACCA will provide comprehensive overview of law at Legislative Conference</a:t>
            </a:r>
          </a:p>
        </p:txBody>
      </p:sp>
    </p:spTree>
    <p:extLst>
      <p:ext uri="{BB962C8B-B14F-4D97-AF65-F5344CB8AC3E}">
        <p14:creationId xmlns:p14="http://schemas.microsoft.com/office/powerpoint/2010/main" val="130352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Kari’s Law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113" y="1693318"/>
            <a:ext cx="8465238" cy="4099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1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Championed by FCC Chairman &amp; signed into law by President Trump earlier this year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1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Requires multi-line telephone systems to have a default configuration enabling users to call 911 without a prefix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1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Multi-line systems installed after two years of the measure’s enactment will have to be preconfigured</a:t>
            </a:r>
          </a:p>
        </p:txBody>
      </p:sp>
    </p:spTree>
    <p:extLst>
      <p:ext uri="{BB962C8B-B14F-4D97-AF65-F5344CB8AC3E}">
        <p14:creationId xmlns:p14="http://schemas.microsoft.com/office/powerpoint/2010/main" val="47576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5"/>
          <p:cNvSpPr txBox="1">
            <a:spLocks noChangeArrowheads="1"/>
          </p:cNvSpPr>
          <p:nvPr/>
        </p:nvSpPr>
        <p:spPr>
          <a:xfrm>
            <a:off x="590955" y="2283031"/>
            <a:ext cx="8382128" cy="11267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800" b="1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Abby Luker Fitzpatrick, </a:t>
            </a:r>
          </a:p>
          <a:p>
            <a:pPr marL="0" indent="0">
              <a:buNone/>
            </a:pPr>
            <a:r>
              <a:rPr lang="en-US" sz="30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ACCA Director of Communication &amp; Engagement</a:t>
            </a:r>
          </a:p>
          <a:p>
            <a:pPr marL="0" indent="0">
              <a:buNone/>
            </a:pPr>
            <a:endParaRPr lang="en-US" sz="3000" dirty="0" smtClean="0">
              <a:solidFill>
                <a:srgbClr val="3E8B43"/>
              </a:solidFill>
              <a:latin typeface="Book Antiqua" panose="02040602050305030304" pitchFamily="18" charset="0"/>
            </a:endParaRPr>
          </a:p>
          <a:p>
            <a:pPr marL="457200" lvl="1" indent="0">
              <a:buNone/>
            </a:pPr>
            <a:endParaRPr lang="en-US" sz="3000" dirty="0" smtClean="0">
              <a:solidFill>
                <a:srgbClr val="3E8B43"/>
              </a:solidFill>
              <a:latin typeface="Book Antiqua" panose="02040602050305030304" pitchFamily="18" charset="0"/>
            </a:endParaRPr>
          </a:p>
          <a:p>
            <a:endParaRPr lang="en-US" sz="3000" dirty="0" smtClean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>
          <a:xfrm>
            <a:off x="1031134" y="3520869"/>
            <a:ext cx="4817581" cy="1856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300" dirty="0" smtClean="0">
                <a:solidFill>
                  <a:srgbClr val="988642"/>
                </a:solidFill>
                <a:latin typeface="Book Antiqua" panose="02040602050305030304" pitchFamily="18" charset="0"/>
              </a:rPr>
              <a:t>(</a:t>
            </a:r>
            <a:r>
              <a:rPr lang="en-US" sz="2300" dirty="0">
                <a:solidFill>
                  <a:srgbClr val="988642"/>
                </a:solidFill>
                <a:latin typeface="Book Antiqua" panose="02040602050305030304" pitchFamily="18" charset="0"/>
              </a:rPr>
              <a:t>334) 263-7594</a:t>
            </a:r>
          </a:p>
          <a:p>
            <a:pPr marL="0" indent="0">
              <a:buNone/>
            </a:pPr>
            <a:r>
              <a:rPr lang="en-US" sz="2300" dirty="0" smtClean="0">
                <a:solidFill>
                  <a:srgbClr val="988642"/>
                </a:solidFill>
                <a:latin typeface="Book Antiqua" panose="02040602050305030304" pitchFamily="18" charset="0"/>
              </a:rPr>
              <a:t>afitzpatrick@alabamacounties.org</a:t>
            </a:r>
          </a:p>
          <a:p>
            <a:pPr marL="0" indent="0">
              <a:buNone/>
            </a:pPr>
            <a:r>
              <a:rPr lang="en-US" sz="2300" dirty="0" smtClean="0">
                <a:solidFill>
                  <a:srgbClr val="988642"/>
                </a:solidFill>
                <a:latin typeface="Book Antiqua" panose="02040602050305030304" pitchFamily="18" charset="0"/>
              </a:rPr>
              <a:t>@AbbyLukerFitz</a:t>
            </a:r>
          </a:p>
          <a:p>
            <a:pPr marL="0" indent="0">
              <a:buNone/>
            </a:pPr>
            <a:endParaRPr lang="en-US" sz="2300" i="1" dirty="0" smtClean="0">
              <a:solidFill>
                <a:srgbClr val="988642"/>
              </a:solidFill>
              <a:latin typeface="Book Antiqua" panose="02040602050305030304" pitchFamily="18" charset="0"/>
            </a:endParaRPr>
          </a:p>
          <a:p>
            <a:pPr marL="457200" lvl="1" indent="0">
              <a:buNone/>
            </a:pPr>
            <a:endParaRPr lang="en-US" sz="2300" i="1" dirty="0" smtClean="0">
              <a:solidFill>
                <a:srgbClr val="988642"/>
              </a:solidFill>
              <a:latin typeface="Book Antiqua" panose="02040602050305030304" pitchFamily="18" charset="0"/>
            </a:endParaRPr>
          </a:p>
          <a:p>
            <a:endParaRPr lang="en-US" sz="2300" i="1" dirty="0" smtClean="0">
              <a:solidFill>
                <a:srgbClr val="988642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30" y="4392374"/>
            <a:ext cx="357104" cy="3571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67" y="3542936"/>
            <a:ext cx="353767" cy="3571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30" y="3967655"/>
            <a:ext cx="357104" cy="35710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Contact Information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5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93318"/>
            <a:ext cx="8465238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Act 2018-271</a:t>
            </a:r>
            <a:r>
              <a:rPr lang="en-US" sz="3200" b="1" i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 </a:t>
            </a:r>
            <a:r>
              <a:rPr lang="en-US" sz="3200" i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(Allison Faye Brown Act)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Allows anyone applying for or renewing ALEA-issued license or card to provide ALEA w/ emergency contact info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ALEA is responsible for storing contact info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ALEA will share contact info w/ law enforcement when critical to license/card holder</a:t>
            </a:r>
            <a:endParaRPr lang="en-US" sz="3200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Emergency Contact Info Shared w/ ALEA</a:t>
            </a:r>
            <a:endParaRPr lang="en-US" sz="35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72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Revisions to State Ethics Law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113" y="1693318"/>
            <a:ext cx="8465238" cy="371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Act 2018-515</a:t>
            </a:r>
            <a:endParaRPr lang="en-US" sz="4000" b="1" i="1" dirty="0" smtClean="0">
              <a:solidFill>
                <a:srgbClr val="988642"/>
              </a:solidFill>
              <a:latin typeface="Arial Narrow" panose="020B060602020203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Amends minor violations by public officials &amp; employees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“Minor violation” is now any economic gain or loss of $1,500 or less</a:t>
            </a:r>
            <a:endParaRPr lang="en-US" sz="4000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60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Revisions…Continued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113" y="1693318"/>
            <a:ext cx="84652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Act 2018-515</a:t>
            </a:r>
            <a:endParaRPr lang="en-US" sz="4000" b="1" i="1" dirty="0" smtClean="0">
              <a:solidFill>
                <a:srgbClr val="988642"/>
              </a:solidFill>
              <a:latin typeface="Arial Narrow" panose="020B060602020203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Now says Ethics Commission &amp; AG’s office or district attorney will determine “minor violation” for public employees</a:t>
            </a:r>
            <a:endParaRPr lang="en-US" sz="4000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77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Revisions…Continued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113" y="1693318"/>
            <a:ext cx="84652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Act 2018-515</a:t>
            </a:r>
            <a:endParaRPr lang="en-US" sz="4000" b="1" i="1" dirty="0" smtClean="0">
              <a:solidFill>
                <a:srgbClr val="988642"/>
              </a:solidFill>
              <a:latin typeface="Arial Narrow" panose="020B060602020203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Increases administrative penalty Ethics Commission can impose for minor violations to $6,000</a:t>
            </a:r>
          </a:p>
          <a:p>
            <a:pPr marL="1371600" lvl="2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i="1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Was previously $1,000</a:t>
            </a:r>
            <a:endParaRPr lang="en-US" sz="4000" i="1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0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State Ethics Law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113" y="1693318"/>
            <a:ext cx="846523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5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More changes expected to come next session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5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Established commission meeting now to discuss ethics reform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5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ACCA Executive Director meeting with them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5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ACCA will provide details at Legislative Conference</a:t>
            </a:r>
            <a:endParaRPr lang="en-US" sz="3500" b="1" dirty="0">
              <a:solidFill>
                <a:srgbClr val="98864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7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Changes to Dept. of Examiners</a:t>
            </a:r>
            <a:endParaRPr lang="en-US" sz="47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113" y="1693318"/>
            <a:ext cx="8465238" cy="3690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Act 2018-129</a:t>
            </a:r>
            <a:endParaRPr lang="en-US" sz="3300" b="1" i="1" dirty="0" smtClean="0">
              <a:solidFill>
                <a:srgbClr val="988642"/>
              </a:solidFill>
              <a:latin typeface="Arial Narrow" panose="020B060602020203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Detailed at AAND Workshop in July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Makes changes to DOE &amp; its internal operations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Initial provision in the bill could have been interpreted to authorize DOE to require all counties to utilize the same accounting software</a:t>
            </a:r>
            <a:endParaRPr lang="en-US" sz="3300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57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Examiners…Continued</a:t>
            </a:r>
            <a:endParaRPr lang="en-US" sz="47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113" y="1693318"/>
            <a:ext cx="8465238" cy="4454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Act 2018-129</a:t>
            </a:r>
            <a:endParaRPr lang="en-US" sz="4000" b="1" i="1" dirty="0" smtClean="0">
              <a:solidFill>
                <a:srgbClr val="988642"/>
              </a:solidFill>
              <a:latin typeface="Arial Narrow" panose="020B060602020203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Language was added to the bill to require the chief examiner to consult with ACCA on any potential changes to local level accounting &amp; reporting requirements</a:t>
            </a:r>
            <a:endParaRPr lang="en-US" sz="4000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8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Data Breaches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113" y="1693318"/>
            <a:ext cx="8465238" cy="4819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Act 2018-396 </a:t>
            </a:r>
            <a:r>
              <a:rPr lang="en-US" sz="3200" i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(Alabama Data Breach Notification Act of 2018)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Detailed at AAND Workshop in July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New law poses a number of questions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Places 3 basic requirements on county governments and other “covered entities,” impacting 911 databases of personal info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en-US" sz="3200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62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1728</TotalTime>
  <Words>454</Words>
  <Application>Microsoft Office PowerPoint</Application>
  <PresentationFormat>On-screen Show (4:3)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Arial Narrow</vt:lpstr>
      <vt:lpstr>Book Antiqua</vt:lpstr>
      <vt:lpstr>Calibri</vt:lpstr>
      <vt:lpstr>Calibri Light</vt:lpstr>
      <vt:lpstr>Edwardian Script ITC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New Legislative Battleground:   Social Media</dc:title>
  <dc:creator>Jeannie Gaines</dc:creator>
  <cp:lastModifiedBy>Abby Luker</cp:lastModifiedBy>
  <cp:revision>154</cp:revision>
  <cp:lastPrinted>2018-08-17T23:17:44Z</cp:lastPrinted>
  <dcterms:created xsi:type="dcterms:W3CDTF">2017-10-11T19:17:09Z</dcterms:created>
  <dcterms:modified xsi:type="dcterms:W3CDTF">2018-08-17T23:19:34Z</dcterms:modified>
</cp:coreProperties>
</file>