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Default Extension="WMV" ContentType="video/x-ms-wm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19" r:id="rId2"/>
    <p:sldId id="420" r:id="rId3"/>
    <p:sldId id="421" r:id="rId4"/>
    <p:sldId id="422" r:id="rId5"/>
    <p:sldId id="433" r:id="rId6"/>
    <p:sldId id="434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17" r:id="rId17"/>
    <p:sldId id="393" r:id="rId18"/>
    <p:sldId id="416" r:id="rId19"/>
    <p:sldId id="418" r:id="rId20"/>
    <p:sldId id="436" r:id="rId21"/>
    <p:sldId id="437" r:id="rId22"/>
    <p:sldId id="438" r:id="rId23"/>
    <p:sldId id="394" r:id="rId24"/>
    <p:sldId id="397" r:id="rId25"/>
    <p:sldId id="398" r:id="rId26"/>
    <p:sldId id="399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35" r:id="rId38"/>
    <p:sldId id="439" r:id="rId39"/>
    <p:sldId id="36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9" autoAdjust="0"/>
  </p:normalViewPr>
  <p:slideViewPr>
    <p:cSldViewPr>
      <p:cViewPr varScale="1">
        <p:scale>
          <a:sx n="73" d="100"/>
          <a:sy n="73" d="100"/>
        </p:scale>
        <p:origin x="1049" y="-3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95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Rankings and Performance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968571236287771"/>
          <c:y val="8.6479585885097701E-2"/>
          <c:w val="0.77625976565498334"/>
          <c:h val="0.8140580129872743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492063492063489E-2"/>
                  <c:y val="-1.48148148148148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solidFill>
                          <a:schemeClr val="tx1"/>
                        </a:solidFill>
                      </a:rPr>
                      <a:t>AL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5E-495C-8C3C-6DFE49D279D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dirty="0"/>
                      <a:t>AK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5E-495C-8C3C-6DFE49D279D3}"/>
                </c:ext>
              </c:extLst>
            </c:dLbl>
            <c:dLbl>
              <c:idx val="2"/>
              <c:layout>
                <c:manualLayout>
                  <c:x val="-2.686202686202695E-2"/>
                  <c:y val="-2.407407407407407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AZ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5E-495C-8C3C-6DFE49D279D3}"/>
                </c:ext>
              </c:extLst>
            </c:dLbl>
            <c:dLbl>
              <c:idx val="3"/>
              <c:layout>
                <c:manualLayout>
                  <c:x val="-6.498803034236284E-3"/>
                  <c:y val="1.408763487897346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AR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5E-495C-8C3C-6DFE49D279D3}"/>
                </c:ext>
              </c:extLst>
            </c:dLbl>
            <c:dLbl>
              <c:idx val="4"/>
              <c:layout>
                <c:manualLayout>
                  <c:x val="-3.4188034188034275E-2"/>
                  <c:y val="-2.77777777777777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CA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5E-495C-8C3C-6DFE49D279D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200" dirty="0"/>
                      <a:t>CO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5E-495C-8C3C-6DFE49D279D3}"/>
                </c:ext>
              </c:extLst>
            </c:dLbl>
            <c:dLbl>
              <c:idx val="6"/>
              <c:layout>
                <c:manualLayout>
                  <c:x val="-1.7330082464583351E-2"/>
                  <c:y val="-2.509852563678750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CT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5E-495C-8C3C-6DFE49D279D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200" dirty="0"/>
                      <a:t>DE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5E-495C-8C3C-6DFE49D279D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200" dirty="0"/>
                      <a:t>FL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5E-495C-8C3C-6DFE49D279D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200" dirty="0"/>
                      <a:t>GA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5E-495C-8C3C-6DFE49D279D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200" dirty="0"/>
                      <a:t>HA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5E-495C-8C3C-6DFE49D279D3}"/>
                </c:ext>
              </c:extLst>
            </c:dLbl>
            <c:dLbl>
              <c:idx val="11"/>
              <c:layout>
                <c:manualLayout>
                  <c:x val="-7.8143982002249715E-2"/>
                  <c:y val="-1.851851851851851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ID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261294261294256E-2"/>
                      <c:h val="4.37962962962962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E5E-495C-8C3C-6DFE49D279D3}"/>
                </c:ext>
              </c:extLst>
            </c:dLbl>
            <c:dLbl>
              <c:idx val="12"/>
              <c:layout>
                <c:manualLayout>
                  <c:x val="-1.9536019536019536E-2"/>
                  <c:y val="-2.2222222222222223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IL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E5E-495C-8C3C-6DFE49D279D3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z="1200" dirty="0"/>
                      <a:t>IN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E5E-495C-8C3C-6DFE49D279D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z="1200" dirty="0"/>
                      <a:t>IA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E5E-495C-8C3C-6DFE49D279D3}"/>
                </c:ext>
              </c:extLst>
            </c:dLbl>
            <c:dLbl>
              <c:idx val="15"/>
              <c:layout>
                <c:manualLayout>
                  <c:x val="-3.1135723419188077E-2"/>
                  <c:y val="-2.2222222222222223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KS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E5E-495C-8C3C-6DFE49D279D3}"/>
                </c:ext>
              </c:extLst>
            </c:dLbl>
            <c:dLbl>
              <c:idx val="16"/>
              <c:layout>
                <c:manualLayout>
                  <c:x val="7.9428627063062607E-17"/>
                  <c:y val="-9.1267365951954137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LA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E5E-495C-8C3C-6DFE49D279D3}"/>
                </c:ext>
              </c:extLst>
            </c:dLbl>
            <c:dLbl>
              <c:idx val="17"/>
              <c:layout>
                <c:manualLayout>
                  <c:x val="-3.1942353359676282E-2"/>
                  <c:y val="2.205745115193927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KY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E5E-495C-8C3C-6DFE49D279D3}"/>
                </c:ext>
              </c:extLst>
            </c:dLbl>
            <c:dLbl>
              <c:idx val="18"/>
              <c:layout>
                <c:manualLayout>
                  <c:x val="-1.9496342772656269E-2"/>
                  <c:y val="2.053515733918977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ME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E5E-495C-8C3C-6DFE49D279D3}"/>
                </c:ext>
              </c:extLst>
            </c:dLbl>
            <c:dLbl>
              <c:idx val="19"/>
              <c:layout>
                <c:manualLayout>
                  <c:x val="-1.0791535673425527E-2"/>
                  <c:y val="-2.8763487897346166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MD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E5E-495C-8C3C-6DFE49D279D3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sz="1200" baseline="0" dirty="0"/>
                      <a:t>MA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E5E-495C-8C3C-6DFE49D279D3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sz="1200" dirty="0"/>
                      <a:t>MI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E5E-495C-8C3C-6DFE49D279D3}"/>
                </c:ext>
              </c:extLst>
            </c:dLbl>
            <c:dLbl>
              <c:idx val="22"/>
              <c:layout>
                <c:manualLayout>
                  <c:x val="-2.1662603080729189E-3"/>
                  <c:y val="-6.8450524463965923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MN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E5E-495C-8C3C-6DFE49D279D3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sz="1200" dirty="0"/>
                      <a:t>MS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E5E-495C-8C3C-6DFE49D279D3}"/>
                </c:ext>
              </c:extLst>
            </c:dLbl>
            <c:dLbl>
              <c:idx val="24"/>
              <c:layout>
                <c:manualLayout>
                  <c:x val="2.4420024420023527E-3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/>
                      <a:t>MO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E5E-495C-8C3C-6DFE49D279D3}"/>
                </c:ext>
              </c:extLst>
            </c:dLbl>
            <c:dLbl>
              <c:idx val="25"/>
              <c:layout>
                <c:manualLayout>
                  <c:x val="-1.8051974272446713E-2"/>
                  <c:y val="6.3721201516476426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MT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E5E-495C-8C3C-6DFE49D279D3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 sz="1200" dirty="0"/>
                      <a:t>NE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E5E-495C-8C3C-6DFE49D279D3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r>
                      <a:rPr lang="en-US" sz="1200" dirty="0"/>
                      <a:t>NV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E5E-495C-8C3C-6DFE49D279D3}"/>
                </c:ext>
              </c:extLst>
            </c:dLbl>
            <c:dLbl>
              <c:idx val="28"/>
              <c:layout>
                <c:manualLayout>
                  <c:x val="-7.9365079365079361E-3"/>
                  <c:y val="4.259259259259259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NH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E5E-495C-8C3C-6DFE49D279D3}"/>
                </c:ext>
              </c:extLst>
            </c:dLbl>
            <c:dLbl>
              <c:idx val="29"/>
              <c:layout>
                <c:manualLayout>
                  <c:x val="-3.9072039072039162E-2"/>
                  <c:y val="-1.481481481481481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NJ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E5E-495C-8C3C-6DFE49D279D3}"/>
                </c:ext>
              </c:extLst>
            </c:dLbl>
            <c:dLbl>
              <c:idx val="30"/>
              <c:layout>
                <c:manualLayout>
                  <c:x val="-8.5470085470085555E-2"/>
                  <c:y val="3.7037037037037377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NM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E5E-495C-8C3C-6DFE49D279D3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r>
                      <a:rPr lang="en-US" sz="1200" baseline="0" dirty="0"/>
                      <a:t>NY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E5E-495C-8C3C-6DFE49D279D3}"/>
                </c:ext>
              </c:extLst>
            </c:dLbl>
            <c:dLbl>
              <c:idx val="32"/>
              <c:layout>
                <c:manualLayout>
                  <c:x val="7.4838722082816575E-3"/>
                  <c:y val="9.6568970545348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/>
                      <a:t>NC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E5E-495C-8C3C-6DFE49D279D3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r>
                      <a:rPr lang="en-US" sz="1200" dirty="0"/>
                      <a:t>ND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E5E-495C-8C3C-6DFE49D279D3}"/>
                </c:ext>
              </c:extLst>
            </c:dLbl>
            <c:dLbl>
              <c:idx val="34"/>
              <c:layout>
                <c:manualLayout>
                  <c:x val="-2.197802197802198E-2"/>
                  <c:y val="1.851851851851851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OH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E5E-495C-8C3C-6DFE49D279D3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r>
                      <a:rPr lang="en-US" sz="1200" dirty="0"/>
                      <a:t>OK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E5E-495C-8C3C-6DFE49D279D3}"/>
                </c:ext>
              </c:extLst>
            </c:dLbl>
            <c:dLbl>
              <c:idx val="36"/>
              <c:layout>
                <c:manualLayout>
                  <c:x val="-1.9936738676896156E-2"/>
                  <c:y val="1.48343540390784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OR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303942776383722E-2"/>
                      <c:h val="1.92405949256342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4-FE5E-495C-8C3C-6DFE49D279D3}"/>
                </c:ext>
              </c:extLst>
            </c:dLbl>
            <c:dLbl>
              <c:idx val="37"/>
              <c:layout>
                <c:manualLayout>
                  <c:x val="-7.448107448107457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PA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E5E-495C-8C3C-6DFE49D279D3}"/>
                </c:ext>
              </c:extLst>
            </c:dLbl>
            <c:dLbl>
              <c:idx val="38"/>
              <c:layout>
                <c:manualLayout>
                  <c:x val="-1.9496409102708317E-2"/>
                  <c:y val="1.934587343248760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RI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FE5E-495C-8C3C-6DFE49D279D3}"/>
                </c:ext>
              </c:extLst>
            </c:dLbl>
            <c:dLbl>
              <c:idx val="39"/>
              <c:layout>
                <c:manualLayout>
                  <c:x val="-5.8608058608058698E-2"/>
                  <c:y val="9.259259259259191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/>
                      <a:t>SC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FE5E-495C-8C3C-6DFE49D279D3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r>
                      <a:rPr lang="en-US" sz="1200" dirty="0"/>
                      <a:t>SD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FE5E-495C-8C3C-6DFE49D279D3}"/>
                </c:ext>
              </c:extLst>
            </c:dLbl>
            <c:dLbl>
              <c:idx val="41"/>
              <c:layout>
                <c:manualLayout>
                  <c:x val="-7.3260073260073305E-2"/>
                  <c:y val="-2.592592592592592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TN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FE5E-495C-8C3C-6DFE49D279D3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r>
                      <a:rPr lang="en-US" sz="1200" dirty="0"/>
                      <a:t>TX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FE5E-495C-8C3C-6DFE49D279D3}"/>
                </c:ext>
              </c:extLst>
            </c:dLbl>
            <c:dLbl>
              <c:idx val="43"/>
              <c:layout>
                <c:manualLayout>
                  <c:x val="-4.3956043956044001E-2"/>
                  <c:y val="-1.481481481481495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UT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FE5E-495C-8C3C-6DFE49D279D3}"/>
                </c:ext>
              </c:extLst>
            </c:dLbl>
            <c:dLbl>
              <c:idx val="44"/>
              <c:layout>
                <c:manualLayout>
                  <c:x val="-3.2297501273879405E-2"/>
                  <c:y val="2.962962962962963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VT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FE5E-495C-8C3C-6DFE49D279D3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r>
                      <a:rPr lang="en-US" sz="1200" dirty="0"/>
                      <a:t>VA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FE5E-495C-8C3C-6DFE49D279D3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r>
                      <a:rPr lang="en-US" sz="1200" dirty="0"/>
                      <a:t>WA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FE5E-495C-8C3C-6DFE49D279D3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r>
                      <a:rPr lang="en-US" sz="1200" dirty="0"/>
                      <a:t>WV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FE5E-495C-8C3C-6DFE49D279D3}"/>
                </c:ext>
              </c:extLst>
            </c:dLbl>
            <c:dLbl>
              <c:idx val="48"/>
              <c:layout>
                <c:manualLayout>
                  <c:x val="-2.3828863388802107E-2"/>
                  <c:y val="-2.509852563678750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WI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FE5E-495C-8C3C-6DFE49D279D3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r>
                      <a:rPr lang="en-US" sz="1200" dirty="0"/>
                      <a:t>WY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FE5E-495C-8C3C-6DFE49D279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charts!$C$3:$C$52</c:f>
              <c:numCache>
                <c:formatCode>0.0</c:formatCode>
                <c:ptCount val="50"/>
                <c:pt idx="0">
                  <c:v>34.333333333333336</c:v>
                </c:pt>
                <c:pt idx="1">
                  <c:v>39.666666666666664</c:v>
                </c:pt>
                <c:pt idx="2">
                  <c:v>18</c:v>
                </c:pt>
                <c:pt idx="3">
                  <c:v>33</c:v>
                </c:pt>
                <c:pt idx="4">
                  <c:v>38</c:v>
                </c:pt>
                <c:pt idx="5">
                  <c:v>7.666666666666667</c:v>
                </c:pt>
                <c:pt idx="6">
                  <c:v>42.666666666666664</c:v>
                </c:pt>
                <c:pt idx="7">
                  <c:v>22.333333333333332</c:v>
                </c:pt>
                <c:pt idx="8">
                  <c:v>10.666666666666666</c:v>
                </c:pt>
                <c:pt idx="9">
                  <c:v>9</c:v>
                </c:pt>
                <c:pt idx="10">
                  <c:v>45.333333333333336</c:v>
                </c:pt>
                <c:pt idx="11">
                  <c:v>19.333333333333332</c:v>
                </c:pt>
                <c:pt idx="12">
                  <c:v>36.666666666666664</c:v>
                </c:pt>
                <c:pt idx="13">
                  <c:v>9.6666666666666661</c:v>
                </c:pt>
                <c:pt idx="14">
                  <c:v>13.333333333333334</c:v>
                </c:pt>
                <c:pt idx="15">
                  <c:v>25</c:v>
                </c:pt>
                <c:pt idx="16">
                  <c:v>29.333333333333332</c:v>
                </c:pt>
                <c:pt idx="17">
                  <c:v>40.333333333333336</c:v>
                </c:pt>
                <c:pt idx="18">
                  <c:v>42.333333333333336</c:v>
                </c:pt>
                <c:pt idx="19">
                  <c:v>35.333333333333336</c:v>
                </c:pt>
                <c:pt idx="20">
                  <c:v>27.666666666666668</c:v>
                </c:pt>
                <c:pt idx="21">
                  <c:v>25.666666666666668</c:v>
                </c:pt>
                <c:pt idx="22">
                  <c:v>17</c:v>
                </c:pt>
                <c:pt idx="23">
                  <c:v>46</c:v>
                </c:pt>
                <c:pt idx="24">
                  <c:v>28.666666666666668</c:v>
                </c:pt>
                <c:pt idx="25">
                  <c:v>23.666666666666668</c:v>
                </c:pt>
                <c:pt idx="26">
                  <c:v>13.666666666666666</c:v>
                </c:pt>
                <c:pt idx="27">
                  <c:v>27.666666666666668</c:v>
                </c:pt>
                <c:pt idx="28">
                  <c:v>30.333333333333332</c:v>
                </c:pt>
                <c:pt idx="29">
                  <c:v>40.666666666666664</c:v>
                </c:pt>
                <c:pt idx="30">
                  <c:v>39.333333333333336</c:v>
                </c:pt>
                <c:pt idx="31">
                  <c:v>35.666666666666664</c:v>
                </c:pt>
                <c:pt idx="32">
                  <c:v>3.3333333333333335</c:v>
                </c:pt>
                <c:pt idx="33">
                  <c:v>12.666666666666666</c:v>
                </c:pt>
                <c:pt idx="34">
                  <c:v>15.333333333333334</c:v>
                </c:pt>
                <c:pt idx="35">
                  <c:v>25.333333333333332</c:v>
                </c:pt>
                <c:pt idx="36">
                  <c:v>22.666666666666668</c:v>
                </c:pt>
                <c:pt idx="37">
                  <c:v>35</c:v>
                </c:pt>
                <c:pt idx="38">
                  <c:v>45.666666666666664</c:v>
                </c:pt>
                <c:pt idx="39">
                  <c:v>19.666666666666668</c:v>
                </c:pt>
                <c:pt idx="40">
                  <c:v>15.666666666666666</c:v>
                </c:pt>
                <c:pt idx="41">
                  <c:v>13.666666666666666</c:v>
                </c:pt>
                <c:pt idx="42">
                  <c:v>3</c:v>
                </c:pt>
                <c:pt idx="43">
                  <c:v>6</c:v>
                </c:pt>
                <c:pt idx="44">
                  <c:v>38.666666666666664</c:v>
                </c:pt>
                <c:pt idx="45">
                  <c:v>10.666666666666666</c:v>
                </c:pt>
                <c:pt idx="46">
                  <c:v>15.666666666666666</c:v>
                </c:pt>
                <c:pt idx="47">
                  <c:v>44</c:v>
                </c:pt>
                <c:pt idx="48">
                  <c:v>21.666666666666668</c:v>
                </c:pt>
                <c:pt idx="49">
                  <c:v>18</c:v>
                </c:pt>
              </c:numCache>
            </c:numRef>
          </c:xVal>
          <c:yVal>
            <c:numRef>
              <c:f>charts!$D$3:$D$52</c:f>
              <c:numCache>
                <c:formatCode>0.0</c:formatCode>
                <c:ptCount val="50"/>
                <c:pt idx="0">
                  <c:v>38.333333333333336</c:v>
                </c:pt>
                <c:pt idx="1">
                  <c:v>37</c:v>
                </c:pt>
                <c:pt idx="2">
                  <c:v>27.666666666666668</c:v>
                </c:pt>
                <c:pt idx="3">
                  <c:v>34.666666666666664</c:v>
                </c:pt>
                <c:pt idx="4">
                  <c:v>5.666666666666667</c:v>
                </c:pt>
                <c:pt idx="5">
                  <c:v>11</c:v>
                </c:pt>
                <c:pt idx="6">
                  <c:v>42.666666666666664</c:v>
                </c:pt>
                <c:pt idx="7">
                  <c:v>31.333333333333332</c:v>
                </c:pt>
                <c:pt idx="8">
                  <c:v>12.666666666666666</c:v>
                </c:pt>
                <c:pt idx="9">
                  <c:v>16.666666666666668</c:v>
                </c:pt>
                <c:pt idx="10">
                  <c:v>22.333333333333332</c:v>
                </c:pt>
                <c:pt idx="11">
                  <c:v>17</c:v>
                </c:pt>
                <c:pt idx="12">
                  <c:v>28</c:v>
                </c:pt>
                <c:pt idx="13">
                  <c:v>26</c:v>
                </c:pt>
                <c:pt idx="14">
                  <c:v>18.333333333333332</c:v>
                </c:pt>
                <c:pt idx="15">
                  <c:v>36.666666666666664</c:v>
                </c:pt>
                <c:pt idx="16">
                  <c:v>28.666666666666668</c:v>
                </c:pt>
                <c:pt idx="17">
                  <c:v>42</c:v>
                </c:pt>
                <c:pt idx="18">
                  <c:v>34.333333333333336</c:v>
                </c:pt>
                <c:pt idx="19">
                  <c:v>38.333333333333336</c:v>
                </c:pt>
                <c:pt idx="20">
                  <c:v>12.333333333333334</c:v>
                </c:pt>
                <c:pt idx="21">
                  <c:v>17.666666666666668</c:v>
                </c:pt>
                <c:pt idx="22">
                  <c:v>14</c:v>
                </c:pt>
                <c:pt idx="23">
                  <c:v>43.666666666666664</c:v>
                </c:pt>
                <c:pt idx="24">
                  <c:v>30.666666666666668</c:v>
                </c:pt>
                <c:pt idx="25">
                  <c:v>21</c:v>
                </c:pt>
                <c:pt idx="26">
                  <c:v>20.333333333333332</c:v>
                </c:pt>
                <c:pt idx="27">
                  <c:v>22.666666666666668</c:v>
                </c:pt>
                <c:pt idx="28">
                  <c:v>21</c:v>
                </c:pt>
                <c:pt idx="29">
                  <c:v>33.666666666666664</c:v>
                </c:pt>
                <c:pt idx="30">
                  <c:v>43.666666666666664</c:v>
                </c:pt>
                <c:pt idx="31">
                  <c:v>20</c:v>
                </c:pt>
                <c:pt idx="32">
                  <c:v>19</c:v>
                </c:pt>
                <c:pt idx="33">
                  <c:v>6</c:v>
                </c:pt>
                <c:pt idx="34">
                  <c:v>24.333333333333332</c:v>
                </c:pt>
                <c:pt idx="35">
                  <c:v>26.333333333333332</c:v>
                </c:pt>
                <c:pt idx="36">
                  <c:v>16.666666666666668</c:v>
                </c:pt>
                <c:pt idx="37">
                  <c:v>26.666666666666668</c:v>
                </c:pt>
                <c:pt idx="38">
                  <c:v>19.333333333333332</c:v>
                </c:pt>
                <c:pt idx="39">
                  <c:v>19.666666666666668</c:v>
                </c:pt>
                <c:pt idx="40">
                  <c:v>26.333333333333332</c:v>
                </c:pt>
                <c:pt idx="41">
                  <c:v>20</c:v>
                </c:pt>
                <c:pt idx="42">
                  <c:v>10.333333333333334</c:v>
                </c:pt>
                <c:pt idx="43">
                  <c:v>11.333333333333334</c:v>
                </c:pt>
                <c:pt idx="44">
                  <c:v>34</c:v>
                </c:pt>
                <c:pt idx="45">
                  <c:v>40</c:v>
                </c:pt>
                <c:pt idx="46">
                  <c:v>7.666666666666667</c:v>
                </c:pt>
                <c:pt idx="47">
                  <c:v>47</c:v>
                </c:pt>
                <c:pt idx="48">
                  <c:v>21</c:v>
                </c:pt>
                <c:pt idx="49">
                  <c:v>49.333333333333336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2-FE5E-495C-8C3C-6DFE49D27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1491624"/>
        <c:axId val="321492016"/>
      </c:scatterChart>
      <c:valAx>
        <c:axId val="321491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Average "Best States" ranking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492016"/>
        <c:crosses val="autoZero"/>
        <c:crossBetween val="midCat"/>
      </c:valAx>
      <c:valAx>
        <c:axId val="32149201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Average</a:t>
                </a:r>
              </a:p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 Statistical</a:t>
                </a:r>
              </a:p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 Ranking</a:t>
                </a:r>
              </a:p>
            </c:rich>
          </c:tx>
          <c:layout>
            <c:manualLayout>
              <c:xMode val="edge"/>
              <c:yMode val="edge"/>
              <c:x val="3.3092017343985839E-3"/>
              <c:y val="0.3642585301837270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491624"/>
        <c:crosses val="autoZero"/>
        <c:crossBetween val="midCat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4563973798601E-2"/>
          <c:y val="3.1561361351477857E-2"/>
          <c:w val="0.90286972189093762"/>
          <c:h val="0.87320940015407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B-8767-4C07-ABA1-257368F8593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384-4E7A-A172-41CF36A83E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767-4C07-ABA1-257368F85939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8767-4C07-ABA1-257368F8593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FD2-44CB-B498-7D885837B175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767-4C07-ABA1-257368F8593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767-4C07-ABA1-257368F85939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8767-4C07-ABA1-257368F8593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E-1A7D-4FCD-9A89-9484FE31FBAE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767-4C07-ABA1-257368F85939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A-8767-4C07-ABA1-257368F85939}"/>
              </c:ext>
            </c:extLst>
          </c:dPt>
          <c:dLbls>
            <c:dLbl>
              <c:idx val="1"/>
              <c:layout>
                <c:manualLayout>
                  <c:x val="6.9444444444444441E-3"/>
                  <c:y val="-1.0357695789575588E-1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767-4C07-ABA1-257368F85939}"/>
                </c:ext>
              </c:extLst>
            </c:dLbl>
            <c:dLbl>
              <c:idx val="3"/>
              <c:layout>
                <c:manualLayout>
                  <c:x val="6.9993083345576326E-3"/>
                  <c:y val="7.7083192213150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767-4C07-ABA1-257368F8593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USA</c:v>
                </c:pt>
                <c:pt idx="1">
                  <c:v>AL</c:v>
                </c:pt>
                <c:pt idx="2">
                  <c:v>AR</c:v>
                </c:pt>
                <c:pt idx="3">
                  <c:v>FL</c:v>
                </c:pt>
                <c:pt idx="4">
                  <c:v>GA</c:v>
                </c:pt>
                <c:pt idx="5">
                  <c:v>KY</c:v>
                </c:pt>
                <c:pt idx="6">
                  <c:v>LA</c:v>
                </c:pt>
                <c:pt idx="7">
                  <c:v>MD</c:v>
                </c:pt>
                <c:pt idx="8">
                  <c:v>MO</c:v>
                </c:pt>
                <c:pt idx="9">
                  <c:v>MS</c:v>
                </c:pt>
                <c:pt idx="10">
                  <c:v>NC</c:v>
                </c:pt>
                <c:pt idx="11">
                  <c:v>OK</c:v>
                </c:pt>
                <c:pt idx="12">
                  <c:v>SC</c:v>
                </c:pt>
                <c:pt idx="13">
                  <c:v>TN</c:v>
                </c:pt>
                <c:pt idx="14">
                  <c:v>TX</c:v>
                </c:pt>
                <c:pt idx="15">
                  <c:v>VA</c:v>
                </c:pt>
                <c:pt idx="16">
                  <c:v>WV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1.7000000000000001E-2</c:v>
                </c:pt>
                <c:pt idx="1">
                  <c:v>0.01</c:v>
                </c:pt>
                <c:pt idx="2">
                  <c:v>1.7000000000000001E-2</c:v>
                </c:pt>
                <c:pt idx="3">
                  <c:v>0.03</c:v>
                </c:pt>
                <c:pt idx="4">
                  <c:v>2.9000000000000001E-2</c:v>
                </c:pt>
                <c:pt idx="5">
                  <c:v>1.2E-2</c:v>
                </c:pt>
                <c:pt idx="6">
                  <c:v>-8.0000000000000002E-3</c:v>
                </c:pt>
                <c:pt idx="7">
                  <c:v>2.1999999999999999E-2</c:v>
                </c:pt>
                <c:pt idx="8">
                  <c:v>6.0000000000000001E-3</c:v>
                </c:pt>
                <c:pt idx="9">
                  <c:v>5.0000000000000001E-3</c:v>
                </c:pt>
                <c:pt idx="10">
                  <c:v>2.1000000000000001E-2</c:v>
                </c:pt>
                <c:pt idx="11">
                  <c:v>-1E-3</c:v>
                </c:pt>
                <c:pt idx="12">
                  <c:v>2.5999999999999999E-2</c:v>
                </c:pt>
                <c:pt idx="13">
                  <c:v>2.3E-2</c:v>
                </c:pt>
                <c:pt idx="14">
                  <c:v>1.4E-2</c:v>
                </c:pt>
                <c:pt idx="15">
                  <c:v>1.9E-2</c:v>
                </c:pt>
                <c:pt idx="16">
                  <c:v>-1E-3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767-4C07-ABA1-257368F85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052528"/>
        <c:axId val="282052136"/>
      </c:barChart>
      <c:catAx>
        <c:axId val="28205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en-US"/>
          </a:p>
        </c:txPr>
        <c:crossAx val="282052136"/>
        <c:crosses val="autoZero"/>
        <c:auto val="1"/>
        <c:lblAlgn val="ctr"/>
        <c:lblOffset val="100"/>
        <c:noMultiLvlLbl val="0"/>
      </c:catAx>
      <c:valAx>
        <c:axId val="282052136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282052528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84881165571224E-2"/>
          <c:y val="4.3712048238418282E-2"/>
          <c:w val="0.90286972189093762"/>
          <c:h val="0.87320940015407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A-8151-45F6-BCB7-52D934385158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A-3952-45EC-8F32-2642E1F7F7A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8151-45F6-BCB7-52D93438515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952-45EC-8F32-2642E1F7F7AF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C-8151-45F6-BCB7-52D93438515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952-45EC-8F32-2642E1F7F7AF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E-8151-45F6-BCB7-52D93438515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52-45EC-8F32-2642E1F7F7AF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D-8151-45F6-BCB7-52D934385158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952-45EC-8F32-2642E1F7F7AF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15-15B4-44D2-BFD4-DEDA70DE2690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3952-45EC-8F32-2642E1F7F7AF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8-3952-45EC-8F32-2642E1F7F7AF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3952-45EC-8F32-2642E1F7F7AF}"/>
              </c:ext>
            </c:extLst>
          </c:dPt>
          <c:dLbls>
            <c:dLbl>
              <c:idx val="1"/>
              <c:layout>
                <c:manualLayout>
                  <c:x val="6.9444444444444441E-3"/>
                  <c:y val="-1.0357695789575588E-1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52-45EC-8F32-2642E1F7F7AF}"/>
                </c:ext>
              </c:extLst>
            </c:dLbl>
            <c:dLbl>
              <c:idx val="3"/>
              <c:layout>
                <c:manualLayout>
                  <c:x val="6.9993083345576326E-3"/>
                  <c:y val="7.7083192213150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52-45EC-8F32-2642E1F7F7A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USA</c:v>
                </c:pt>
                <c:pt idx="1">
                  <c:v>AL</c:v>
                </c:pt>
                <c:pt idx="2">
                  <c:v>AR</c:v>
                </c:pt>
                <c:pt idx="3">
                  <c:v>FL</c:v>
                </c:pt>
                <c:pt idx="4">
                  <c:v>GA</c:v>
                </c:pt>
                <c:pt idx="5">
                  <c:v>KY</c:v>
                </c:pt>
                <c:pt idx="6">
                  <c:v>LA</c:v>
                </c:pt>
                <c:pt idx="7">
                  <c:v>MD</c:v>
                </c:pt>
                <c:pt idx="8">
                  <c:v>MO</c:v>
                </c:pt>
                <c:pt idx="9">
                  <c:v>MS</c:v>
                </c:pt>
                <c:pt idx="10">
                  <c:v>NC</c:v>
                </c:pt>
                <c:pt idx="11">
                  <c:v>OK</c:v>
                </c:pt>
                <c:pt idx="12">
                  <c:v>SC</c:v>
                </c:pt>
                <c:pt idx="13">
                  <c:v>TN</c:v>
                </c:pt>
                <c:pt idx="14">
                  <c:v>TX</c:v>
                </c:pt>
                <c:pt idx="15">
                  <c:v>VA</c:v>
                </c:pt>
                <c:pt idx="16">
                  <c:v>WV</c:v>
                </c:pt>
              </c:strCache>
            </c:strRef>
          </c:cat>
          <c:val>
            <c:numRef>
              <c:f>Sheet1!$B$2:$B$18</c:f>
              <c:numCache>
                <c:formatCode>0.0%</c:formatCode>
                <c:ptCount val="17"/>
                <c:pt idx="0" formatCode="General">
                  <c:v>-2E-3</c:v>
                </c:pt>
                <c:pt idx="1">
                  <c:v>1.4999999999999999E-2</c:v>
                </c:pt>
                <c:pt idx="2">
                  <c:v>-3.0000000000000001E-3</c:v>
                </c:pt>
                <c:pt idx="3">
                  <c:v>3.3000000000000002E-2</c:v>
                </c:pt>
                <c:pt idx="4">
                  <c:v>0.02</c:v>
                </c:pt>
                <c:pt idx="5">
                  <c:v>0.01</c:v>
                </c:pt>
                <c:pt idx="6">
                  <c:v>-4.8000000000000001E-2</c:v>
                </c:pt>
                <c:pt idx="7">
                  <c:v>2.8000000000000001E-2</c:v>
                </c:pt>
                <c:pt idx="8">
                  <c:v>-2.1000000000000001E-2</c:v>
                </c:pt>
                <c:pt idx="9">
                  <c:v>1.7000000000000001E-2</c:v>
                </c:pt>
                <c:pt idx="10">
                  <c:v>3.0000000000000001E-3</c:v>
                </c:pt>
                <c:pt idx="11">
                  <c:v>-8.5999999999999993E-2</c:v>
                </c:pt>
                <c:pt idx="12">
                  <c:v>1.4E-2</c:v>
                </c:pt>
                <c:pt idx="13">
                  <c:v>3.4000000000000002E-2</c:v>
                </c:pt>
                <c:pt idx="14">
                  <c:v>-3.7999999999999999E-2</c:v>
                </c:pt>
                <c:pt idx="15">
                  <c:v>-2.3E-2</c:v>
                </c:pt>
                <c:pt idx="16">
                  <c:v>-1.9E-2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952-45EC-8F32-2642E1F7F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050176"/>
        <c:axId val="282050960"/>
      </c:barChart>
      <c:catAx>
        <c:axId val="28205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en-US"/>
          </a:p>
        </c:txPr>
        <c:crossAx val="282050960"/>
        <c:crosses val="autoZero"/>
        <c:auto val="1"/>
        <c:lblAlgn val="ctr"/>
        <c:lblOffset val="100"/>
        <c:noMultiLvlLbl val="0"/>
      </c:catAx>
      <c:valAx>
        <c:axId val="282050960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282050176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84881165571224E-2"/>
          <c:y val="4.3712048238418282E-2"/>
          <c:w val="0.90286972189093762"/>
          <c:h val="0.87320940015407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8151-45F6-BCB7-52D93438515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A-3952-45EC-8F32-2642E1F7F7A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8151-45F6-BCB7-52D93438515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952-45EC-8F32-2642E1F7F7A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8151-45F6-BCB7-52D93438515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952-45EC-8F32-2642E1F7F7A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8151-45F6-BCB7-52D93438515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52-45EC-8F32-2642E1F7F7AF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D-8151-45F6-BCB7-52D93438515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952-45EC-8F32-2642E1F7F7AF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0-7B5D-4A2B-B8BA-63336EB93B99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952-45EC-8F32-2642E1F7F7A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952-45EC-8F32-2642E1F7F7AF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3952-45EC-8F32-2642E1F7F7AF}"/>
              </c:ext>
            </c:extLst>
          </c:dPt>
          <c:dLbls>
            <c:dLbl>
              <c:idx val="1"/>
              <c:layout>
                <c:manualLayout>
                  <c:x val="6.9444444444444441E-3"/>
                  <c:y val="-1.0357695789575588E-1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52-45EC-8F32-2642E1F7F7AF}"/>
                </c:ext>
              </c:extLst>
            </c:dLbl>
            <c:dLbl>
              <c:idx val="3"/>
              <c:layout>
                <c:manualLayout>
                  <c:x val="6.9993083345576326E-3"/>
                  <c:y val="7.7083192213150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52-45EC-8F32-2642E1F7F7A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USA</c:v>
                </c:pt>
                <c:pt idx="1">
                  <c:v>AL</c:v>
                </c:pt>
                <c:pt idx="2">
                  <c:v>AR</c:v>
                </c:pt>
                <c:pt idx="3">
                  <c:v>FL</c:v>
                </c:pt>
                <c:pt idx="4">
                  <c:v>GA</c:v>
                </c:pt>
                <c:pt idx="5">
                  <c:v>KY</c:v>
                </c:pt>
                <c:pt idx="6">
                  <c:v>LA</c:v>
                </c:pt>
                <c:pt idx="7">
                  <c:v>MD</c:v>
                </c:pt>
                <c:pt idx="8">
                  <c:v>MO</c:v>
                </c:pt>
                <c:pt idx="9">
                  <c:v>MS</c:v>
                </c:pt>
                <c:pt idx="10">
                  <c:v>NC</c:v>
                </c:pt>
                <c:pt idx="11">
                  <c:v>OK</c:v>
                </c:pt>
                <c:pt idx="12">
                  <c:v>SC</c:v>
                </c:pt>
                <c:pt idx="13">
                  <c:v>TN</c:v>
                </c:pt>
                <c:pt idx="14">
                  <c:v>TX</c:v>
                </c:pt>
                <c:pt idx="15">
                  <c:v>VA</c:v>
                </c:pt>
                <c:pt idx="16">
                  <c:v>WV</c:v>
                </c:pt>
              </c:strCache>
            </c:strRef>
          </c:cat>
          <c:val>
            <c:numRef>
              <c:f>Sheet1!$B$2:$B$18</c:f>
              <c:numCache>
                <c:formatCode>0.0%</c:formatCode>
                <c:ptCount val="17"/>
                <c:pt idx="0" formatCode="General">
                  <c:v>3.4000000000000002E-2</c:v>
                </c:pt>
                <c:pt idx="1">
                  <c:v>-2.5999999999999999E-2</c:v>
                </c:pt>
                <c:pt idx="2">
                  <c:v>-6.0000000000000001E-3</c:v>
                </c:pt>
                <c:pt idx="3">
                  <c:v>5.8999999999999997E-2</c:v>
                </c:pt>
                <c:pt idx="4">
                  <c:v>7.2999999999999995E-2</c:v>
                </c:pt>
                <c:pt idx="5">
                  <c:v>1.0999999999999999E-2</c:v>
                </c:pt>
                <c:pt idx="6">
                  <c:v>2.1000000000000001E-2</c:v>
                </c:pt>
                <c:pt idx="7">
                  <c:v>5.1999999999999998E-2</c:v>
                </c:pt>
                <c:pt idx="8">
                  <c:v>2.7E-2</c:v>
                </c:pt>
                <c:pt idx="9">
                  <c:v>2.4E-2</c:v>
                </c:pt>
                <c:pt idx="10">
                  <c:v>3.9E-2</c:v>
                </c:pt>
                <c:pt idx="11">
                  <c:v>8.8999999999999996E-2</c:v>
                </c:pt>
                <c:pt idx="12">
                  <c:v>7.8E-2</c:v>
                </c:pt>
                <c:pt idx="13">
                  <c:v>3.2000000000000001E-2</c:v>
                </c:pt>
                <c:pt idx="14">
                  <c:v>3.0000000000000001E-3</c:v>
                </c:pt>
                <c:pt idx="15">
                  <c:v>8.0000000000000002E-3</c:v>
                </c:pt>
                <c:pt idx="16">
                  <c:v>-5.3999999999999999E-2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952-45EC-8F32-2642E1F7F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050176"/>
        <c:axId val="282050960"/>
      </c:barChart>
      <c:catAx>
        <c:axId val="28205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en-US"/>
          </a:p>
        </c:txPr>
        <c:crossAx val="282050960"/>
        <c:crosses val="autoZero"/>
        <c:auto val="1"/>
        <c:lblAlgn val="ctr"/>
        <c:lblOffset val="100"/>
        <c:noMultiLvlLbl val="0"/>
      </c:catAx>
      <c:valAx>
        <c:axId val="282050960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282050176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7326282827028E-2"/>
          <c:y val="3.156136135147785E-2"/>
          <c:w val="0.89520896331852273"/>
          <c:h val="0.87320940015407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FF00"/>
              </a:solidFill>
              <a:ln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4C3D-46CF-ADD0-5BD0C3383AB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C3D-46CF-ADD0-5BD0C3383AB6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C3D-46CF-ADD0-5BD0C3383AB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C3D-46CF-ADD0-5BD0C3383AB6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C3D-46CF-ADD0-5BD0C3383AB6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70C-492E-B799-C418103F41E2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DCB3-4EE6-BA99-60CF23577E39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0B40-4C3A-96E0-417727B1C0B2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C3D-46CF-ADD0-5BD0C3383AB6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C3D-46CF-ADD0-5BD0C3383AB6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F492-4886-8AFF-573163BDC462}"/>
              </c:ext>
            </c:extLst>
          </c:dPt>
          <c:dLbls>
            <c:dLbl>
              <c:idx val="1"/>
              <c:layout>
                <c:manualLayout>
                  <c:x val="6.9444444444444441E-3"/>
                  <c:y val="-1.0357695789575588E-1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3D-46CF-ADD0-5BD0C3383AB6}"/>
                </c:ext>
              </c:extLst>
            </c:dLbl>
            <c:dLbl>
              <c:idx val="3"/>
              <c:layout>
                <c:manualLayout>
                  <c:x val="1.3950994879398639E-2"/>
                  <c:y val="7.7083192213150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3D-46CF-ADD0-5BD0C3383AB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USA</c:v>
                </c:pt>
                <c:pt idx="1">
                  <c:v>AL</c:v>
                </c:pt>
                <c:pt idx="2">
                  <c:v>AR</c:v>
                </c:pt>
                <c:pt idx="3">
                  <c:v>FL</c:v>
                </c:pt>
                <c:pt idx="4">
                  <c:v>GA</c:v>
                </c:pt>
                <c:pt idx="5">
                  <c:v>KY</c:v>
                </c:pt>
                <c:pt idx="6">
                  <c:v>LA</c:v>
                </c:pt>
                <c:pt idx="7">
                  <c:v>MD</c:v>
                </c:pt>
                <c:pt idx="8">
                  <c:v>MO</c:v>
                </c:pt>
                <c:pt idx="9">
                  <c:v>MS</c:v>
                </c:pt>
                <c:pt idx="10">
                  <c:v>NC</c:v>
                </c:pt>
                <c:pt idx="11">
                  <c:v>OK</c:v>
                </c:pt>
                <c:pt idx="12">
                  <c:v>SC</c:v>
                </c:pt>
                <c:pt idx="13">
                  <c:v>TN</c:v>
                </c:pt>
                <c:pt idx="14">
                  <c:v>TX</c:v>
                </c:pt>
                <c:pt idx="15">
                  <c:v>VA</c:v>
                </c:pt>
                <c:pt idx="16">
                  <c:v>WV</c:v>
                </c:pt>
              </c:strCache>
            </c:strRef>
          </c:cat>
          <c:val>
            <c:numRef>
              <c:f>Sheet1!$B$2:$B$18</c:f>
              <c:numCache>
                <c:formatCode>0.0%</c:formatCode>
                <c:ptCount val="17"/>
                <c:pt idx="0" formatCode="General">
                  <c:v>2.5000000000000001E-2</c:v>
                </c:pt>
                <c:pt idx="1">
                  <c:v>2.3E-2</c:v>
                </c:pt>
                <c:pt idx="2">
                  <c:v>4.2999999999999997E-2</c:v>
                </c:pt>
                <c:pt idx="3">
                  <c:v>0.04</c:v>
                </c:pt>
                <c:pt idx="4">
                  <c:v>5.2999999999999999E-2</c:v>
                </c:pt>
                <c:pt idx="5">
                  <c:v>1.6E-2</c:v>
                </c:pt>
                <c:pt idx="6">
                  <c:v>-2.3E-2</c:v>
                </c:pt>
                <c:pt idx="7">
                  <c:v>2.8000000000000001E-2</c:v>
                </c:pt>
                <c:pt idx="8">
                  <c:v>3.7999999999999999E-2</c:v>
                </c:pt>
                <c:pt idx="9">
                  <c:v>-2.3E-2</c:v>
                </c:pt>
                <c:pt idx="10">
                  <c:v>4.4999999999999998E-2</c:v>
                </c:pt>
                <c:pt idx="11">
                  <c:v>-2.7E-2</c:v>
                </c:pt>
                <c:pt idx="12">
                  <c:v>5.5E-2</c:v>
                </c:pt>
                <c:pt idx="13">
                  <c:v>2.1000000000000001E-2</c:v>
                </c:pt>
                <c:pt idx="14">
                  <c:v>7.0000000000000001E-3</c:v>
                </c:pt>
                <c:pt idx="15">
                  <c:v>3.5000000000000003E-2</c:v>
                </c:pt>
                <c:pt idx="16">
                  <c:v>-4.0000000000000001E-3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3D-46CF-ADD0-5BD0C3383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048216"/>
        <c:axId val="282053312"/>
      </c:barChart>
      <c:catAx>
        <c:axId val="282048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en-US"/>
          </a:p>
        </c:txPr>
        <c:crossAx val="282053312"/>
        <c:crosses val="autoZero"/>
        <c:auto val="1"/>
        <c:lblAlgn val="ctr"/>
        <c:lblOffset val="100"/>
        <c:noMultiLvlLbl val="0"/>
      </c:catAx>
      <c:valAx>
        <c:axId val="282053312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282048216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4563973798601E-2"/>
          <c:y val="3.1561361351477857E-2"/>
          <c:w val="0.90286972189093762"/>
          <c:h val="0.87320940015407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B-8767-4C07-ABA1-257368F8593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384-4E7A-A172-41CF36A83E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767-4C07-ABA1-257368F8593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8767-4C07-ABA1-257368F8593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FD2-44CB-B498-7D885837B175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767-4C07-ABA1-257368F8593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8767-4C07-ABA1-257368F8593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8767-4C07-ABA1-257368F8593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E-1A7D-4FCD-9A89-9484FE31FBAE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767-4C07-ABA1-257368F85939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A-8767-4C07-ABA1-257368F85939}"/>
              </c:ext>
            </c:extLst>
          </c:dPt>
          <c:dLbls>
            <c:dLbl>
              <c:idx val="1"/>
              <c:layout>
                <c:manualLayout>
                  <c:x val="6.9444444444444441E-3"/>
                  <c:y val="-1.0357695789575588E-1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767-4C07-ABA1-257368F85939}"/>
                </c:ext>
              </c:extLst>
            </c:dLbl>
            <c:dLbl>
              <c:idx val="3"/>
              <c:layout>
                <c:manualLayout>
                  <c:x val="6.9993083345576326E-3"/>
                  <c:y val="7.7083192213150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767-4C07-ABA1-257368F8593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USA</c:v>
                </c:pt>
                <c:pt idx="1">
                  <c:v>AL</c:v>
                </c:pt>
                <c:pt idx="2">
                  <c:v>AR</c:v>
                </c:pt>
                <c:pt idx="3">
                  <c:v>FL</c:v>
                </c:pt>
                <c:pt idx="4">
                  <c:v>GA</c:v>
                </c:pt>
                <c:pt idx="5">
                  <c:v>KY</c:v>
                </c:pt>
                <c:pt idx="6">
                  <c:v>LA</c:v>
                </c:pt>
                <c:pt idx="7">
                  <c:v>MD</c:v>
                </c:pt>
                <c:pt idx="8">
                  <c:v>MO</c:v>
                </c:pt>
                <c:pt idx="9">
                  <c:v>MS</c:v>
                </c:pt>
                <c:pt idx="10">
                  <c:v>NC</c:v>
                </c:pt>
                <c:pt idx="11">
                  <c:v>OK</c:v>
                </c:pt>
                <c:pt idx="12">
                  <c:v>SC</c:v>
                </c:pt>
                <c:pt idx="13">
                  <c:v>TN</c:v>
                </c:pt>
                <c:pt idx="14">
                  <c:v>TX</c:v>
                </c:pt>
                <c:pt idx="15">
                  <c:v>VA</c:v>
                </c:pt>
                <c:pt idx="16">
                  <c:v>WV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2.4E-2</c:v>
                </c:pt>
                <c:pt idx="1">
                  <c:v>1.6E-2</c:v>
                </c:pt>
                <c:pt idx="2">
                  <c:v>1.4999999999999999E-2</c:v>
                </c:pt>
                <c:pt idx="3">
                  <c:v>3.1E-2</c:v>
                </c:pt>
                <c:pt idx="4">
                  <c:v>2.5999999999999999E-2</c:v>
                </c:pt>
                <c:pt idx="5">
                  <c:v>1.0999999999999999E-2</c:v>
                </c:pt>
                <c:pt idx="6">
                  <c:v>1.7000000000000001E-2</c:v>
                </c:pt>
                <c:pt idx="7">
                  <c:v>1.4999999999999999E-2</c:v>
                </c:pt>
                <c:pt idx="8">
                  <c:v>1.2999999999999999E-2</c:v>
                </c:pt>
                <c:pt idx="9">
                  <c:v>7.0000000000000001E-3</c:v>
                </c:pt>
                <c:pt idx="10">
                  <c:v>2.7E-2</c:v>
                </c:pt>
                <c:pt idx="11">
                  <c:v>1.2999999999999999E-2</c:v>
                </c:pt>
                <c:pt idx="12">
                  <c:v>1.9E-2</c:v>
                </c:pt>
                <c:pt idx="13">
                  <c:v>0.02</c:v>
                </c:pt>
                <c:pt idx="14">
                  <c:v>3.7999999999999999E-2</c:v>
                </c:pt>
                <c:pt idx="15">
                  <c:v>1.4E-2</c:v>
                </c:pt>
                <c:pt idx="16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767-4C07-ABA1-257368F85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052528"/>
        <c:axId val="282052136"/>
      </c:barChart>
      <c:catAx>
        <c:axId val="28205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en-US"/>
          </a:p>
        </c:txPr>
        <c:crossAx val="282052136"/>
        <c:crosses val="autoZero"/>
        <c:auto val="1"/>
        <c:lblAlgn val="ctr"/>
        <c:lblOffset val="100"/>
        <c:noMultiLvlLbl val="0"/>
      </c:catAx>
      <c:valAx>
        <c:axId val="282052136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282052528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56040292266971E-2"/>
          <c:y val="3.8851773483642112E-2"/>
          <c:w val="0.90165897179587229"/>
          <c:h val="0.6955106751916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0-71BA-4C21-B339-AE7B222C600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5E0-46F2-B2FE-F7401952018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5E0-46F2-B2FE-F7401952018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55E0-46F2-B2FE-F74019520184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55E0-46F2-B2FE-F7401952018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5E0-46F2-B2FE-F7401952018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5E0-46F2-B2FE-F7401952018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6-55E0-46F2-B2FE-F74019520184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5E0-46F2-B2FE-F74019520184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A-3828-4981-832D-7F2E2D91A2D2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5E0-46F2-B2FE-F74019520184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5E0-46F2-B2FE-F74019520184}"/>
              </c:ext>
            </c:extLst>
          </c:dPt>
          <c:dLbls>
            <c:dLbl>
              <c:idx val="2"/>
              <c:layout>
                <c:manualLayout>
                  <c:x val="5.5539951647442902E-3"/>
                  <c:y val="2.4301373773880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5E0-46F2-B2FE-F74019520184}"/>
                </c:ext>
              </c:extLst>
            </c:dLbl>
            <c:dLbl>
              <c:idx val="3"/>
              <c:layout>
                <c:manualLayout>
                  <c:x val="-4.1654963735582419E-3"/>
                  <c:y val="7.2904121321642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E0-46F2-B2FE-F74019520184}"/>
                </c:ext>
              </c:extLst>
            </c:dLbl>
            <c:dLbl>
              <c:idx val="4"/>
              <c:layout>
                <c:manualLayout>
                  <c:x val="1.388498791186072E-2"/>
                  <c:y val="4.8602747547761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E0-46F2-B2FE-F74019520184}"/>
                </c:ext>
              </c:extLst>
            </c:dLbl>
            <c:dLbl>
              <c:idx val="5"/>
              <c:layout>
                <c:manualLayout>
                  <c:x val="4.1654963735582098E-3"/>
                  <c:y val="1.458082426432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E0-46F2-B2FE-F74019520184}"/>
                </c:ext>
              </c:extLst>
            </c:dLbl>
            <c:dLbl>
              <c:idx val="6"/>
              <c:layout>
                <c:manualLayout>
                  <c:x val="4.1654963735582159E-3"/>
                  <c:y val="7.2904121321642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E0-46F2-B2FE-F74019520184}"/>
                </c:ext>
              </c:extLst>
            </c:dLbl>
            <c:dLbl>
              <c:idx val="7"/>
              <c:layout>
                <c:manualLayout>
                  <c:x val="5.09110342148777E-17"/>
                  <c:y val="9.7205495095523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5E0-46F2-B2FE-F74019520184}"/>
                </c:ext>
              </c:extLst>
            </c:dLbl>
            <c:dLbl>
              <c:idx val="8"/>
              <c:layout>
                <c:manualLayout>
                  <c:x val="6.9424939559303601E-3"/>
                  <c:y val="1.45808242643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E0-46F2-B2FE-F74019520184}"/>
                </c:ext>
              </c:extLst>
            </c:dLbl>
            <c:dLbl>
              <c:idx val="9"/>
              <c:layout>
                <c:manualLayout>
                  <c:x val="1.3884987911860699E-3"/>
                  <c:y val="7.2904121321642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E0-46F2-B2FE-F74019520184}"/>
                </c:ext>
              </c:extLst>
            </c:dLbl>
            <c:dLbl>
              <c:idx val="15"/>
              <c:layout>
                <c:manualLayout>
                  <c:x val="6.9424939559303601E-3"/>
                  <c:y val="1.458082426432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5E0-46F2-B2FE-F74019520184}"/>
                </c:ext>
              </c:extLst>
            </c:dLbl>
            <c:dLbl>
              <c:idx val="17"/>
              <c:layout>
                <c:manualLayout>
                  <c:x val="-1.388498791186072E-2"/>
                  <c:y val="4.8602747547760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E0-46F2-B2FE-F7401952018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United States</c:v>
                </c:pt>
                <c:pt idx="1">
                  <c:v>Alabama</c:v>
                </c:pt>
                <c:pt idx="2">
                  <c:v>Arkansas</c:v>
                </c:pt>
                <c:pt idx="3">
                  <c:v>Florida</c:v>
                </c:pt>
                <c:pt idx="4">
                  <c:v>Georgia</c:v>
                </c:pt>
                <c:pt idx="5">
                  <c:v>Kentucky</c:v>
                </c:pt>
                <c:pt idx="6">
                  <c:v>Louisiana</c:v>
                </c:pt>
                <c:pt idx="7">
                  <c:v>Maryland</c:v>
                </c:pt>
                <c:pt idx="8">
                  <c:v>Mississippi</c:v>
                </c:pt>
                <c:pt idx="9">
                  <c:v>Missouri</c:v>
                </c:pt>
                <c:pt idx="10">
                  <c:v>North Carolina</c:v>
                </c:pt>
                <c:pt idx="11">
                  <c:v>Oklahoma</c:v>
                </c:pt>
                <c:pt idx="12">
                  <c:v>South Carolina</c:v>
                </c:pt>
                <c:pt idx="13">
                  <c:v>Tennessee</c:v>
                </c:pt>
                <c:pt idx="14">
                  <c:v>Texas</c:v>
                </c:pt>
                <c:pt idx="15">
                  <c:v>Virginia</c:v>
                </c:pt>
                <c:pt idx="16">
                  <c:v>West Virginia</c:v>
                </c:pt>
              </c:strCache>
            </c:strRef>
          </c:cat>
          <c:val>
            <c:numRef>
              <c:f>Sheet1!$B$2:$B$18</c:f>
              <c:numCache>
                <c:formatCode>0.0%</c:formatCode>
                <c:ptCount val="17"/>
                <c:pt idx="0">
                  <c:v>2.1999999999999999E-2</c:v>
                </c:pt>
                <c:pt idx="1">
                  <c:v>3.0000000000000001E-3</c:v>
                </c:pt>
                <c:pt idx="2">
                  <c:v>1.0999999999999999E-2</c:v>
                </c:pt>
                <c:pt idx="3">
                  <c:v>4.8000000000000001E-2</c:v>
                </c:pt>
                <c:pt idx="4">
                  <c:v>8.0000000000000002E-3</c:v>
                </c:pt>
                <c:pt idx="5">
                  <c:v>-1.4E-2</c:v>
                </c:pt>
                <c:pt idx="6">
                  <c:v>3.2000000000000001E-2</c:v>
                </c:pt>
                <c:pt idx="7">
                  <c:v>2.5000000000000001E-2</c:v>
                </c:pt>
                <c:pt idx="8">
                  <c:v>-3.0000000000000001E-3</c:v>
                </c:pt>
                <c:pt idx="9">
                  <c:v>6.0000000000000001E-3</c:v>
                </c:pt>
                <c:pt idx="10">
                  <c:v>8.0000000000000002E-3</c:v>
                </c:pt>
                <c:pt idx="11">
                  <c:v>3.6999999999999998E-2</c:v>
                </c:pt>
                <c:pt idx="12">
                  <c:v>2.5000000000000001E-2</c:v>
                </c:pt>
                <c:pt idx="13">
                  <c:v>1.2999999999999999E-2</c:v>
                </c:pt>
                <c:pt idx="14">
                  <c:v>6.5000000000000002E-2</c:v>
                </c:pt>
                <c:pt idx="15">
                  <c:v>2.7E-2</c:v>
                </c:pt>
                <c:pt idx="16">
                  <c:v>-0.02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5E0-46F2-B2FE-F74019520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055224"/>
        <c:axId val="311095256"/>
      </c:barChart>
      <c:catAx>
        <c:axId val="280055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311095256"/>
        <c:crosses val="autoZero"/>
        <c:auto val="1"/>
        <c:lblAlgn val="ctr"/>
        <c:lblOffset val="100"/>
        <c:noMultiLvlLbl val="0"/>
      </c:catAx>
      <c:valAx>
        <c:axId val="31109525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80055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2E9A1-C6E1-41D8-8016-110F533E1122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8AF3A06E-0856-4819-BD41-A357863B0E56}">
      <dgm:prSet phldrT="[Text]"/>
      <dgm:spPr>
        <a:ln w="25400"/>
      </dgm:spPr>
      <dgm:t>
        <a:bodyPr/>
        <a:lstStyle/>
        <a:p>
          <a:r>
            <a:rPr lang="en-US" b="1" dirty="0"/>
            <a:t>Goals</a:t>
          </a:r>
        </a:p>
      </dgm:t>
    </dgm:pt>
    <dgm:pt modelId="{1D8218AF-130C-4BE9-B93F-92F8DB44E73C}" type="parTrans" cxnId="{301D80B4-6ACD-4763-A786-99785304EAD4}">
      <dgm:prSet/>
      <dgm:spPr/>
      <dgm:t>
        <a:bodyPr/>
        <a:lstStyle/>
        <a:p>
          <a:endParaRPr lang="en-US"/>
        </a:p>
      </dgm:t>
    </dgm:pt>
    <dgm:pt modelId="{765D9CAD-434D-42E4-B5B2-09B680C1DDB4}" type="sibTrans" cxnId="{301D80B4-6ACD-4763-A786-99785304EAD4}">
      <dgm:prSet/>
      <dgm:spPr/>
      <dgm:t>
        <a:bodyPr/>
        <a:lstStyle/>
        <a:p>
          <a:endParaRPr lang="en-US"/>
        </a:p>
      </dgm:t>
    </dgm:pt>
    <dgm:pt modelId="{D767F04A-304F-4274-B172-729D3D688A4D}">
      <dgm:prSet phldrT="[Text]"/>
      <dgm:spPr>
        <a:ln w="25400"/>
      </dgm:spPr>
      <dgm:t>
        <a:bodyPr/>
        <a:lstStyle/>
        <a:p>
          <a:r>
            <a:rPr lang="en-US" b="1" dirty="0"/>
            <a:t>Objectives</a:t>
          </a:r>
        </a:p>
      </dgm:t>
    </dgm:pt>
    <dgm:pt modelId="{039368AB-A7F1-45C3-BE86-5F4C349AB65A}" type="parTrans" cxnId="{2D1C9D13-E303-4F88-8BC1-641DD2AD18AF}">
      <dgm:prSet/>
      <dgm:spPr/>
      <dgm:t>
        <a:bodyPr/>
        <a:lstStyle/>
        <a:p>
          <a:endParaRPr lang="en-US"/>
        </a:p>
      </dgm:t>
    </dgm:pt>
    <dgm:pt modelId="{5D923851-609A-4951-A127-7A7971A60D73}" type="sibTrans" cxnId="{2D1C9D13-E303-4F88-8BC1-641DD2AD18AF}">
      <dgm:prSet/>
      <dgm:spPr/>
      <dgm:t>
        <a:bodyPr/>
        <a:lstStyle/>
        <a:p>
          <a:endParaRPr lang="en-US"/>
        </a:p>
      </dgm:t>
    </dgm:pt>
    <dgm:pt modelId="{74CF48C9-80A2-4335-B64B-29A911C78821}">
      <dgm:prSet phldrT="[Text]"/>
      <dgm:spPr>
        <a:ln w="25400"/>
      </dgm:spPr>
      <dgm:t>
        <a:bodyPr/>
        <a:lstStyle/>
        <a:p>
          <a:r>
            <a:rPr lang="en-US" b="1" dirty="0"/>
            <a:t>Actions</a:t>
          </a:r>
        </a:p>
      </dgm:t>
    </dgm:pt>
    <dgm:pt modelId="{16569A67-02FE-49F3-8592-D833BE428B56}" type="parTrans" cxnId="{EA4F3DD4-D15C-40F4-956C-67FCF294E5F3}">
      <dgm:prSet/>
      <dgm:spPr/>
      <dgm:t>
        <a:bodyPr/>
        <a:lstStyle/>
        <a:p>
          <a:endParaRPr lang="en-US"/>
        </a:p>
      </dgm:t>
    </dgm:pt>
    <dgm:pt modelId="{FB20F7FF-DD4F-4A58-9746-C175D6C38A64}" type="sibTrans" cxnId="{EA4F3DD4-D15C-40F4-956C-67FCF294E5F3}">
      <dgm:prSet/>
      <dgm:spPr/>
      <dgm:t>
        <a:bodyPr/>
        <a:lstStyle/>
        <a:p>
          <a:endParaRPr lang="en-US"/>
        </a:p>
      </dgm:t>
    </dgm:pt>
    <dgm:pt modelId="{D0F89D72-2213-4963-A568-D8C06282D721}" type="pres">
      <dgm:prSet presAssocID="{79E2E9A1-C6E1-41D8-8016-110F533E1122}" presName="compositeShape" presStyleCnt="0">
        <dgm:presLayoutVars>
          <dgm:dir/>
          <dgm:resizeHandles/>
        </dgm:presLayoutVars>
      </dgm:prSet>
      <dgm:spPr/>
    </dgm:pt>
    <dgm:pt modelId="{20113E32-1E93-40A8-BAE3-D7EBA40D6422}" type="pres">
      <dgm:prSet presAssocID="{79E2E9A1-C6E1-41D8-8016-110F533E1122}" presName="pyramid" presStyleLbl="node1" presStyleIdx="0" presStyleCnt="1" custLinFactNeighborX="-3127" custLinFactNeighborY="-9933"/>
      <dgm:spPr/>
    </dgm:pt>
    <dgm:pt modelId="{2EC3DF48-2F1D-438D-ABC8-B3BF4C0D48F7}" type="pres">
      <dgm:prSet presAssocID="{79E2E9A1-C6E1-41D8-8016-110F533E1122}" presName="theList" presStyleCnt="0"/>
      <dgm:spPr/>
    </dgm:pt>
    <dgm:pt modelId="{4E1B2F1C-F3C0-46EB-8D33-09B9BCCD4E00}" type="pres">
      <dgm:prSet presAssocID="{8AF3A06E-0856-4819-BD41-A357863B0E56}" presName="aNode" presStyleLbl="fgAcc1" presStyleIdx="0" presStyleCnt="3">
        <dgm:presLayoutVars>
          <dgm:bulletEnabled val="1"/>
        </dgm:presLayoutVars>
      </dgm:prSet>
      <dgm:spPr/>
    </dgm:pt>
    <dgm:pt modelId="{E3BF10DA-0B57-4041-8652-E554CBEC0F07}" type="pres">
      <dgm:prSet presAssocID="{8AF3A06E-0856-4819-BD41-A357863B0E56}" presName="aSpace" presStyleCnt="0"/>
      <dgm:spPr/>
    </dgm:pt>
    <dgm:pt modelId="{F4C1810D-BB67-4892-8F1C-1EB063839E46}" type="pres">
      <dgm:prSet presAssocID="{D767F04A-304F-4274-B172-729D3D688A4D}" presName="aNode" presStyleLbl="fgAcc1" presStyleIdx="1" presStyleCnt="3">
        <dgm:presLayoutVars>
          <dgm:bulletEnabled val="1"/>
        </dgm:presLayoutVars>
      </dgm:prSet>
      <dgm:spPr/>
    </dgm:pt>
    <dgm:pt modelId="{78939251-989F-49B4-B988-39556CCEAEAB}" type="pres">
      <dgm:prSet presAssocID="{D767F04A-304F-4274-B172-729D3D688A4D}" presName="aSpace" presStyleCnt="0"/>
      <dgm:spPr/>
    </dgm:pt>
    <dgm:pt modelId="{9DB12AFA-CB5B-4914-9C5D-1916BFE238C9}" type="pres">
      <dgm:prSet presAssocID="{74CF48C9-80A2-4335-B64B-29A911C78821}" presName="aNode" presStyleLbl="fgAcc1" presStyleIdx="2" presStyleCnt="3">
        <dgm:presLayoutVars>
          <dgm:bulletEnabled val="1"/>
        </dgm:presLayoutVars>
      </dgm:prSet>
      <dgm:spPr/>
    </dgm:pt>
    <dgm:pt modelId="{B5746771-9A4D-4DA7-909C-605D76F6A2CE}" type="pres">
      <dgm:prSet presAssocID="{74CF48C9-80A2-4335-B64B-29A911C78821}" presName="aSpace" presStyleCnt="0"/>
      <dgm:spPr/>
    </dgm:pt>
  </dgm:ptLst>
  <dgm:cxnLst>
    <dgm:cxn modelId="{4F9134FB-6D7A-468E-8548-25C0E9F28ADF}" type="presOf" srcId="{D767F04A-304F-4274-B172-729D3D688A4D}" destId="{F4C1810D-BB67-4892-8F1C-1EB063839E46}" srcOrd="0" destOrd="0" presId="urn:microsoft.com/office/officeart/2005/8/layout/pyramid2"/>
    <dgm:cxn modelId="{301D80B4-6ACD-4763-A786-99785304EAD4}" srcId="{79E2E9A1-C6E1-41D8-8016-110F533E1122}" destId="{8AF3A06E-0856-4819-BD41-A357863B0E56}" srcOrd="0" destOrd="0" parTransId="{1D8218AF-130C-4BE9-B93F-92F8DB44E73C}" sibTransId="{765D9CAD-434D-42E4-B5B2-09B680C1DDB4}"/>
    <dgm:cxn modelId="{EA4F3DD4-D15C-40F4-956C-67FCF294E5F3}" srcId="{79E2E9A1-C6E1-41D8-8016-110F533E1122}" destId="{74CF48C9-80A2-4335-B64B-29A911C78821}" srcOrd="2" destOrd="0" parTransId="{16569A67-02FE-49F3-8592-D833BE428B56}" sibTransId="{FB20F7FF-DD4F-4A58-9746-C175D6C38A64}"/>
    <dgm:cxn modelId="{300C32D9-B197-438D-901F-ACE5B0E6882A}" type="presOf" srcId="{74CF48C9-80A2-4335-B64B-29A911C78821}" destId="{9DB12AFA-CB5B-4914-9C5D-1916BFE238C9}" srcOrd="0" destOrd="0" presId="urn:microsoft.com/office/officeart/2005/8/layout/pyramid2"/>
    <dgm:cxn modelId="{5A49C048-38E3-423C-AF4A-B9C3FA69D71A}" type="presOf" srcId="{8AF3A06E-0856-4819-BD41-A357863B0E56}" destId="{4E1B2F1C-F3C0-46EB-8D33-09B9BCCD4E00}" srcOrd="0" destOrd="0" presId="urn:microsoft.com/office/officeart/2005/8/layout/pyramid2"/>
    <dgm:cxn modelId="{0F556800-7DAD-4BAF-8366-5D2AFF072623}" type="presOf" srcId="{79E2E9A1-C6E1-41D8-8016-110F533E1122}" destId="{D0F89D72-2213-4963-A568-D8C06282D721}" srcOrd="0" destOrd="0" presId="urn:microsoft.com/office/officeart/2005/8/layout/pyramid2"/>
    <dgm:cxn modelId="{2D1C9D13-E303-4F88-8BC1-641DD2AD18AF}" srcId="{79E2E9A1-C6E1-41D8-8016-110F533E1122}" destId="{D767F04A-304F-4274-B172-729D3D688A4D}" srcOrd="1" destOrd="0" parTransId="{039368AB-A7F1-45C3-BE86-5F4C349AB65A}" sibTransId="{5D923851-609A-4951-A127-7A7971A60D73}"/>
    <dgm:cxn modelId="{81B35E40-788E-4554-A744-91B273A34A80}" type="presParOf" srcId="{D0F89D72-2213-4963-A568-D8C06282D721}" destId="{20113E32-1E93-40A8-BAE3-D7EBA40D6422}" srcOrd="0" destOrd="0" presId="urn:microsoft.com/office/officeart/2005/8/layout/pyramid2"/>
    <dgm:cxn modelId="{1D133761-1A6E-4553-A3F3-9964D16F4428}" type="presParOf" srcId="{D0F89D72-2213-4963-A568-D8C06282D721}" destId="{2EC3DF48-2F1D-438D-ABC8-B3BF4C0D48F7}" srcOrd="1" destOrd="0" presId="urn:microsoft.com/office/officeart/2005/8/layout/pyramid2"/>
    <dgm:cxn modelId="{8185C168-2D6D-4F24-A6D0-1DFAB1103201}" type="presParOf" srcId="{2EC3DF48-2F1D-438D-ABC8-B3BF4C0D48F7}" destId="{4E1B2F1C-F3C0-46EB-8D33-09B9BCCD4E00}" srcOrd="0" destOrd="0" presId="urn:microsoft.com/office/officeart/2005/8/layout/pyramid2"/>
    <dgm:cxn modelId="{82B3AB59-2B8B-44DA-8545-CC103C9204BD}" type="presParOf" srcId="{2EC3DF48-2F1D-438D-ABC8-B3BF4C0D48F7}" destId="{E3BF10DA-0B57-4041-8652-E554CBEC0F07}" srcOrd="1" destOrd="0" presId="urn:microsoft.com/office/officeart/2005/8/layout/pyramid2"/>
    <dgm:cxn modelId="{087FD2B5-917A-4759-919D-A30378812412}" type="presParOf" srcId="{2EC3DF48-2F1D-438D-ABC8-B3BF4C0D48F7}" destId="{F4C1810D-BB67-4892-8F1C-1EB063839E46}" srcOrd="2" destOrd="0" presId="urn:microsoft.com/office/officeart/2005/8/layout/pyramid2"/>
    <dgm:cxn modelId="{4296FE04-C027-496E-B453-E4BFD1963CDC}" type="presParOf" srcId="{2EC3DF48-2F1D-438D-ABC8-B3BF4C0D48F7}" destId="{78939251-989F-49B4-B988-39556CCEAEAB}" srcOrd="3" destOrd="0" presId="urn:microsoft.com/office/officeart/2005/8/layout/pyramid2"/>
    <dgm:cxn modelId="{F128E398-4C5E-4D37-86B9-6716A1665C36}" type="presParOf" srcId="{2EC3DF48-2F1D-438D-ABC8-B3BF4C0D48F7}" destId="{9DB12AFA-CB5B-4914-9C5D-1916BFE238C9}" srcOrd="4" destOrd="0" presId="urn:microsoft.com/office/officeart/2005/8/layout/pyramid2"/>
    <dgm:cxn modelId="{AD1FC411-3553-424E-94AD-384E1940585A}" type="presParOf" srcId="{2EC3DF48-2F1D-438D-ABC8-B3BF4C0D48F7}" destId="{B5746771-9A4D-4DA7-909C-605D76F6A2C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2E9A1-C6E1-41D8-8016-110F533E1122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8AF3A06E-0856-4819-BD41-A357863B0E56}">
      <dgm:prSet phldrT="[Text]"/>
      <dgm:spPr>
        <a:ln w="25400"/>
      </dgm:spPr>
      <dgm:t>
        <a:bodyPr/>
        <a:lstStyle/>
        <a:p>
          <a:r>
            <a:rPr lang="en-US" b="1" dirty="0"/>
            <a:t>Goals</a:t>
          </a:r>
        </a:p>
      </dgm:t>
    </dgm:pt>
    <dgm:pt modelId="{1D8218AF-130C-4BE9-B93F-92F8DB44E73C}" type="parTrans" cxnId="{301D80B4-6ACD-4763-A786-99785304EAD4}">
      <dgm:prSet/>
      <dgm:spPr/>
      <dgm:t>
        <a:bodyPr/>
        <a:lstStyle/>
        <a:p>
          <a:endParaRPr lang="en-US"/>
        </a:p>
      </dgm:t>
    </dgm:pt>
    <dgm:pt modelId="{765D9CAD-434D-42E4-B5B2-09B680C1DDB4}" type="sibTrans" cxnId="{301D80B4-6ACD-4763-A786-99785304EAD4}">
      <dgm:prSet/>
      <dgm:spPr/>
      <dgm:t>
        <a:bodyPr/>
        <a:lstStyle/>
        <a:p>
          <a:endParaRPr lang="en-US"/>
        </a:p>
      </dgm:t>
    </dgm:pt>
    <dgm:pt modelId="{D767F04A-304F-4274-B172-729D3D688A4D}">
      <dgm:prSet phldrT="[Text]"/>
      <dgm:spPr>
        <a:ln w="25400"/>
      </dgm:spPr>
      <dgm:t>
        <a:bodyPr/>
        <a:lstStyle/>
        <a:p>
          <a:r>
            <a:rPr lang="en-US" b="1" dirty="0"/>
            <a:t>Objectives</a:t>
          </a:r>
        </a:p>
      </dgm:t>
    </dgm:pt>
    <dgm:pt modelId="{039368AB-A7F1-45C3-BE86-5F4C349AB65A}" type="parTrans" cxnId="{2D1C9D13-E303-4F88-8BC1-641DD2AD18AF}">
      <dgm:prSet/>
      <dgm:spPr/>
      <dgm:t>
        <a:bodyPr/>
        <a:lstStyle/>
        <a:p>
          <a:endParaRPr lang="en-US"/>
        </a:p>
      </dgm:t>
    </dgm:pt>
    <dgm:pt modelId="{5D923851-609A-4951-A127-7A7971A60D73}" type="sibTrans" cxnId="{2D1C9D13-E303-4F88-8BC1-641DD2AD18AF}">
      <dgm:prSet/>
      <dgm:spPr/>
      <dgm:t>
        <a:bodyPr/>
        <a:lstStyle/>
        <a:p>
          <a:endParaRPr lang="en-US"/>
        </a:p>
      </dgm:t>
    </dgm:pt>
    <dgm:pt modelId="{74CF48C9-80A2-4335-B64B-29A911C78821}">
      <dgm:prSet phldrT="[Text]"/>
      <dgm:spPr>
        <a:ln w="25400"/>
      </dgm:spPr>
      <dgm:t>
        <a:bodyPr/>
        <a:lstStyle/>
        <a:p>
          <a:r>
            <a:rPr lang="en-US" b="1" dirty="0"/>
            <a:t>Actions</a:t>
          </a:r>
        </a:p>
      </dgm:t>
    </dgm:pt>
    <dgm:pt modelId="{16569A67-02FE-49F3-8592-D833BE428B56}" type="parTrans" cxnId="{EA4F3DD4-D15C-40F4-956C-67FCF294E5F3}">
      <dgm:prSet/>
      <dgm:spPr/>
      <dgm:t>
        <a:bodyPr/>
        <a:lstStyle/>
        <a:p>
          <a:endParaRPr lang="en-US"/>
        </a:p>
      </dgm:t>
    </dgm:pt>
    <dgm:pt modelId="{FB20F7FF-DD4F-4A58-9746-C175D6C38A64}" type="sibTrans" cxnId="{EA4F3DD4-D15C-40F4-956C-67FCF294E5F3}">
      <dgm:prSet/>
      <dgm:spPr/>
      <dgm:t>
        <a:bodyPr/>
        <a:lstStyle/>
        <a:p>
          <a:endParaRPr lang="en-US"/>
        </a:p>
      </dgm:t>
    </dgm:pt>
    <dgm:pt modelId="{D0F89D72-2213-4963-A568-D8C06282D721}" type="pres">
      <dgm:prSet presAssocID="{79E2E9A1-C6E1-41D8-8016-110F533E1122}" presName="compositeShape" presStyleCnt="0">
        <dgm:presLayoutVars>
          <dgm:dir/>
          <dgm:resizeHandles/>
        </dgm:presLayoutVars>
      </dgm:prSet>
      <dgm:spPr/>
    </dgm:pt>
    <dgm:pt modelId="{20113E32-1E93-40A8-BAE3-D7EBA40D6422}" type="pres">
      <dgm:prSet presAssocID="{79E2E9A1-C6E1-41D8-8016-110F533E1122}" presName="pyramid" presStyleLbl="node1" presStyleIdx="0" presStyleCnt="1" custLinFactNeighborX="-3127" custLinFactNeighborY="-9933"/>
      <dgm:spPr/>
    </dgm:pt>
    <dgm:pt modelId="{2EC3DF48-2F1D-438D-ABC8-B3BF4C0D48F7}" type="pres">
      <dgm:prSet presAssocID="{79E2E9A1-C6E1-41D8-8016-110F533E1122}" presName="theList" presStyleCnt="0"/>
      <dgm:spPr/>
    </dgm:pt>
    <dgm:pt modelId="{4E1B2F1C-F3C0-46EB-8D33-09B9BCCD4E00}" type="pres">
      <dgm:prSet presAssocID="{8AF3A06E-0856-4819-BD41-A357863B0E56}" presName="aNode" presStyleLbl="fgAcc1" presStyleIdx="0" presStyleCnt="3">
        <dgm:presLayoutVars>
          <dgm:bulletEnabled val="1"/>
        </dgm:presLayoutVars>
      </dgm:prSet>
      <dgm:spPr/>
    </dgm:pt>
    <dgm:pt modelId="{E3BF10DA-0B57-4041-8652-E554CBEC0F07}" type="pres">
      <dgm:prSet presAssocID="{8AF3A06E-0856-4819-BD41-A357863B0E56}" presName="aSpace" presStyleCnt="0"/>
      <dgm:spPr/>
    </dgm:pt>
    <dgm:pt modelId="{F4C1810D-BB67-4892-8F1C-1EB063839E46}" type="pres">
      <dgm:prSet presAssocID="{D767F04A-304F-4274-B172-729D3D688A4D}" presName="aNode" presStyleLbl="fgAcc1" presStyleIdx="1" presStyleCnt="3">
        <dgm:presLayoutVars>
          <dgm:bulletEnabled val="1"/>
        </dgm:presLayoutVars>
      </dgm:prSet>
      <dgm:spPr/>
    </dgm:pt>
    <dgm:pt modelId="{78939251-989F-49B4-B988-39556CCEAEAB}" type="pres">
      <dgm:prSet presAssocID="{D767F04A-304F-4274-B172-729D3D688A4D}" presName="aSpace" presStyleCnt="0"/>
      <dgm:spPr/>
    </dgm:pt>
    <dgm:pt modelId="{9DB12AFA-CB5B-4914-9C5D-1916BFE238C9}" type="pres">
      <dgm:prSet presAssocID="{74CF48C9-80A2-4335-B64B-29A911C78821}" presName="aNode" presStyleLbl="fgAcc1" presStyleIdx="2" presStyleCnt="3">
        <dgm:presLayoutVars>
          <dgm:bulletEnabled val="1"/>
        </dgm:presLayoutVars>
      </dgm:prSet>
      <dgm:spPr/>
    </dgm:pt>
    <dgm:pt modelId="{B5746771-9A4D-4DA7-909C-605D76F6A2CE}" type="pres">
      <dgm:prSet presAssocID="{74CF48C9-80A2-4335-B64B-29A911C78821}" presName="aSpace" presStyleCnt="0"/>
      <dgm:spPr/>
    </dgm:pt>
  </dgm:ptLst>
  <dgm:cxnLst>
    <dgm:cxn modelId="{4F9134FB-6D7A-468E-8548-25C0E9F28ADF}" type="presOf" srcId="{D767F04A-304F-4274-B172-729D3D688A4D}" destId="{F4C1810D-BB67-4892-8F1C-1EB063839E46}" srcOrd="0" destOrd="0" presId="urn:microsoft.com/office/officeart/2005/8/layout/pyramid2"/>
    <dgm:cxn modelId="{301D80B4-6ACD-4763-A786-99785304EAD4}" srcId="{79E2E9A1-C6E1-41D8-8016-110F533E1122}" destId="{8AF3A06E-0856-4819-BD41-A357863B0E56}" srcOrd="0" destOrd="0" parTransId="{1D8218AF-130C-4BE9-B93F-92F8DB44E73C}" sibTransId="{765D9CAD-434D-42E4-B5B2-09B680C1DDB4}"/>
    <dgm:cxn modelId="{EA4F3DD4-D15C-40F4-956C-67FCF294E5F3}" srcId="{79E2E9A1-C6E1-41D8-8016-110F533E1122}" destId="{74CF48C9-80A2-4335-B64B-29A911C78821}" srcOrd="2" destOrd="0" parTransId="{16569A67-02FE-49F3-8592-D833BE428B56}" sibTransId="{FB20F7FF-DD4F-4A58-9746-C175D6C38A64}"/>
    <dgm:cxn modelId="{300C32D9-B197-438D-901F-ACE5B0E6882A}" type="presOf" srcId="{74CF48C9-80A2-4335-B64B-29A911C78821}" destId="{9DB12AFA-CB5B-4914-9C5D-1916BFE238C9}" srcOrd="0" destOrd="0" presId="urn:microsoft.com/office/officeart/2005/8/layout/pyramid2"/>
    <dgm:cxn modelId="{5A49C048-38E3-423C-AF4A-B9C3FA69D71A}" type="presOf" srcId="{8AF3A06E-0856-4819-BD41-A357863B0E56}" destId="{4E1B2F1C-F3C0-46EB-8D33-09B9BCCD4E00}" srcOrd="0" destOrd="0" presId="urn:microsoft.com/office/officeart/2005/8/layout/pyramid2"/>
    <dgm:cxn modelId="{0F556800-7DAD-4BAF-8366-5D2AFF072623}" type="presOf" srcId="{79E2E9A1-C6E1-41D8-8016-110F533E1122}" destId="{D0F89D72-2213-4963-A568-D8C06282D721}" srcOrd="0" destOrd="0" presId="urn:microsoft.com/office/officeart/2005/8/layout/pyramid2"/>
    <dgm:cxn modelId="{2D1C9D13-E303-4F88-8BC1-641DD2AD18AF}" srcId="{79E2E9A1-C6E1-41D8-8016-110F533E1122}" destId="{D767F04A-304F-4274-B172-729D3D688A4D}" srcOrd="1" destOrd="0" parTransId="{039368AB-A7F1-45C3-BE86-5F4C349AB65A}" sibTransId="{5D923851-609A-4951-A127-7A7971A60D73}"/>
    <dgm:cxn modelId="{81B35E40-788E-4554-A744-91B273A34A80}" type="presParOf" srcId="{D0F89D72-2213-4963-A568-D8C06282D721}" destId="{20113E32-1E93-40A8-BAE3-D7EBA40D6422}" srcOrd="0" destOrd="0" presId="urn:microsoft.com/office/officeart/2005/8/layout/pyramid2"/>
    <dgm:cxn modelId="{1D133761-1A6E-4553-A3F3-9964D16F4428}" type="presParOf" srcId="{D0F89D72-2213-4963-A568-D8C06282D721}" destId="{2EC3DF48-2F1D-438D-ABC8-B3BF4C0D48F7}" srcOrd="1" destOrd="0" presId="urn:microsoft.com/office/officeart/2005/8/layout/pyramid2"/>
    <dgm:cxn modelId="{8185C168-2D6D-4F24-A6D0-1DFAB1103201}" type="presParOf" srcId="{2EC3DF48-2F1D-438D-ABC8-B3BF4C0D48F7}" destId="{4E1B2F1C-F3C0-46EB-8D33-09B9BCCD4E00}" srcOrd="0" destOrd="0" presId="urn:microsoft.com/office/officeart/2005/8/layout/pyramid2"/>
    <dgm:cxn modelId="{82B3AB59-2B8B-44DA-8545-CC103C9204BD}" type="presParOf" srcId="{2EC3DF48-2F1D-438D-ABC8-B3BF4C0D48F7}" destId="{E3BF10DA-0B57-4041-8652-E554CBEC0F07}" srcOrd="1" destOrd="0" presId="urn:microsoft.com/office/officeart/2005/8/layout/pyramid2"/>
    <dgm:cxn modelId="{087FD2B5-917A-4759-919D-A30378812412}" type="presParOf" srcId="{2EC3DF48-2F1D-438D-ABC8-B3BF4C0D48F7}" destId="{F4C1810D-BB67-4892-8F1C-1EB063839E46}" srcOrd="2" destOrd="0" presId="urn:microsoft.com/office/officeart/2005/8/layout/pyramid2"/>
    <dgm:cxn modelId="{4296FE04-C027-496E-B453-E4BFD1963CDC}" type="presParOf" srcId="{2EC3DF48-2F1D-438D-ABC8-B3BF4C0D48F7}" destId="{78939251-989F-49B4-B988-39556CCEAEAB}" srcOrd="3" destOrd="0" presId="urn:microsoft.com/office/officeart/2005/8/layout/pyramid2"/>
    <dgm:cxn modelId="{F128E398-4C5E-4D37-86B9-6716A1665C36}" type="presParOf" srcId="{2EC3DF48-2F1D-438D-ABC8-B3BF4C0D48F7}" destId="{9DB12AFA-CB5B-4914-9C5D-1916BFE238C9}" srcOrd="4" destOrd="0" presId="urn:microsoft.com/office/officeart/2005/8/layout/pyramid2"/>
    <dgm:cxn modelId="{AD1FC411-3553-424E-94AD-384E1940585A}" type="presParOf" srcId="{2EC3DF48-2F1D-438D-ABC8-B3BF4C0D48F7}" destId="{B5746771-9A4D-4DA7-909C-605D76F6A2C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13E32-1E93-40A8-BAE3-D7EBA40D6422}">
      <dsp:nvSpPr>
        <dsp:cNvPr id="0" name=""/>
        <dsp:cNvSpPr/>
      </dsp:nvSpPr>
      <dsp:spPr>
        <a:xfrm>
          <a:off x="0" y="0"/>
          <a:ext cx="1347458" cy="200646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1B2F1C-F3C0-46EB-8D33-09B9BCCD4E00}">
      <dsp:nvSpPr>
        <dsp:cNvPr id="0" name=""/>
        <dsp:cNvSpPr/>
      </dsp:nvSpPr>
      <dsp:spPr>
        <a:xfrm>
          <a:off x="673729" y="201724"/>
          <a:ext cx="875847" cy="4749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Goals</a:t>
          </a:r>
        </a:p>
      </dsp:txBody>
      <dsp:txXfrm>
        <a:off x="696915" y="224910"/>
        <a:ext cx="829475" cy="428596"/>
      </dsp:txXfrm>
    </dsp:sp>
    <dsp:sp modelId="{F4C1810D-BB67-4892-8F1C-1EB063839E46}">
      <dsp:nvSpPr>
        <dsp:cNvPr id="0" name=""/>
        <dsp:cNvSpPr/>
      </dsp:nvSpPr>
      <dsp:spPr>
        <a:xfrm>
          <a:off x="673729" y="736063"/>
          <a:ext cx="875847" cy="4749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Objectives</a:t>
          </a:r>
        </a:p>
      </dsp:txBody>
      <dsp:txXfrm>
        <a:off x="696915" y="759249"/>
        <a:ext cx="829475" cy="428596"/>
      </dsp:txXfrm>
    </dsp:sp>
    <dsp:sp modelId="{9DB12AFA-CB5B-4914-9C5D-1916BFE238C9}">
      <dsp:nvSpPr>
        <dsp:cNvPr id="0" name=""/>
        <dsp:cNvSpPr/>
      </dsp:nvSpPr>
      <dsp:spPr>
        <a:xfrm>
          <a:off x="673729" y="1270402"/>
          <a:ext cx="875847" cy="4749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Actions</a:t>
          </a:r>
        </a:p>
      </dsp:txBody>
      <dsp:txXfrm>
        <a:off x="696915" y="1293588"/>
        <a:ext cx="829475" cy="428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13E32-1E93-40A8-BAE3-D7EBA40D6422}">
      <dsp:nvSpPr>
        <dsp:cNvPr id="0" name=""/>
        <dsp:cNvSpPr/>
      </dsp:nvSpPr>
      <dsp:spPr>
        <a:xfrm>
          <a:off x="0" y="0"/>
          <a:ext cx="1347458" cy="200646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1B2F1C-F3C0-46EB-8D33-09B9BCCD4E00}">
      <dsp:nvSpPr>
        <dsp:cNvPr id="0" name=""/>
        <dsp:cNvSpPr/>
      </dsp:nvSpPr>
      <dsp:spPr>
        <a:xfrm>
          <a:off x="673729" y="201724"/>
          <a:ext cx="875847" cy="4749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Goals</a:t>
          </a:r>
        </a:p>
      </dsp:txBody>
      <dsp:txXfrm>
        <a:off x="696915" y="224910"/>
        <a:ext cx="829475" cy="428596"/>
      </dsp:txXfrm>
    </dsp:sp>
    <dsp:sp modelId="{F4C1810D-BB67-4892-8F1C-1EB063839E46}">
      <dsp:nvSpPr>
        <dsp:cNvPr id="0" name=""/>
        <dsp:cNvSpPr/>
      </dsp:nvSpPr>
      <dsp:spPr>
        <a:xfrm>
          <a:off x="673729" y="736063"/>
          <a:ext cx="875847" cy="4749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Objectives</a:t>
          </a:r>
        </a:p>
      </dsp:txBody>
      <dsp:txXfrm>
        <a:off x="696915" y="759249"/>
        <a:ext cx="829475" cy="428596"/>
      </dsp:txXfrm>
    </dsp:sp>
    <dsp:sp modelId="{9DB12AFA-CB5B-4914-9C5D-1916BFE238C9}">
      <dsp:nvSpPr>
        <dsp:cNvPr id="0" name=""/>
        <dsp:cNvSpPr/>
      </dsp:nvSpPr>
      <dsp:spPr>
        <a:xfrm>
          <a:off x="673729" y="1270402"/>
          <a:ext cx="875847" cy="4749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Actions</a:t>
          </a:r>
        </a:p>
      </dsp:txBody>
      <dsp:txXfrm>
        <a:off x="696915" y="1293588"/>
        <a:ext cx="829475" cy="428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BA40E-BC18-4E8B-A4D0-1C14CC78343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A4B95-B585-4BA3-A593-9FE4D95DB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4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A4B95-B585-4BA3-A593-9FE4D95DB3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32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A4B95-B585-4BA3-A593-9FE4D95DB3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42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492EF3-A539-4686-BAAF-FC471CF02B6B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22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492EF3-A539-4686-BAAF-FC471CF02B6B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86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A4B95-B585-4BA3-A593-9FE4D95DB3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0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07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01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492EF3-A539-4686-BAAF-FC471CF02B6B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51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6370B-565F-4E5E-A695-5169A2720C8E}" type="slidenum">
              <a:rPr lang="en-US"/>
              <a:pPr/>
              <a:t>21</a:t>
            </a:fld>
            <a:endParaRPr lang="en-US"/>
          </a:p>
        </p:txBody>
      </p:sp>
      <p:sp>
        <p:nvSpPr>
          <p:cNvPr id="32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88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DBDAC-1D1D-4D56-885C-51E0ADEE4607}" type="slidenum">
              <a:rPr lang="en-US"/>
              <a:pPr/>
              <a:t>22</a:t>
            </a:fld>
            <a:endParaRPr lang="en-US"/>
          </a:p>
        </p:txBody>
      </p:sp>
      <p:sp>
        <p:nvSpPr>
          <p:cNvPr id="32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1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19321C-61C6-4D13-810E-D2AC4C468F9D}" type="slidenum">
              <a:rPr lang="en-US"/>
              <a:pPr/>
              <a:t>25</a:t>
            </a:fld>
            <a:endParaRPr lang="en-US"/>
          </a:p>
        </p:txBody>
      </p:sp>
      <p:sp>
        <p:nvSpPr>
          <p:cNvPr id="318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65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77971-AEAD-4452-B439-86367094CEF7}" type="slidenum">
              <a:rPr lang="en-US"/>
              <a:pPr/>
              <a:t>26</a:t>
            </a:fld>
            <a:endParaRPr lang="en-US"/>
          </a:p>
        </p:txBody>
      </p:sp>
      <p:sp>
        <p:nvSpPr>
          <p:cNvPr id="33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2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78EA5-0D32-4EC7-B843-25A4E3BD1713}" type="slidenum">
              <a:rPr lang="en-US"/>
              <a:pPr/>
              <a:t>2</a:t>
            </a:fld>
            <a:endParaRPr lang="en-US"/>
          </a:p>
        </p:txBody>
      </p:sp>
      <p:sp>
        <p:nvSpPr>
          <p:cNvPr id="33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4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D5445-D066-48F3-AE92-09198DD1CB37}" type="slidenum">
              <a:rPr lang="en-US"/>
              <a:pPr/>
              <a:t>28</a:t>
            </a:fld>
            <a:endParaRPr lang="en-US"/>
          </a:p>
        </p:txBody>
      </p:sp>
      <p:sp>
        <p:nvSpPr>
          <p:cNvPr id="319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61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D43D0-0E07-493C-B622-0BDB4B20516B}" type="slidenum">
              <a:rPr lang="en-US"/>
              <a:pPr/>
              <a:t>29</a:t>
            </a:fld>
            <a:endParaRPr lang="en-US"/>
          </a:p>
        </p:txBody>
      </p:sp>
      <p:sp>
        <p:nvSpPr>
          <p:cNvPr id="32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16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D43D0-0E07-493C-B622-0BDB4B20516B}" type="slidenum">
              <a:rPr lang="en-US"/>
              <a:pPr/>
              <a:t>30</a:t>
            </a:fld>
            <a:endParaRPr lang="en-US"/>
          </a:p>
        </p:txBody>
      </p:sp>
      <p:sp>
        <p:nvSpPr>
          <p:cNvPr id="32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66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A7CEC-5D90-499D-8E1A-3489B6BD735A}" type="slidenum">
              <a:rPr lang="en-US"/>
              <a:pPr/>
              <a:t>31</a:t>
            </a:fld>
            <a:endParaRPr lang="en-US"/>
          </a:p>
        </p:txBody>
      </p:sp>
      <p:sp>
        <p:nvSpPr>
          <p:cNvPr id="33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58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A7CEC-5D90-499D-8E1A-3489B6BD735A}" type="slidenum">
              <a:rPr lang="en-US"/>
              <a:pPr/>
              <a:t>32</a:t>
            </a:fld>
            <a:endParaRPr lang="en-US"/>
          </a:p>
        </p:txBody>
      </p:sp>
      <p:sp>
        <p:nvSpPr>
          <p:cNvPr id="33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98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524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07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5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492EF3-A539-4686-BAAF-FC471CF02B6B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492EF3-A539-4686-BAAF-FC471CF02B6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3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A4B95-B585-4BA3-A593-9FE4D95DB3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4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A4B95-B585-4BA3-A593-9FE4D95DB3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46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A4B95-B585-4BA3-A593-9FE4D95DB3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9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A4B95-B585-4BA3-A593-9FE4D95DB3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6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A4B95-B585-4BA3-A593-9FE4D95DB3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03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A4B95-B585-4BA3-A593-9FE4D95DB3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9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1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88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473075"/>
            <a:ext cx="8153400" cy="5394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20BA3B-C39E-4383-9B49-051D2B0F6B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4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4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1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1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9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7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4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2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DF585-7398-456A-94D7-E7CBC039260D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Secret+Sauce+pictures&amp;source=images&amp;cd=&amp;cad=rja&amp;docid=rjxhCttKbNJ5rM&amp;tbnid=FVMD1BKOpL6htM:&amp;ved=0CAUQjRw&amp;url=http://troypage.com/the-secret-sauce-to-next-level-ministry/&amp;ei=AyOrUcL9CIXM9gTCuICYBA&amp;bvm=bv.47244034,d.eWU&amp;psig=AFQjCNENxAIialS99N-wJALSSthe4j0Dtg&amp;ust=13702564702934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Secret+Sauce+pictures&amp;source=images&amp;cd=&amp;cad=rja&amp;docid=rjxhCttKbNJ5rM&amp;tbnid=FVMD1BKOpL6htM:&amp;ved=0CAUQjRw&amp;url=http://troypage.com/the-secret-sauce-to-next-level-ministry/&amp;ei=AyOrUcL9CIXM9gTCuICYBA&amp;bvm=bv.47244034,d.eWU&amp;psig=AFQjCNENxAIialS99N-wJALSSthe4j0Dtg&amp;ust=13702564702934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Secret+Sauce+pictures&amp;source=images&amp;cd=&amp;cad=rja&amp;docid=rjxhCttKbNJ5rM&amp;tbnid=FVMD1BKOpL6htM:&amp;ved=0CAUQjRw&amp;url=http://troypage.com/the-secret-sauce-to-next-level-ministry/&amp;ei=AyOrUcL9CIXM9gTCuICYBA&amp;bvm=bv.47244034,d.eWU&amp;psig=AFQjCNENxAIialS99N-wJALSSthe4j0Dtg&amp;ust=137025647029344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Secret+Sauce+pictures&amp;source=images&amp;cd=&amp;cad=rja&amp;docid=rjxhCttKbNJ5rM&amp;tbnid=FVMD1BKOpL6htM:&amp;ved=0CAUQjRw&amp;url=http://troypage.com/the-secret-sauce-to-next-level-ministry/&amp;ei=AyOrUcL9CIXM9gTCuICYBA&amp;bvm=bv.47244034,d.eWU&amp;psig=AFQjCNENxAIialS99N-wJALSSthe4j0Dtg&amp;ust=13702564702934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Secret+Sauce+pictures&amp;source=images&amp;cd=&amp;cad=rja&amp;docid=rjxhCttKbNJ5rM&amp;tbnid=FVMD1BKOpL6htM:&amp;ved=0CAUQjRw&amp;url=http://troypage.com/the-secret-sauce-to-next-level-ministry/&amp;ei=AyOrUcL9CIXM9gTCuICYBA&amp;bvm=bv.47244034,d.eWU&amp;psig=AFQjCNENxAIialS99N-wJALSSthe4j0Dtg&amp;ust=13702564702934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27.png"/><Relationship Id="rId4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1"/>
            <a:ext cx="9229725" cy="10668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The Race to Competitive?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33" y="1676401"/>
            <a:ext cx="3459367" cy="434339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5844845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9526" y="0"/>
            <a:ext cx="9218839" cy="10668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Southern States 1-Year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Construction Employment June 2015 to June 2016 </a:t>
            </a: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272077"/>
              </p:ext>
            </p:extLst>
          </p:nvPr>
        </p:nvGraphicFramePr>
        <p:xfrm>
          <a:off x="1" y="990600"/>
          <a:ext cx="9134474" cy="5226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0" y="6537721"/>
            <a:ext cx="5257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Source: U.S. BLS, July 2016- Measured June 2015- June 2016</a:t>
            </a:r>
          </a:p>
        </p:txBody>
      </p:sp>
      <p:sp>
        <p:nvSpPr>
          <p:cNvPr id="5" name="Rectangle 4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6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38101" y="0"/>
            <a:ext cx="9220201" cy="93741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Southern States 1-Year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Professional &amp; Business Services Employment Changes June 2015 to June 2016 </a:t>
            </a: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882058"/>
              </p:ext>
            </p:extLst>
          </p:nvPr>
        </p:nvGraphicFramePr>
        <p:xfrm>
          <a:off x="1" y="990600"/>
          <a:ext cx="9134474" cy="5226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52800" y="6537721"/>
            <a:ext cx="5715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Source: U.S. BLS July 2016 Measured June 2015- June 2016</a:t>
            </a:r>
          </a:p>
        </p:txBody>
      </p:sp>
    </p:spTree>
    <p:extLst>
      <p:ext uri="{BB962C8B-B14F-4D97-AF65-F5344CB8AC3E}">
        <p14:creationId xmlns:p14="http://schemas.microsoft.com/office/powerpoint/2010/main" val="154669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40762" cy="69184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Southern States % GDP Change 2015 </a:t>
            </a:r>
            <a:endParaRPr lang="en-US" sz="3300" dirty="0">
              <a:solidFill>
                <a:schemeClr val="bg1"/>
              </a:solidFill>
            </a:endParaRP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614288"/>
              </p:ext>
            </p:extLst>
          </p:nvPr>
        </p:nvGraphicFramePr>
        <p:xfrm>
          <a:off x="1" y="1104428"/>
          <a:ext cx="9134474" cy="511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324600" y="6400801"/>
            <a:ext cx="274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Source: U.S. BEA, July 2016</a:t>
            </a:r>
          </a:p>
        </p:txBody>
      </p:sp>
      <p:sp>
        <p:nvSpPr>
          <p:cNvPr id="5" name="Rectangle 4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1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1"/>
            <a:ext cx="8839200" cy="610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4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63" y="96932"/>
            <a:ext cx="8123274" cy="606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-1" y="0"/>
            <a:ext cx="9134475" cy="990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Change in Population 2010-2014</a:t>
            </a:r>
          </a:p>
          <a:p>
            <a:r>
              <a:rPr lang="en-US" dirty="0">
                <a:solidFill>
                  <a:schemeClr val="bg1"/>
                </a:solidFill>
              </a:rPr>
              <a:t>(25-44 Year Old)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213878"/>
              </p:ext>
            </p:extLst>
          </p:nvPr>
        </p:nvGraphicFramePr>
        <p:xfrm>
          <a:off x="-12095" y="1028707"/>
          <a:ext cx="9146569" cy="5069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16650" y="6631912"/>
            <a:ext cx="1517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U.S. Census</a:t>
            </a:r>
          </a:p>
        </p:txBody>
      </p:sp>
      <p:sp>
        <p:nvSpPr>
          <p:cNvPr id="6" name="Rectangle 5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219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24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8" y="0"/>
            <a:ext cx="9227127" cy="1154097"/>
          </a:xfrm>
        </p:spPr>
        <p:txBody>
          <a:bodyPr>
            <a:noAutofit/>
          </a:bodyPr>
          <a:lstStyle/>
          <a:p>
            <a:r>
              <a:rPr lang="en-US" sz="8000" dirty="0"/>
              <a:t>So What…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6800"/>
            <a:ext cx="5257800" cy="4458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9525" y="5447201"/>
            <a:ext cx="9153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is a Community to do?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0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114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219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8066" name="Picture 2" descr="C:\Users\Ted\AppData\Local\Microsoft\Windows\Temporary Internet Files\Content.Outlook\ABCB7FZE\photo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0" y="0"/>
            <a:ext cx="9158550" cy="618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73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1" name="Rectangle 2"/>
          <p:cNvSpPr>
            <a:spLocks noGrp="1"/>
          </p:cNvSpPr>
          <p:nvPr>
            <p:ph type="title" idx="4294967295"/>
          </p:nvPr>
        </p:nvSpPr>
        <p:spPr>
          <a:xfrm>
            <a:off x="2590800" y="6381255"/>
            <a:ext cx="6636701" cy="469900"/>
          </a:xfrm>
          <a:prstGeom prst="rect">
            <a:avLst/>
          </a:prstGeom>
          <a:ln w="38100">
            <a:noFill/>
          </a:ln>
        </p:spPr>
        <p:txBody>
          <a:bodyPr>
            <a:noAutofit/>
          </a:bodyPr>
          <a:lstStyle/>
          <a:p>
            <a:pPr algn="l"/>
            <a:r>
              <a:rPr lang="en-US" sz="2400" dirty="0"/>
              <a:t>Economic Leadership LLC Competitiveness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3746"/>
            <a:ext cx="496887" cy="365125"/>
          </a:xfrm>
        </p:spPr>
        <p:txBody>
          <a:bodyPr/>
          <a:lstStyle/>
          <a:p>
            <a:pPr>
              <a:defRPr/>
            </a:pPr>
            <a:fld id="{19042A83-E446-4C8C-ABE5-A259C8BE502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2012" y="1367433"/>
            <a:ext cx="1911493" cy="1402711"/>
          </a:xfrm>
          <a:prstGeom prst="roundRect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85000"/>
                    <a:lumOff val="15000"/>
                  </a:schemeClr>
                </a:solidFill>
              </a:rPr>
              <a:t>Establishing a Common Current Reality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357831" y="1121836"/>
            <a:ext cx="1797896" cy="1718995"/>
          </a:xfrm>
          <a:prstGeom prst="roundRect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85000"/>
                    <a:lumOff val="15000"/>
                  </a:schemeClr>
                </a:solidFill>
              </a:rPr>
              <a:t>Envisioning a Common Future Desire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7100" y="2875617"/>
            <a:ext cx="2012254" cy="1015663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Direction, or </a:t>
            </a:r>
            <a:r>
              <a:rPr lang="en-US" sz="1200" b="1" dirty="0">
                <a:solidFill>
                  <a:srgbClr val="FFFF00"/>
                </a:solidFill>
              </a:rPr>
              <a:t>Compass</a:t>
            </a:r>
            <a:r>
              <a:rPr lang="en-US" sz="1200" dirty="0">
                <a:solidFill>
                  <a:schemeClr val="bg1"/>
                </a:solidFill>
              </a:rPr>
              <a:t>  is driven by the </a:t>
            </a:r>
            <a:r>
              <a:rPr lang="en-US" sz="1200" b="1" dirty="0">
                <a:solidFill>
                  <a:schemeClr val="bg1"/>
                </a:solidFill>
              </a:rPr>
              <a:t>Vision, Mission and Core Values </a:t>
            </a:r>
            <a:r>
              <a:rPr lang="en-US" sz="1200" dirty="0">
                <a:solidFill>
                  <a:schemeClr val="bg1"/>
                </a:solidFill>
              </a:rPr>
              <a:t>of the organization, place, or business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43005" y="3921110"/>
            <a:ext cx="1966349" cy="101566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Context</a:t>
            </a:r>
            <a:r>
              <a:rPr lang="en-US" sz="1200" dirty="0">
                <a:solidFill>
                  <a:schemeClr val="bg1"/>
                </a:solidFill>
              </a:rPr>
              <a:t> examines  relative </a:t>
            </a:r>
            <a:r>
              <a:rPr lang="en-US" sz="1200" b="1" dirty="0">
                <a:solidFill>
                  <a:schemeClr val="bg1"/>
                </a:solidFill>
              </a:rPr>
              <a:t>assets  </a:t>
            </a:r>
            <a:r>
              <a:rPr lang="en-US" sz="1200" dirty="0">
                <a:solidFill>
                  <a:schemeClr val="bg1"/>
                </a:solidFill>
              </a:rPr>
              <a:t>and converts comparative and longitudinal  information to determine realistic options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38027" y="4954294"/>
            <a:ext cx="1971327" cy="101566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Change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is the group of factors, outside your control, that influences your future, global trends, demographic shifts, changing technology </a:t>
            </a: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4460074" y="609600"/>
          <a:ext cx="1549577" cy="200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270956" y="4908952"/>
            <a:ext cx="3090931" cy="1384995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Action Plan Matrix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What actions will we undertake?</a:t>
            </a:r>
            <a:endParaRPr lang="en-US" sz="1100" b="1" dirty="0">
              <a:solidFill>
                <a:schemeClr val="bg1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Who will be responsible for those actions?</a:t>
            </a:r>
            <a:endParaRPr lang="en-US" sz="1100" b="1" dirty="0">
              <a:solidFill>
                <a:schemeClr val="bg1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What resources do we need to be successful?</a:t>
            </a:r>
            <a:endParaRPr lang="en-US" sz="1100" b="1" dirty="0">
              <a:solidFill>
                <a:schemeClr val="bg1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Where will those resources come from?</a:t>
            </a:r>
            <a:endParaRPr lang="en-US" sz="1100" b="1" dirty="0">
              <a:solidFill>
                <a:schemeClr val="bg1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When will each action start and be completed?</a:t>
            </a:r>
            <a:endParaRPr lang="en-US" sz="1100" b="1" dirty="0">
              <a:solidFill>
                <a:schemeClr val="bg1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What results do we expect? 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6419371"/>
            <a:ext cx="2193925" cy="43862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525" y="6343155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470259" y="1045936"/>
            <a:ext cx="1586103" cy="1285952"/>
          </a:xfrm>
          <a:prstGeom prst="roundRect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Strategic Action Agenda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080" y="169194"/>
            <a:ext cx="9096263" cy="8751"/>
          </a:xfrm>
          <a:prstGeom prst="straightConnector1">
            <a:avLst/>
          </a:prstGeom>
          <a:ln w="101600">
            <a:solidFill>
              <a:srgbClr val="00FF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9985" name="Rounded Rectangle 1449984"/>
          <p:cNvSpPr/>
          <p:nvPr/>
        </p:nvSpPr>
        <p:spPr>
          <a:xfrm>
            <a:off x="127000" y="2791252"/>
            <a:ext cx="1969000" cy="4432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 Reality Filters</a:t>
            </a:r>
          </a:p>
        </p:txBody>
      </p:sp>
      <p:sp>
        <p:nvSpPr>
          <p:cNvPr id="1449986" name="Flowchart: Preparation 1449985"/>
          <p:cNvSpPr/>
          <p:nvPr/>
        </p:nvSpPr>
        <p:spPr>
          <a:xfrm>
            <a:off x="58071" y="3255086"/>
            <a:ext cx="2017661" cy="570707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Compass</a:t>
            </a:r>
          </a:p>
        </p:txBody>
      </p:sp>
      <p:sp>
        <p:nvSpPr>
          <p:cNvPr id="39" name="Flowchart: Preparation 38"/>
          <p:cNvSpPr/>
          <p:nvPr/>
        </p:nvSpPr>
        <p:spPr>
          <a:xfrm>
            <a:off x="24159" y="3874964"/>
            <a:ext cx="2058427" cy="662956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Context</a:t>
            </a:r>
          </a:p>
          <a:p>
            <a:pPr algn="ctr"/>
            <a:r>
              <a:rPr lang="en-US" sz="1400" b="1" dirty="0"/>
              <a:t>SWOT &amp; PEST </a:t>
            </a:r>
          </a:p>
          <a:p>
            <a:pPr algn="ctr"/>
            <a:endParaRPr lang="en-US" dirty="0"/>
          </a:p>
        </p:txBody>
      </p:sp>
      <p:sp>
        <p:nvSpPr>
          <p:cNvPr id="40" name="Flowchart: Preparation 39"/>
          <p:cNvSpPr/>
          <p:nvPr/>
        </p:nvSpPr>
        <p:spPr>
          <a:xfrm>
            <a:off x="58070" y="4514007"/>
            <a:ext cx="2075529" cy="632203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Change</a:t>
            </a:r>
          </a:p>
        </p:txBody>
      </p:sp>
      <p:sp>
        <p:nvSpPr>
          <p:cNvPr id="42" name="Flowchart: Preparation 41"/>
          <p:cNvSpPr/>
          <p:nvPr/>
        </p:nvSpPr>
        <p:spPr>
          <a:xfrm>
            <a:off x="4310454" y="3257966"/>
            <a:ext cx="1981891" cy="387581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Control</a:t>
            </a:r>
          </a:p>
        </p:txBody>
      </p:sp>
      <p:sp>
        <p:nvSpPr>
          <p:cNvPr id="43" name="Flowchart: Preparation 42"/>
          <p:cNvSpPr/>
          <p:nvPr/>
        </p:nvSpPr>
        <p:spPr>
          <a:xfrm>
            <a:off x="4343436" y="3684401"/>
            <a:ext cx="1959490" cy="382766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Impact</a:t>
            </a:r>
          </a:p>
        </p:txBody>
      </p:sp>
      <p:sp>
        <p:nvSpPr>
          <p:cNvPr id="44" name="Flowchart: Preparation 43"/>
          <p:cNvSpPr/>
          <p:nvPr/>
        </p:nvSpPr>
        <p:spPr>
          <a:xfrm>
            <a:off x="4375180" y="4080129"/>
            <a:ext cx="1959491" cy="378535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Resources</a:t>
            </a:r>
          </a:p>
        </p:txBody>
      </p:sp>
      <p:sp>
        <p:nvSpPr>
          <p:cNvPr id="45" name="Flowchart: Preparation 44"/>
          <p:cNvSpPr/>
          <p:nvPr/>
        </p:nvSpPr>
        <p:spPr>
          <a:xfrm>
            <a:off x="4352408" y="4476753"/>
            <a:ext cx="1950518" cy="392985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Time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414088" y="2672938"/>
            <a:ext cx="1888838" cy="56158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 Action Choice Filters</a:t>
            </a:r>
          </a:p>
        </p:txBody>
      </p:sp>
      <p:sp>
        <p:nvSpPr>
          <p:cNvPr id="1449990" name="Flowchart: Alternate Process 1449989"/>
          <p:cNvSpPr/>
          <p:nvPr/>
        </p:nvSpPr>
        <p:spPr>
          <a:xfrm>
            <a:off x="74947" y="677994"/>
            <a:ext cx="2158024" cy="540376"/>
          </a:xfrm>
          <a:prstGeom prst="flowChartAlternateProcess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History &amp; Current Direction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488682" y="5709127"/>
            <a:ext cx="1526419" cy="577518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Assessment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Adjustment</a:t>
            </a:r>
          </a:p>
        </p:txBody>
      </p:sp>
      <p:sp>
        <p:nvSpPr>
          <p:cNvPr id="1449995" name="Down Arrow 1449994"/>
          <p:cNvSpPr/>
          <p:nvPr/>
        </p:nvSpPr>
        <p:spPr>
          <a:xfrm>
            <a:off x="782637" y="1218370"/>
            <a:ext cx="609600" cy="367085"/>
          </a:xfrm>
          <a:prstGeom prst="down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782637" y="2586601"/>
            <a:ext cx="609600" cy="367085"/>
          </a:xfrm>
          <a:prstGeom prst="down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9996" name="Right Arrow 1449995"/>
          <p:cNvSpPr/>
          <p:nvPr/>
        </p:nvSpPr>
        <p:spPr>
          <a:xfrm>
            <a:off x="1905000" y="1518124"/>
            <a:ext cx="457199" cy="616051"/>
          </a:xfrm>
          <a:prstGeom prst="right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5889372" y="1715837"/>
            <a:ext cx="435831" cy="616051"/>
          </a:xfrm>
          <a:prstGeom prst="right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4163271" y="1518124"/>
            <a:ext cx="457199" cy="616051"/>
          </a:xfrm>
          <a:prstGeom prst="right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483199" y="4514007"/>
            <a:ext cx="1531902" cy="886501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Metrics and Measurements</a:t>
            </a:r>
          </a:p>
          <a:p>
            <a:pPr algn="ctr"/>
            <a:r>
              <a:rPr lang="en-US" sz="1000" dirty="0"/>
              <a:t>(Dashboards)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479810" y="3925666"/>
            <a:ext cx="1506982" cy="436118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Communications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302926" y="1622408"/>
            <a:ext cx="965935" cy="676314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 Action Choices</a:t>
            </a:r>
          </a:p>
        </p:txBody>
      </p:sp>
      <p:sp>
        <p:nvSpPr>
          <p:cNvPr id="61" name="Right Arrow 60"/>
          <p:cNvSpPr/>
          <p:nvPr/>
        </p:nvSpPr>
        <p:spPr>
          <a:xfrm>
            <a:off x="7235273" y="1738745"/>
            <a:ext cx="384727" cy="616051"/>
          </a:xfrm>
          <a:prstGeom prst="right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>
            <a:off x="7917677" y="2347680"/>
            <a:ext cx="609600" cy="367085"/>
          </a:xfrm>
          <a:prstGeom prst="down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96172" y="5147081"/>
            <a:ext cx="2037427" cy="112409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  <a:p>
            <a:pPr algn="ctr"/>
            <a:r>
              <a:rPr lang="en-US" sz="1600" dirty="0"/>
              <a:t>Research</a:t>
            </a:r>
          </a:p>
          <a:p>
            <a:pPr algn="ctr"/>
            <a:r>
              <a:rPr lang="en-US" sz="1600" dirty="0"/>
              <a:t>Assessments</a:t>
            </a:r>
          </a:p>
          <a:p>
            <a:pPr algn="ctr"/>
            <a:r>
              <a:rPr lang="en-US" sz="1600" dirty="0"/>
              <a:t> Surveys</a:t>
            </a:r>
          </a:p>
          <a:p>
            <a:pPr algn="ctr"/>
            <a:r>
              <a:rPr lang="en-US" sz="1600" dirty="0"/>
              <a:t>External Input</a:t>
            </a:r>
          </a:p>
        </p:txBody>
      </p:sp>
      <p:sp>
        <p:nvSpPr>
          <p:cNvPr id="64" name="Down Arrow 63"/>
          <p:cNvSpPr/>
          <p:nvPr/>
        </p:nvSpPr>
        <p:spPr>
          <a:xfrm>
            <a:off x="7947091" y="5383985"/>
            <a:ext cx="609600" cy="367085"/>
          </a:xfrm>
          <a:prstGeom prst="down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791650" y="5001755"/>
            <a:ext cx="609600" cy="367085"/>
          </a:xfrm>
          <a:prstGeom prst="down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458039" y="2714765"/>
            <a:ext cx="1531902" cy="1111028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Leadership</a:t>
            </a:r>
          </a:p>
          <a:p>
            <a:pPr algn="ctr"/>
            <a:r>
              <a:rPr lang="en-US" sz="1300" dirty="0"/>
              <a:t>Assessment and Continuous Improvement Process</a:t>
            </a:r>
          </a:p>
        </p:txBody>
      </p:sp>
      <p:cxnSp>
        <p:nvCxnSpPr>
          <p:cNvPr id="18" name="Straight Connector 17"/>
          <p:cNvCxnSpPr>
            <a:stCxn id="60" idx="2"/>
          </p:cNvCxnSpPr>
          <p:nvPr/>
        </p:nvCxnSpPr>
        <p:spPr>
          <a:xfrm>
            <a:off x="6785894" y="2298722"/>
            <a:ext cx="10838" cy="2601480"/>
          </a:xfrm>
          <a:prstGeom prst="line">
            <a:avLst/>
          </a:prstGeom>
          <a:ln w="6350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Down Arrow 53"/>
          <p:cNvSpPr/>
          <p:nvPr/>
        </p:nvSpPr>
        <p:spPr>
          <a:xfrm>
            <a:off x="6491931" y="4488749"/>
            <a:ext cx="609600" cy="367085"/>
          </a:xfrm>
          <a:prstGeom prst="down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131" y="205353"/>
            <a:ext cx="278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adley Hand ITC" panose="03070402050302030203" pitchFamily="66" charset="0"/>
              </a:rPr>
              <a:t>Information Stage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52408" y="265154"/>
            <a:ext cx="2085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adley Hand ITC" panose="03070402050302030203" pitchFamily="66" charset="0"/>
              </a:rPr>
              <a:t>Choice Stage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01531" y="252951"/>
            <a:ext cx="194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adley Hand ITC" panose="03070402050302030203" pitchFamily="66" charset="0"/>
              </a:rPr>
              <a:t>Action Stage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7209021" y="4753364"/>
            <a:ext cx="384727" cy="616051"/>
          </a:xfrm>
          <a:prstGeom prst="right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1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9525" y="0"/>
            <a:ext cx="5917955" cy="620148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Top Factors for Companies Considering New Investment </a:t>
            </a:r>
          </a:p>
          <a:p>
            <a:pPr marL="742950" indent="-514350">
              <a:buFont typeface="+mj-lt"/>
              <a:buAutoNum type="arabicParenR"/>
              <a:tabLst>
                <a:tab pos="457200" algn="l"/>
              </a:tabLst>
            </a:pPr>
            <a:r>
              <a:rPr lang="en-US" sz="2600" b="1" dirty="0">
                <a:solidFill>
                  <a:schemeClr val="bg1"/>
                </a:solidFill>
                <a:ea typeface="Calibri"/>
                <a:cs typeface="Times New Roman"/>
              </a:rPr>
              <a:t>Availability of skilled labor</a:t>
            </a:r>
          </a:p>
          <a:p>
            <a:pPr marL="742950" indent="-514350">
              <a:buFont typeface="+mj-lt"/>
              <a:buAutoNum type="arabicParenR"/>
              <a:tabLst>
                <a:tab pos="457200" algn="l"/>
              </a:tabLst>
            </a:pPr>
            <a:r>
              <a:rPr lang="en-US" sz="2600" dirty="0">
                <a:solidFill>
                  <a:schemeClr val="bg1"/>
                </a:solidFill>
                <a:ea typeface="Calibri"/>
                <a:cs typeface="Times New Roman"/>
              </a:rPr>
              <a:t>Labor costs</a:t>
            </a:r>
          </a:p>
          <a:p>
            <a:pPr marL="742950" indent="-514350">
              <a:buFont typeface="+mj-lt"/>
              <a:buAutoNum type="arabicParenR"/>
              <a:tabLst>
                <a:tab pos="457200" algn="l"/>
              </a:tabLst>
            </a:pPr>
            <a:r>
              <a:rPr lang="en-US" sz="2600" dirty="0">
                <a:solidFill>
                  <a:schemeClr val="bg1"/>
                </a:solidFill>
                <a:ea typeface="Calibri"/>
                <a:cs typeface="Times New Roman"/>
              </a:rPr>
              <a:t>Proximity to major markets</a:t>
            </a:r>
          </a:p>
          <a:p>
            <a:pPr marL="742950" indent="-514350">
              <a:buFont typeface="+mj-lt"/>
              <a:buAutoNum type="arabicParenR"/>
              <a:tabLst>
                <a:tab pos="457200" algn="l"/>
              </a:tabLst>
            </a:pPr>
            <a:r>
              <a:rPr lang="en-US" sz="2600" dirty="0">
                <a:solidFill>
                  <a:schemeClr val="bg1"/>
                </a:solidFill>
                <a:ea typeface="Calibri"/>
                <a:cs typeface="Times New Roman"/>
              </a:rPr>
              <a:t>State &amp; Local Incentives</a:t>
            </a:r>
          </a:p>
          <a:p>
            <a:pPr marL="742950" indent="-514350">
              <a:buFont typeface="+mj-lt"/>
              <a:buAutoNum type="arabicParenR"/>
              <a:tabLst>
                <a:tab pos="457200" algn="l"/>
              </a:tabLst>
            </a:pPr>
            <a:r>
              <a:rPr lang="en-US" sz="2600" dirty="0">
                <a:solidFill>
                  <a:schemeClr val="bg1"/>
                </a:solidFill>
                <a:ea typeface="Calibri"/>
                <a:cs typeface="Times New Roman"/>
              </a:rPr>
              <a:t>Availability buildings</a:t>
            </a:r>
          </a:p>
          <a:p>
            <a:pPr marL="742950" indent="-514350">
              <a:buFont typeface="+mj-lt"/>
              <a:buAutoNum type="arabicParenR"/>
              <a:tabLst>
                <a:tab pos="457200" algn="l"/>
              </a:tabLst>
            </a:pPr>
            <a:r>
              <a:rPr lang="en-US" sz="2600" dirty="0">
                <a:solidFill>
                  <a:schemeClr val="bg1"/>
                </a:solidFill>
                <a:ea typeface="Calibri"/>
                <a:cs typeface="Times New Roman"/>
              </a:rPr>
              <a:t>Highway accessibility</a:t>
            </a:r>
          </a:p>
          <a:p>
            <a:pPr marL="742950" indent="-514350">
              <a:buFont typeface="+mj-lt"/>
              <a:buAutoNum type="arabicParenR"/>
              <a:tabLst>
                <a:tab pos="457200" algn="l"/>
              </a:tabLst>
            </a:pPr>
            <a:r>
              <a:rPr lang="en-US" sz="2600" dirty="0">
                <a:solidFill>
                  <a:schemeClr val="bg1"/>
                </a:solidFill>
                <a:ea typeface="Calibri"/>
                <a:cs typeface="Times New Roman"/>
              </a:rPr>
              <a:t>Available land</a:t>
            </a:r>
          </a:p>
          <a:p>
            <a:pPr marL="742950" indent="-514350">
              <a:buFont typeface="+mj-lt"/>
              <a:buAutoNum type="arabicParenR"/>
              <a:tabLst>
                <a:tab pos="457200" algn="l"/>
              </a:tabLst>
            </a:pPr>
            <a:r>
              <a:rPr lang="en-US" sz="2600" dirty="0">
                <a:solidFill>
                  <a:schemeClr val="bg1"/>
                </a:solidFill>
                <a:ea typeface="Calibri"/>
                <a:cs typeface="Times New Roman"/>
              </a:rPr>
              <a:t>Tax exemptions</a:t>
            </a:r>
          </a:p>
          <a:p>
            <a:pPr marL="742950" indent="-514350">
              <a:buFont typeface="+mj-lt"/>
              <a:buAutoNum type="arabicParenR"/>
              <a:tabLst>
                <a:tab pos="457200" algn="l"/>
              </a:tabLst>
            </a:pPr>
            <a:r>
              <a:rPr lang="en-US" sz="2600" dirty="0">
                <a:solidFill>
                  <a:schemeClr val="bg1"/>
                </a:solidFill>
                <a:ea typeface="Calibri"/>
                <a:cs typeface="Times New Roman"/>
              </a:rPr>
              <a:t>Expedited or “fast track” permitting</a:t>
            </a:r>
          </a:p>
          <a:p>
            <a:pPr marL="742950" indent="-514350">
              <a:buFont typeface="+mj-lt"/>
              <a:buAutoNum type="arabicParenR"/>
              <a:tabLst>
                <a:tab pos="457200" algn="l"/>
              </a:tabLst>
            </a:pPr>
            <a:r>
              <a:rPr lang="en-US" sz="2600" dirty="0">
                <a:solidFill>
                  <a:schemeClr val="bg1"/>
                </a:solidFill>
                <a:ea typeface="Calibri"/>
                <a:cs typeface="Times New Roman"/>
              </a:rPr>
              <a:t>Shipping costs</a:t>
            </a:r>
          </a:p>
          <a:p>
            <a:pPr marL="742950" indent="-514350">
              <a:buFont typeface="+mj-lt"/>
              <a:buAutoNum type="arabicParenR"/>
              <a:tabLst>
                <a:tab pos="457200" algn="l"/>
              </a:tabLst>
            </a:pPr>
            <a:r>
              <a:rPr lang="en-US" sz="2600" dirty="0">
                <a:solidFill>
                  <a:schemeClr val="bg1"/>
                </a:solidFill>
                <a:ea typeface="Calibri"/>
                <a:cs typeface="Times New Roman"/>
              </a:rPr>
              <a:t>Accessibility of a major airport</a:t>
            </a:r>
          </a:p>
          <a:p>
            <a:pPr marL="742950" indent="-514350">
              <a:buFont typeface="+mj-lt"/>
              <a:buAutoNum type="arabicParenR"/>
              <a:tabLst>
                <a:tab pos="457200" algn="l"/>
              </a:tabLst>
            </a:pPr>
            <a:r>
              <a:rPr lang="en-US" sz="2600" dirty="0">
                <a:solidFill>
                  <a:schemeClr val="bg1"/>
                </a:solidFill>
                <a:ea typeface="Calibri"/>
                <a:cs typeface="Times New Roman"/>
              </a:rPr>
              <a:t>Energy availability and costs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0" y="-3180"/>
            <a:ext cx="3235569" cy="21727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6330471"/>
            <a:ext cx="464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Area Development 30</a:t>
            </a:r>
            <a:r>
              <a:rPr lang="en-US" sz="1400" baseline="30000" dirty="0"/>
              <a:t>th</a:t>
            </a:r>
            <a:r>
              <a:rPr lang="en-US" sz="1400" dirty="0"/>
              <a:t>  Annual Survey of Corporate Executives, March 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3558" y="2169610"/>
            <a:ext cx="3270441" cy="40318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Site Selection Consultants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58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"/>
            <a:ext cx="4807356" cy="624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-4790"/>
            <a:ext cx="4419599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What Makes a Place Competitive</a:t>
            </a:r>
          </a:p>
          <a:p>
            <a:pPr algn="ctr"/>
            <a:endParaRPr lang="en-US" sz="6000" dirty="0">
              <a:solidFill>
                <a:schemeClr val="bg1"/>
              </a:solidFill>
            </a:endParaRPr>
          </a:p>
          <a:p>
            <a:pPr algn="ctr"/>
            <a:endParaRPr lang="en-US" sz="6000" dirty="0">
              <a:solidFill>
                <a:schemeClr val="bg1"/>
              </a:solidFill>
            </a:endParaRPr>
          </a:p>
          <a:p>
            <a:pPr algn="ctr"/>
            <a:r>
              <a:rPr lang="en-US" sz="6000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69425"/>
            <a:ext cx="4352544" cy="185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2322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927"/>
            <a:ext cx="9144000" cy="1098439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How Some View Their World</a:t>
            </a:r>
          </a:p>
        </p:txBody>
      </p:sp>
      <p:pic>
        <p:nvPicPr>
          <p:cNvPr id="120836" name="Picture 4" descr=" World Map Wall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2" y="1066800"/>
            <a:ext cx="914954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75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d Day In Affica">
            <a:hlinkClick r:id="" action="ppaction://media"/>
          </p:cNvPr>
          <p:cNvPicPr>
            <a:picLocks noGrp="1" noChangeAspect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7496"/>
          </a:xfrm>
        </p:spPr>
      </p:pic>
    </p:spTree>
    <p:extLst>
      <p:ext uri="{BB962C8B-B14F-4D97-AF65-F5344CB8AC3E}">
        <p14:creationId xmlns:p14="http://schemas.microsoft.com/office/powerpoint/2010/main" val="3100885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whysumoisbetterthankarat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1" y="0"/>
            <a:ext cx="9165488" cy="6934200"/>
          </a:xfrm>
        </p:spPr>
      </p:pic>
    </p:spTree>
    <p:extLst>
      <p:ext uri="{BB962C8B-B14F-4D97-AF65-F5344CB8AC3E}">
        <p14:creationId xmlns:p14="http://schemas.microsoft.com/office/powerpoint/2010/main" val="4064707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4097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Why Some Places Succeed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1"/>
            <a:ext cx="6705600" cy="4648199"/>
          </a:xfrm>
          <a:ln>
            <a:solidFill>
              <a:schemeClr val="tx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They understand and embrace the journey (to stay competitive)</a:t>
            </a:r>
          </a:p>
        </p:txBody>
      </p:sp>
      <p:pic>
        <p:nvPicPr>
          <p:cNvPr id="121858" name="Picture 2" descr="http://troypage.com/wp-content/uploads/2013/02/secret-sauce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31" y="3139082"/>
            <a:ext cx="2217382" cy="307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74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154097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Why Some Places Succeed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705600" cy="4600575"/>
          </a:xfrm>
          <a:ln>
            <a:solidFill>
              <a:schemeClr val="tx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They understand and embrace the journey</a:t>
            </a: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Strong Leadership Teams</a:t>
            </a:r>
          </a:p>
        </p:txBody>
      </p:sp>
      <p:pic>
        <p:nvPicPr>
          <p:cNvPr id="121858" name="Picture 2" descr="http://troypage.com/wp-content/uploads/2013/02/secret-sauce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29000"/>
            <a:ext cx="2200274" cy="274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90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8352" y="1447800"/>
            <a:ext cx="48768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2">
                  <a:lumMod val="50000"/>
                </a:schemeClr>
              </a:buClr>
            </a:pPr>
            <a:r>
              <a:rPr lang="en-US" sz="3200" dirty="0"/>
              <a:t>We want someone, or some group, we trust, to make sense of all the information we are receiving.</a:t>
            </a:r>
          </a:p>
          <a:p>
            <a:pPr>
              <a:lnSpc>
                <a:spcPct val="90000"/>
              </a:lnSpc>
              <a:buClr>
                <a:schemeClr val="tx2">
                  <a:lumMod val="50000"/>
                </a:schemeClr>
              </a:buClr>
            </a:pPr>
            <a:r>
              <a:rPr lang="en-US" sz="3200" dirty="0"/>
              <a:t>We want leaders to take actions that improves our situations or solves our problems</a:t>
            </a:r>
          </a:p>
        </p:txBody>
      </p:sp>
      <p:sp>
        <p:nvSpPr>
          <p:cNvPr id="3181578" name="Rectangle 10"/>
          <p:cNvSpPr>
            <a:spLocks noChangeArrowheads="1"/>
          </p:cNvSpPr>
          <p:nvPr/>
        </p:nvSpPr>
        <p:spPr bwMode="auto">
          <a:xfrm>
            <a:off x="-1" y="5862"/>
            <a:ext cx="9134475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Why Do We Want and Need Leadership</a:t>
            </a:r>
            <a:r>
              <a:rPr lang="en-US" sz="3600" dirty="0"/>
              <a:t>?</a:t>
            </a:r>
          </a:p>
        </p:txBody>
      </p:sp>
      <p:pic>
        <p:nvPicPr>
          <p:cNvPr id="4" name="Picture 13" descr="Fotolia_41030295_X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37" y="2057400"/>
            <a:ext cx="3959817" cy="266700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69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6" y="25400"/>
            <a:ext cx="9143999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Worst Kept (Yet Often Ignored) Secrets, To Great Leadership</a:t>
            </a:r>
          </a:p>
        </p:txBody>
      </p:sp>
      <p:sp>
        <p:nvSpPr>
          <p:cNvPr id="33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" y="1295400"/>
            <a:ext cx="4333875" cy="492124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Continuous learning</a:t>
            </a:r>
          </a:p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Tolerance for ambiguity, complexity, and change</a:t>
            </a:r>
          </a:p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Communicate the narrative</a:t>
            </a:r>
          </a:p>
          <a:p>
            <a:endParaRPr lang="en-US" sz="2700" b="1" dirty="0">
              <a:solidFill>
                <a:srgbClr val="FFFF00"/>
              </a:solidFill>
              <a:latin typeface="Bradley Hand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2133600"/>
            <a:ext cx="5264789" cy="405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74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154097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Why Some Places Succeed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1"/>
            <a:ext cx="6705600" cy="4495800"/>
          </a:xfrm>
          <a:ln>
            <a:solidFill>
              <a:schemeClr val="tx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They understand and embrace the journey</a:t>
            </a:r>
          </a:p>
          <a:p>
            <a:r>
              <a:rPr lang="en-US" sz="3200" dirty="0"/>
              <a:t>Strong Leadership Teams</a:t>
            </a: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Practice collaboration </a:t>
            </a:r>
          </a:p>
        </p:txBody>
      </p:sp>
      <p:pic>
        <p:nvPicPr>
          <p:cNvPr id="121858" name="Picture 2" descr="http://troypage.com/wp-content/uploads/2013/02/secret-sauce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1400"/>
            <a:ext cx="2200274" cy="26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69" y="3809999"/>
            <a:ext cx="3850234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86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4478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latin typeface="+mn-lt"/>
              </a:rPr>
              <a:t>Collaboration</a:t>
            </a:r>
          </a:p>
        </p:txBody>
      </p:sp>
      <p:sp>
        <p:nvSpPr>
          <p:cNvPr id="318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00175"/>
            <a:ext cx="9134474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 dirty="0"/>
              <a:t>“The act of working with one or more people to produce or create something.”</a:t>
            </a:r>
          </a:p>
          <a:p>
            <a:pPr>
              <a:buFont typeface="Wingdings" pitchFamily="2" charset="2"/>
              <a:buNone/>
            </a:pPr>
            <a:endParaRPr lang="en-US" sz="4400" b="1" dirty="0"/>
          </a:p>
        </p:txBody>
      </p:sp>
      <p:pic>
        <p:nvPicPr>
          <p:cNvPr id="3189765" name="Picture 5" descr="astaire_rogers_waltzinswing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98" y="3307871"/>
            <a:ext cx="3592902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9766" name="Text Box 6"/>
          <p:cNvSpPr txBox="1">
            <a:spLocks noChangeArrowheads="1"/>
          </p:cNvSpPr>
          <p:nvPr/>
        </p:nvSpPr>
        <p:spPr bwMode="auto">
          <a:xfrm>
            <a:off x="355600" y="4191000"/>
            <a:ext cx="4724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Collaboration is an unnatural act between un-consenting adults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43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9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9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9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34474" cy="101695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+mn-lt"/>
              </a:rPr>
              <a:t>What is a Commitment to Collaborate?</a:t>
            </a:r>
            <a:r>
              <a:rPr lang="en-US" sz="4000" dirty="0">
                <a:solidFill>
                  <a:schemeClr val="bg1"/>
                </a:solidFill>
                <a:latin typeface="+mn-lt"/>
              </a:rPr>
              <a:t>  </a:t>
            </a:r>
          </a:p>
        </p:txBody>
      </p:sp>
      <p:sp>
        <p:nvSpPr>
          <p:cNvPr id="32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53711"/>
            <a:ext cx="66548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3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0"/>
            <a:ext cx="8162924" cy="624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34474" cy="97632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+mn-lt"/>
              </a:rPr>
              <a:t>What is a Commitment to Collaborate</a:t>
            </a:r>
            <a:r>
              <a:rPr lang="en-US" dirty="0">
                <a:latin typeface="+mn-lt"/>
              </a:rPr>
              <a:t>?</a:t>
            </a:r>
            <a:r>
              <a:rPr lang="en-US" sz="4000" dirty="0">
                <a:latin typeface="+mn-lt"/>
              </a:rPr>
              <a:t>  </a:t>
            </a:r>
          </a:p>
        </p:txBody>
      </p:sp>
      <p:sp>
        <p:nvSpPr>
          <p:cNvPr id="32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47108" name="Picture 4" descr="Habita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343400" cy="304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5" y="3189971"/>
            <a:ext cx="4267199" cy="28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47625" y="12700"/>
            <a:ext cx="9182100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  <a:latin typeface="+mn-lt"/>
              </a:rPr>
              <a:t>Evolution Of Groups</a:t>
            </a:r>
          </a:p>
        </p:txBody>
      </p:sp>
      <p:sp>
        <p:nvSpPr>
          <p:cNvPr id="33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219200"/>
            <a:ext cx="9134475" cy="48768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3371012" name="Text Box 4"/>
          <p:cNvSpPr txBox="1">
            <a:spLocks noChangeArrowheads="1"/>
          </p:cNvSpPr>
          <p:nvPr/>
        </p:nvSpPr>
        <p:spPr bwMode="auto">
          <a:xfrm>
            <a:off x="3535362" y="3733800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/>
              <a:t>Shared Vision &amp; “Plan”</a:t>
            </a:r>
          </a:p>
        </p:txBody>
      </p:sp>
      <p:sp>
        <p:nvSpPr>
          <p:cNvPr id="3371013" name="Text Box 5"/>
          <p:cNvSpPr txBox="1">
            <a:spLocks noChangeArrowheads="1"/>
          </p:cNvSpPr>
          <p:nvPr/>
        </p:nvSpPr>
        <p:spPr bwMode="auto">
          <a:xfrm>
            <a:off x="2047875" y="2863057"/>
            <a:ext cx="7086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/>
              <a:t>Common Information &amp; Language</a:t>
            </a:r>
          </a:p>
        </p:txBody>
      </p:sp>
      <p:sp>
        <p:nvSpPr>
          <p:cNvPr id="3371014" name="Text Box 6"/>
          <p:cNvSpPr txBox="1">
            <a:spLocks noChangeArrowheads="1"/>
          </p:cNvSpPr>
          <p:nvPr/>
        </p:nvSpPr>
        <p:spPr bwMode="auto">
          <a:xfrm>
            <a:off x="5105400" y="46482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/>
              <a:t>Shared Specific Tasks</a:t>
            </a:r>
          </a:p>
        </p:txBody>
      </p:sp>
      <p:sp>
        <p:nvSpPr>
          <p:cNvPr id="3371015" name="Text Box 7"/>
          <p:cNvSpPr txBox="1">
            <a:spLocks noChangeArrowheads="1"/>
          </p:cNvSpPr>
          <p:nvPr/>
        </p:nvSpPr>
        <p:spPr bwMode="auto">
          <a:xfrm>
            <a:off x="0" y="6858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3371016" name="Text Box 8"/>
          <p:cNvSpPr txBox="1">
            <a:spLocks noChangeArrowheads="1"/>
          </p:cNvSpPr>
          <p:nvPr/>
        </p:nvSpPr>
        <p:spPr bwMode="auto">
          <a:xfrm>
            <a:off x="0" y="12954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/>
              <a:t>Familiarity</a:t>
            </a:r>
          </a:p>
        </p:txBody>
      </p:sp>
      <p:sp>
        <p:nvSpPr>
          <p:cNvPr id="3371017" name="Text Box 9"/>
          <p:cNvSpPr txBox="1">
            <a:spLocks noChangeArrowheads="1"/>
          </p:cNvSpPr>
          <p:nvPr/>
        </p:nvSpPr>
        <p:spPr bwMode="auto">
          <a:xfrm>
            <a:off x="1096962" y="19812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/>
              <a:t>Personal Connections</a:t>
            </a:r>
          </a:p>
        </p:txBody>
      </p:sp>
      <p:sp>
        <p:nvSpPr>
          <p:cNvPr id="3371018" name="Text Box 10"/>
          <p:cNvSpPr txBox="1">
            <a:spLocks noChangeArrowheads="1"/>
          </p:cNvSpPr>
          <p:nvPr/>
        </p:nvSpPr>
        <p:spPr bwMode="auto">
          <a:xfrm>
            <a:off x="6324600" y="5534819"/>
            <a:ext cx="2832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/>
              <a:t>Action &amp; </a:t>
            </a:r>
            <a:r>
              <a:rPr lang="en-US" sz="3200" b="1" dirty="0">
                <a:solidFill>
                  <a:srgbClr val="FF0000"/>
                </a:solidFill>
              </a:rPr>
              <a:t>Trust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228600" y="2438400"/>
            <a:ext cx="5181600" cy="3386138"/>
          </a:xfrm>
          <a:prstGeom prst="straightConnector1">
            <a:avLst/>
          </a:prstGeom>
          <a:ln w="1206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494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1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1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1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1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1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1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71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71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1012" grpId="0"/>
      <p:bldP spid="3371013" grpId="0"/>
      <p:bldP spid="3371014" grpId="0"/>
      <p:bldP spid="3371016" grpId="0"/>
      <p:bldP spid="3371017" grpId="0"/>
      <p:bldP spid="33710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33900" y="457200"/>
            <a:ext cx="4575175" cy="3951288"/>
          </a:xfrm>
        </p:spPr>
        <p:txBody>
          <a:bodyPr>
            <a:normAutofit/>
          </a:bodyPr>
          <a:lstStyle/>
          <a:p>
            <a:r>
              <a:rPr lang="en-US" sz="5400" dirty="0"/>
              <a:t>Past Behavior</a:t>
            </a:r>
          </a:p>
          <a:p>
            <a:r>
              <a:rPr lang="en-US" sz="5400" dirty="0"/>
              <a:t>Capability</a:t>
            </a:r>
          </a:p>
          <a:p>
            <a:r>
              <a:rPr lang="en-US" sz="5400" dirty="0"/>
              <a:t>Alignment </a:t>
            </a:r>
          </a:p>
        </p:txBody>
      </p:sp>
      <p:sp>
        <p:nvSpPr>
          <p:cNvPr id="3371015" name="Text Box 7"/>
          <p:cNvSpPr txBox="1">
            <a:spLocks noChangeArrowheads="1"/>
          </p:cNvSpPr>
          <p:nvPr/>
        </p:nvSpPr>
        <p:spPr bwMode="auto">
          <a:xfrm>
            <a:off x="0" y="6858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8" y="228600"/>
            <a:ext cx="4515148" cy="586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43" y="3962400"/>
            <a:ext cx="4025432" cy="225424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71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658" y="3134"/>
            <a:ext cx="9159658" cy="911268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</a:rPr>
              <a:t>Collaboration Continuum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88538" y="4060521"/>
            <a:ext cx="45720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Nobody Does Anything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6443" y="1066800"/>
            <a:ext cx="3581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Collective Impact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(Synergies)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9143" y="2124450"/>
            <a:ext cx="35814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Coordinated Impacts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4243" y="3038850"/>
            <a:ext cx="35814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Individual Impact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26000" y="5127321"/>
            <a:ext cx="35814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Disruptive Impact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4538" y="5889321"/>
            <a:ext cx="35814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Destroying Impact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7928"/>
            <a:ext cx="2177143" cy="447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914402"/>
            <a:ext cx="4135677" cy="3030725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0" y="1066800"/>
            <a:ext cx="718457" cy="299372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455938" y="5105400"/>
            <a:ext cx="764262" cy="175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4097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Why Some Places Succeed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705600" cy="4724400"/>
          </a:xfrm>
          <a:ln>
            <a:solidFill>
              <a:schemeClr val="tx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They understand and embrace the journey</a:t>
            </a:r>
          </a:p>
          <a:p>
            <a:r>
              <a:rPr lang="en-US" sz="3200" dirty="0"/>
              <a:t>Strong Leadership Teams</a:t>
            </a:r>
          </a:p>
          <a:p>
            <a:r>
              <a:rPr lang="en-US" sz="3200" dirty="0"/>
              <a:t>Practice collaboration </a:t>
            </a: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Focus on the future </a:t>
            </a:r>
          </a:p>
        </p:txBody>
      </p:sp>
      <p:pic>
        <p:nvPicPr>
          <p:cNvPr id="121858" name="Picture 2" descr="http://troypage.com/wp-content/uploads/2013/02/secret-sauce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1400"/>
            <a:ext cx="22098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9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2291" name="Picture 4" descr="Fotolia_11637567_Subscription_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696" y="304801"/>
            <a:ext cx="8792094" cy="6553200"/>
          </a:xfrm>
          <a:ln w="76200"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7036" y="228600"/>
            <a:ext cx="2670464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/>
              <a:t>Economic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4876800"/>
            <a:ext cx="2514600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/>
              <a:t>Industry Trends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696" y="5383143"/>
            <a:ext cx="32004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/>
              <a:t>Competition</a:t>
            </a:r>
            <a:r>
              <a:rPr lang="en-US" sz="40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228600"/>
            <a:ext cx="2524990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/>
              <a:t>Political Choices</a:t>
            </a:r>
          </a:p>
        </p:txBody>
      </p:sp>
    </p:spTree>
    <p:extLst>
      <p:ext uri="{BB962C8B-B14F-4D97-AF65-F5344CB8AC3E}">
        <p14:creationId xmlns:p14="http://schemas.microsoft.com/office/powerpoint/2010/main" val="3562568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4097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Why Some Places Succeed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705600" cy="4724400"/>
          </a:xfrm>
          <a:ln>
            <a:solidFill>
              <a:schemeClr val="tx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They understand and embrace the journey</a:t>
            </a:r>
          </a:p>
          <a:p>
            <a:r>
              <a:rPr lang="en-US" sz="3200" dirty="0"/>
              <a:t>Strong Leadership Teams</a:t>
            </a:r>
          </a:p>
          <a:p>
            <a:r>
              <a:rPr lang="en-US" sz="3200" dirty="0"/>
              <a:t>Practice collaboration </a:t>
            </a: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Focus on the future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They make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Choices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and take action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1858" name="Picture 2" descr="http://troypage.com/wp-content/uploads/2013/02/secret-sauce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3581400"/>
            <a:ext cx="22002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39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1" name="Rectangle 2"/>
          <p:cNvSpPr>
            <a:spLocks noGrp="1"/>
          </p:cNvSpPr>
          <p:nvPr>
            <p:ph type="title" idx="4294967295"/>
          </p:nvPr>
        </p:nvSpPr>
        <p:spPr>
          <a:xfrm>
            <a:off x="2590800" y="6381255"/>
            <a:ext cx="6636701" cy="469900"/>
          </a:xfrm>
          <a:prstGeom prst="rect">
            <a:avLst/>
          </a:prstGeom>
          <a:ln w="38100">
            <a:noFill/>
          </a:ln>
        </p:spPr>
        <p:txBody>
          <a:bodyPr>
            <a:noAutofit/>
          </a:bodyPr>
          <a:lstStyle/>
          <a:p>
            <a:pPr algn="l"/>
            <a:r>
              <a:rPr lang="en-US" sz="2400" dirty="0"/>
              <a:t>Economic Leadership LLC Competitiveness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3746"/>
            <a:ext cx="496887" cy="365125"/>
          </a:xfrm>
        </p:spPr>
        <p:txBody>
          <a:bodyPr/>
          <a:lstStyle/>
          <a:p>
            <a:pPr>
              <a:defRPr/>
            </a:pPr>
            <a:fld id="{19042A83-E446-4C8C-ABE5-A259C8BE502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2012" y="1367433"/>
            <a:ext cx="1911493" cy="1402711"/>
          </a:xfrm>
          <a:prstGeom prst="roundRect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85000"/>
                    <a:lumOff val="15000"/>
                  </a:schemeClr>
                </a:solidFill>
              </a:rPr>
              <a:t>Establishing a Common Current Reality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357831" y="1121836"/>
            <a:ext cx="1797896" cy="1718995"/>
          </a:xfrm>
          <a:prstGeom prst="roundRect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85000"/>
                    <a:lumOff val="15000"/>
                  </a:schemeClr>
                </a:solidFill>
              </a:rPr>
              <a:t>Envisioning a Common Future Desire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7100" y="2875617"/>
            <a:ext cx="2012254" cy="1015663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Direction, or </a:t>
            </a:r>
            <a:r>
              <a:rPr lang="en-US" sz="1200" b="1" dirty="0">
                <a:solidFill>
                  <a:srgbClr val="FFFF00"/>
                </a:solidFill>
              </a:rPr>
              <a:t>Compass</a:t>
            </a:r>
            <a:r>
              <a:rPr lang="en-US" sz="1200" dirty="0">
                <a:solidFill>
                  <a:schemeClr val="bg1"/>
                </a:solidFill>
              </a:rPr>
              <a:t>  is driven by the </a:t>
            </a:r>
            <a:r>
              <a:rPr lang="en-US" sz="1200" b="1" dirty="0">
                <a:solidFill>
                  <a:schemeClr val="bg1"/>
                </a:solidFill>
              </a:rPr>
              <a:t>Vision, Mission and Core Values </a:t>
            </a:r>
            <a:r>
              <a:rPr lang="en-US" sz="1200" dirty="0">
                <a:solidFill>
                  <a:schemeClr val="bg1"/>
                </a:solidFill>
              </a:rPr>
              <a:t>of the organization, place, or business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43005" y="3921110"/>
            <a:ext cx="1966349" cy="101566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Context</a:t>
            </a:r>
            <a:r>
              <a:rPr lang="en-US" sz="1200" dirty="0">
                <a:solidFill>
                  <a:schemeClr val="bg1"/>
                </a:solidFill>
              </a:rPr>
              <a:t> examines  relative </a:t>
            </a:r>
            <a:r>
              <a:rPr lang="en-US" sz="1200" b="1" dirty="0">
                <a:solidFill>
                  <a:schemeClr val="bg1"/>
                </a:solidFill>
              </a:rPr>
              <a:t>assets  </a:t>
            </a:r>
            <a:r>
              <a:rPr lang="en-US" sz="1200" dirty="0">
                <a:solidFill>
                  <a:schemeClr val="bg1"/>
                </a:solidFill>
              </a:rPr>
              <a:t>and converts comparative and longitudinal  information to determine realistic options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38027" y="4954294"/>
            <a:ext cx="1971327" cy="101566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Change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is the group of factors, outside your control, that influences your future, global trends, demographic shifts, changing technology </a:t>
            </a: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4460074" y="609600"/>
          <a:ext cx="1549577" cy="200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270956" y="4908952"/>
            <a:ext cx="3090931" cy="1384995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Action Plan Matrix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What actions will we undertake?</a:t>
            </a:r>
            <a:endParaRPr lang="en-US" sz="1100" b="1" dirty="0">
              <a:solidFill>
                <a:schemeClr val="bg1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Who will be responsible for those actions?</a:t>
            </a:r>
            <a:endParaRPr lang="en-US" sz="1100" b="1" dirty="0">
              <a:solidFill>
                <a:schemeClr val="bg1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What resources do we need to be successful?</a:t>
            </a:r>
            <a:endParaRPr lang="en-US" sz="1100" b="1" dirty="0">
              <a:solidFill>
                <a:schemeClr val="bg1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Where will those resources come from?</a:t>
            </a:r>
            <a:endParaRPr lang="en-US" sz="1100" b="1" dirty="0">
              <a:solidFill>
                <a:schemeClr val="bg1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When will each action start and be completed?</a:t>
            </a:r>
            <a:endParaRPr lang="en-US" sz="1100" b="1" dirty="0">
              <a:solidFill>
                <a:schemeClr val="bg1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What results do we expect? 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6419371"/>
            <a:ext cx="2193925" cy="43862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525" y="6343155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470259" y="1045936"/>
            <a:ext cx="1586103" cy="1285952"/>
          </a:xfrm>
          <a:prstGeom prst="roundRect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Strategic Action Agenda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080" y="169194"/>
            <a:ext cx="9096263" cy="8751"/>
          </a:xfrm>
          <a:prstGeom prst="straightConnector1">
            <a:avLst/>
          </a:prstGeom>
          <a:ln w="101600">
            <a:solidFill>
              <a:srgbClr val="00FF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9985" name="Rounded Rectangle 1449984"/>
          <p:cNvSpPr/>
          <p:nvPr/>
        </p:nvSpPr>
        <p:spPr>
          <a:xfrm>
            <a:off x="127000" y="2791252"/>
            <a:ext cx="1969000" cy="4432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 Reality Filters</a:t>
            </a:r>
          </a:p>
        </p:txBody>
      </p:sp>
      <p:sp>
        <p:nvSpPr>
          <p:cNvPr id="1449986" name="Flowchart: Preparation 1449985"/>
          <p:cNvSpPr/>
          <p:nvPr/>
        </p:nvSpPr>
        <p:spPr>
          <a:xfrm>
            <a:off x="58071" y="3255086"/>
            <a:ext cx="2017661" cy="570707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Compass</a:t>
            </a:r>
          </a:p>
        </p:txBody>
      </p:sp>
      <p:sp>
        <p:nvSpPr>
          <p:cNvPr id="39" name="Flowchart: Preparation 38"/>
          <p:cNvSpPr/>
          <p:nvPr/>
        </p:nvSpPr>
        <p:spPr>
          <a:xfrm>
            <a:off x="24159" y="3874964"/>
            <a:ext cx="2058427" cy="662956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Context</a:t>
            </a:r>
          </a:p>
          <a:p>
            <a:pPr algn="ctr"/>
            <a:r>
              <a:rPr lang="en-US" sz="1400" b="1" dirty="0"/>
              <a:t>SWOT &amp; PEST </a:t>
            </a:r>
          </a:p>
          <a:p>
            <a:pPr algn="ctr"/>
            <a:endParaRPr lang="en-US" dirty="0"/>
          </a:p>
        </p:txBody>
      </p:sp>
      <p:sp>
        <p:nvSpPr>
          <p:cNvPr id="40" name="Flowchart: Preparation 39"/>
          <p:cNvSpPr/>
          <p:nvPr/>
        </p:nvSpPr>
        <p:spPr>
          <a:xfrm>
            <a:off x="58070" y="4514007"/>
            <a:ext cx="2075529" cy="632203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Change</a:t>
            </a:r>
          </a:p>
        </p:txBody>
      </p:sp>
      <p:sp>
        <p:nvSpPr>
          <p:cNvPr id="42" name="Flowchart: Preparation 41"/>
          <p:cNvSpPr/>
          <p:nvPr/>
        </p:nvSpPr>
        <p:spPr>
          <a:xfrm>
            <a:off x="4310454" y="3257966"/>
            <a:ext cx="1981891" cy="387581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Control</a:t>
            </a:r>
          </a:p>
        </p:txBody>
      </p:sp>
      <p:sp>
        <p:nvSpPr>
          <p:cNvPr id="43" name="Flowchart: Preparation 42"/>
          <p:cNvSpPr/>
          <p:nvPr/>
        </p:nvSpPr>
        <p:spPr>
          <a:xfrm>
            <a:off x="4343436" y="3684401"/>
            <a:ext cx="1959490" cy="382766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Impact</a:t>
            </a:r>
          </a:p>
        </p:txBody>
      </p:sp>
      <p:sp>
        <p:nvSpPr>
          <p:cNvPr id="44" name="Flowchart: Preparation 43"/>
          <p:cNvSpPr/>
          <p:nvPr/>
        </p:nvSpPr>
        <p:spPr>
          <a:xfrm>
            <a:off x="4375180" y="4080129"/>
            <a:ext cx="1959491" cy="378535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Resources</a:t>
            </a:r>
          </a:p>
        </p:txBody>
      </p:sp>
      <p:sp>
        <p:nvSpPr>
          <p:cNvPr id="45" name="Flowchart: Preparation 44"/>
          <p:cNvSpPr/>
          <p:nvPr/>
        </p:nvSpPr>
        <p:spPr>
          <a:xfrm>
            <a:off x="4352408" y="4476753"/>
            <a:ext cx="1950518" cy="392985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Time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414088" y="2672938"/>
            <a:ext cx="1888838" cy="56158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 Action Choice Filters</a:t>
            </a:r>
          </a:p>
        </p:txBody>
      </p:sp>
      <p:sp>
        <p:nvSpPr>
          <p:cNvPr id="1449990" name="Flowchart: Alternate Process 1449989"/>
          <p:cNvSpPr/>
          <p:nvPr/>
        </p:nvSpPr>
        <p:spPr>
          <a:xfrm>
            <a:off x="74947" y="677994"/>
            <a:ext cx="2158024" cy="540376"/>
          </a:xfrm>
          <a:prstGeom prst="flowChartAlternateProcess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History &amp; Current Direction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488682" y="5709127"/>
            <a:ext cx="1526419" cy="577518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Assessment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Adjustment</a:t>
            </a:r>
          </a:p>
        </p:txBody>
      </p:sp>
      <p:sp>
        <p:nvSpPr>
          <p:cNvPr id="1449995" name="Down Arrow 1449994"/>
          <p:cNvSpPr/>
          <p:nvPr/>
        </p:nvSpPr>
        <p:spPr>
          <a:xfrm>
            <a:off x="782637" y="1218370"/>
            <a:ext cx="609600" cy="367085"/>
          </a:xfrm>
          <a:prstGeom prst="down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782637" y="2586601"/>
            <a:ext cx="609600" cy="367085"/>
          </a:xfrm>
          <a:prstGeom prst="down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9996" name="Right Arrow 1449995"/>
          <p:cNvSpPr/>
          <p:nvPr/>
        </p:nvSpPr>
        <p:spPr>
          <a:xfrm>
            <a:off x="1905000" y="1518124"/>
            <a:ext cx="457199" cy="616051"/>
          </a:xfrm>
          <a:prstGeom prst="right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5889372" y="1715837"/>
            <a:ext cx="435831" cy="616051"/>
          </a:xfrm>
          <a:prstGeom prst="right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4163271" y="1518124"/>
            <a:ext cx="457199" cy="616051"/>
          </a:xfrm>
          <a:prstGeom prst="right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483199" y="4514007"/>
            <a:ext cx="1531902" cy="886501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Metrics and Measurements</a:t>
            </a:r>
          </a:p>
          <a:p>
            <a:pPr algn="ctr"/>
            <a:r>
              <a:rPr lang="en-US" sz="1000" dirty="0"/>
              <a:t>(Dashboards)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479810" y="3925666"/>
            <a:ext cx="1506982" cy="436118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Communications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302926" y="1622408"/>
            <a:ext cx="965935" cy="676314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 Action Choices</a:t>
            </a:r>
          </a:p>
        </p:txBody>
      </p:sp>
      <p:sp>
        <p:nvSpPr>
          <p:cNvPr id="61" name="Right Arrow 60"/>
          <p:cNvSpPr/>
          <p:nvPr/>
        </p:nvSpPr>
        <p:spPr>
          <a:xfrm>
            <a:off x="7235273" y="1738745"/>
            <a:ext cx="384727" cy="616051"/>
          </a:xfrm>
          <a:prstGeom prst="right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>
            <a:off x="7917677" y="2347680"/>
            <a:ext cx="609600" cy="367085"/>
          </a:xfrm>
          <a:prstGeom prst="down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96172" y="5147081"/>
            <a:ext cx="2037427" cy="112409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  <a:p>
            <a:pPr algn="ctr"/>
            <a:r>
              <a:rPr lang="en-US" sz="1600" dirty="0"/>
              <a:t>Research</a:t>
            </a:r>
          </a:p>
          <a:p>
            <a:pPr algn="ctr"/>
            <a:r>
              <a:rPr lang="en-US" sz="1600" dirty="0"/>
              <a:t>Assessments</a:t>
            </a:r>
          </a:p>
          <a:p>
            <a:pPr algn="ctr"/>
            <a:r>
              <a:rPr lang="en-US" sz="1600" dirty="0"/>
              <a:t> Surveys</a:t>
            </a:r>
          </a:p>
          <a:p>
            <a:pPr algn="ctr"/>
            <a:r>
              <a:rPr lang="en-US" sz="1600" dirty="0"/>
              <a:t>External Input</a:t>
            </a:r>
          </a:p>
        </p:txBody>
      </p:sp>
      <p:sp>
        <p:nvSpPr>
          <p:cNvPr id="64" name="Down Arrow 63"/>
          <p:cNvSpPr/>
          <p:nvPr/>
        </p:nvSpPr>
        <p:spPr>
          <a:xfrm>
            <a:off x="7947091" y="5383985"/>
            <a:ext cx="609600" cy="367085"/>
          </a:xfrm>
          <a:prstGeom prst="down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791650" y="5001755"/>
            <a:ext cx="609600" cy="367085"/>
          </a:xfrm>
          <a:prstGeom prst="down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458039" y="2714765"/>
            <a:ext cx="1531902" cy="1111028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Leadership</a:t>
            </a:r>
          </a:p>
          <a:p>
            <a:pPr algn="ctr"/>
            <a:r>
              <a:rPr lang="en-US" sz="1300" dirty="0"/>
              <a:t>Assessment and Continuous Improvement Process</a:t>
            </a:r>
          </a:p>
        </p:txBody>
      </p:sp>
      <p:cxnSp>
        <p:nvCxnSpPr>
          <p:cNvPr id="18" name="Straight Connector 17"/>
          <p:cNvCxnSpPr>
            <a:stCxn id="60" idx="2"/>
          </p:cNvCxnSpPr>
          <p:nvPr/>
        </p:nvCxnSpPr>
        <p:spPr>
          <a:xfrm>
            <a:off x="6785894" y="2298722"/>
            <a:ext cx="10838" cy="2601480"/>
          </a:xfrm>
          <a:prstGeom prst="line">
            <a:avLst/>
          </a:prstGeom>
          <a:ln w="6350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Down Arrow 53"/>
          <p:cNvSpPr/>
          <p:nvPr/>
        </p:nvSpPr>
        <p:spPr>
          <a:xfrm>
            <a:off x="6491931" y="4488749"/>
            <a:ext cx="609600" cy="367085"/>
          </a:xfrm>
          <a:prstGeom prst="down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131" y="205353"/>
            <a:ext cx="278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adley Hand ITC" panose="03070402050302030203" pitchFamily="66" charset="0"/>
              </a:rPr>
              <a:t>Information Stage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52408" y="265154"/>
            <a:ext cx="2085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adley Hand ITC" panose="03070402050302030203" pitchFamily="66" charset="0"/>
              </a:rPr>
              <a:t>Choice Stage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01531" y="252951"/>
            <a:ext cx="194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adley Hand ITC" panose="03070402050302030203" pitchFamily="66" charset="0"/>
              </a:rPr>
              <a:t>Action Stage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7209021" y="4753364"/>
            <a:ext cx="384727" cy="616051"/>
          </a:xfrm>
          <a:prstGeom prst="rightArrow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9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602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219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SCALATOR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9134475" cy="6229896"/>
          </a:xfrm>
        </p:spPr>
      </p:pic>
    </p:spTree>
    <p:extLst>
      <p:ext uri="{BB962C8B-B14F-4D97-AF65-F5344CB8AC3E}">
        <p14:creationId xmlns:p14="http://schemas.microsoft.com/office/powerpoint/2010/main" val="334272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589"/>
            <a:ext cx="6858000" cy="14318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828800"/>
            <a:ext cx="495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“ Leadership and learning are indispensable to each other.”</a:t>
            </a:r>
            <a:r>
              <a:rPr lang="en-US" sz="4400" b="1" dirty="0">
                <a:latin typeface="Bradley Hand ITC" pitchFamily="66" charset="0"/>
              </a:rPr>
              <a:t>				   </a:t>
            </a:r>
          </a:p>
          <a:p>
            <a:pPr>
              <a:buFont typeface="Wingdings" pitchFamily="2" charset="2"/>
              <a:buNone/>
            </a:pPr>
            <a:r>
              <a:rPr lang="en-US" sz="4400" b="1" dirty="0">
                <a:latin typeface="Bradley Hand ITC" pitchFamily="66" charset="0"/>
              </a:rPr>
              <a:t>      John F. Kennedy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52263"/>
            <a:ext cx="3838575" cy="48643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5800" y="6330471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ted@econleadership.com</a:t>
            </a:r>
          </a:p>
        </p:txBody>
      </p:sp>
    </p:spTree>
    <p:extLst>
      <p:ext uri="{BB962C8B-B14F-4D97-AF65-F5344CB8AC3E}">
        <p14:creationId xmlns:p14="http://schemas.microsoft.com/office/powerpoint/2010/main" val="26306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2016 State Business Tax Climate Index – State Ranking </a:t>
            </a: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457199"/>
          <a:ext cx="9144001" cy="647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(1 is Best, 50 is Worst)</a:t>
                      </a:r>
                    </a:p>
                    <a:p>
                      <a:r>
                        <a:rPr lang="en-US" dirty="0"/>
                        <a:t>                 </a:t>
                      </a:r>
                      <a:r>
                        <a:rPr lang="en-US" b="0" dirty="0"/>
                        <a:t>Overall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Corporate Tax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Individual Income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Sales Tax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Property Tax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47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Alabama              29th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47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Arkansas      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38th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 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47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Florida                  </a:t>
                      </a:r>
                      <a:r>
                        <a:rPr lang="en-US" sz="1400" b="1" dirty="0">
                          <a:solidFill>
                            <a:srgbClr val="00FF00"/>
                          </a:solidFill>
                        </a:rPr>
                        <a:t>4th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47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Georgia        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39th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47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Kentucky             28th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47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Louisiana     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37th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47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Maryland     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41st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47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Mississippi          20th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47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Missouri              17th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47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North Carolina   </a:t>
                      </a:r>
                      <a:r>
                        <a:rPr lang="en-US" sz="1400" b="1" dirty="0">
                          <a:solidFill>
                            <a:srgbClr val="00FF00"/>
                          </a:solidFill>
                        </a:rPr>
                        <a:t>15th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47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Oklahoma           33rd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47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South Carolina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36th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47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Tennessee           16th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47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Texas                    </a:t>
                      </a:r>
                      <a:r>
                        <a:rPr lang="en-US" sz="1400" b="1" dirty="0">
                          <a:solidFill>
                            <a:srgbClr val="00FF00"/>
                          </a:solidFill>
                        </a:rPr>
                        <a:t>10th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847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Virginia                30th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West Virginia      21st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15200" y="6687978"/>
            <a:ext cx="19393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2016 State Tax Climate Index</a:t>
            </a:r>
          </a:p>
        </p:txBody>
      </p:sp>
    </p:spTree>
    <p:extLst>
      <p:ext uri="{BB962C8B-B14F-4D97-AF65-F5344CB8AC3E}">
        <p14:creationId xmlns:p14="http://schemas.microsoft.com/office/powerpoint/2010/main" val="38130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76199"/>
            <a:ext cx="9296399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Image-Brand-National Rankings?</a:t>
            </a:r>
          </a:p>
        </p:txBody>
      </p:sp>
      <p:sp>
        <p:nvSpPr>
          <p:cNvPr id="4" name="Rectangle 3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143000"/>
            <a:ext cx="9220200" cy="5073642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Alabama Overall		#38</a:t>
            </a:r>
          </a:p>
          <a:p>
            <a:r>
              <a:rPr lang="en-US" dirty="0"/>
              <a:t>Workforce			#38</a:t>
            </a:r>
          </a:p>
          <a:p>
            <a:r>
              <a:rPr lang="en-US" dirty="0"/>
              <a:t>Cost of Doing Business	#17</a:t>
            </a:r>
          </a:p>
          <a:p>
            <a:r>
              <a:rPr lang="en-US" dirty="0"/>
              <a:t>Infrastructure			#21</a:t>
            </a:r>
          </a:p>
          <a:p>
            <a:r>
              <a:rPr lang="en-US" dirty="0"/>
              <a:t>Economy				#48</a:t>
            </a:r>
          </a:p>
          <a:p>
            <a:r>
              <a:rPr lang="en-US" dirty="0"/>
              <a:t>Quality of Life			#43</a:t>
            </a:r>
          </a:p>
          <a:p>
            <a:r>
              <a:rPr lang="en-US" dirty="0"/>
              <a:t>Technology and Innovation	#36</a:t>
            </a:r>
          </a:p>
          <a:p>
            <a:r>
              <a:rPr lang="en-US" dirty="0"/>
              <a:t>Education			#46</a:t>
            </a:r>
          </a:p>
          <a:p>
            <a:r>
              <a:rPr lang="en-US" dirty="0"/>
              <a:t>Business Friendliness		#30</a:t>
            </a:r>
          </a:p>
          <a:p>
            <a:r>
              <a:rPr lang="en-US" dirty="0"/>
              <a:t>Cost of Living			# 4</a:t>
            </a:r>
          </a:p>
          <a:p>
            <a:r>
              <a:rPr lang="en-US" dirty="0"/>
              <a:t>Access to Capital		#16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633047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Source:CNBC</a:t>
            </a:r>
            <a:r>
              <a:rPr lang="en-US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38004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126" y="1"/>
            <a:ext cx="9246325" cy="10668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Image-Brand-National Rankings?</a:t>
            </a:r>
          </a:p>
        </p:txBody>
      </p:sp>
      <p:sp>
        <p:nvSpPr>
          <p:cNvPr id="4" name="Rectangle 3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143000"/>
            <a:ext cx="9220200" cy="5073642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Alabama Overall		#38			#41</a:t>
            </a:r>
          </a:p>
          <a:p>
            <a:r>
              <a:rPr lang="en-US" dirty="0"/>
              <a:t>Workforce			#38			#16</a:t>
            </a:r>
          </a:p>
          <a:p>
            <a:r>
              <a:rPr lang="en-US" dirty="0"/>
              <a:t>Cost of Doing Business	#17			#16</a:t>
            </a:r>
          </a:p>
          <a:p>
            <a:r>
              <a:rPr lang="en-US" dirty="0"/>
              <a:t>Infrastructure			#21			#24</a:t>
            </a:r>
          </a:p>
          <a:p>
            <a:r>
              <a:rPr lang="en-US" dirty="0"/>
              <a:t>Economy				#48			#39</a:t>
            </a:r>
          </a:p>
          <a:p>
            <a:r>
              <a:rPr lang="en-US" dirty="0"/>
              <a:t>Quality of Life			#43			#49</a:t>
            </a:r>
          </a:p>
          <a:p>
            <a:r>
              <a:rPr lang="en-US" dirty="0"/>
              <a:t>Technology and Innovation	#36			#33</a:t>
            </a:r>
          </a:p>
          <a:p>
            <a:r>
              <a:rPr lang="en-US" dirty="0"/>
              <a:t>Education			#46			#34</a:t>
            </a:r>
          </a:p>
          <a:p>
            <a:r>
              <a:rPr lang="en-US" dirty="0"/>
              <a:t>Business Friendliness		#30			#29</a:t>
            </a:r>
          </a:p>
          <a:p>
            <a:r>
              <a:rPr lang="en-US" dirty="0"/>
              <a:t>Cost of Living			# 4			#11</a:t>
            </a:r>
          </a:p>
          <a:p>
            <a:r>
              <a:rPr lang="en-US" dirty="0"/>
              <a:t>Access to Capital		#16			#35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633047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Source:CNBC</a:t>
            </a:r>
            <a:r>
              <a:rPr lang="en-US" dirty="0"/>
              <a:t> 2016</a:t>
            </a:r>
          </a:p>
        </p:txBody>
      </p:sp>
      <p:sp>
        <p:nvSpPr>
          <p:cNvPr id="6" name="Arrow: Up 5"/>
          <p:cNvSpPr/>
          <p:nvPr/>
        </p:nvSpPr>
        <p:spPr>
          <a:xfrm>
            <a:off x="5334000" y="5715000"/>
            <a:ext cx="3048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/>
          <p:cNvSpPr/>
          <p:nvPr/>
        </p:nvSpPr>
        <p:spPr>
          <a:xfrm>
            <a:off x="5334000" y="5308310"/>
            <a:ext cx="3048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/>
          <p:cNvSpPr/>
          <p:nvPr/>
        </p:nvSpPr>
        <p:spPr>
          <a:xfrm>
            <a:off x="5334000" y="16764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/>
          <p:cNvSpPr/>
          <p:nvPr/>
        </p:nvSpPr>
        <p:spPr>
          <a:xfrm>
            <a:off x="5257800" y="439391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/>
          <p:cNvSpPr/>
          <p:nvPr/>
        </p:nvSpPr>
        <p:spPr>
          <a:xfrm>
            <a:off x="5345321" y="3035155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153400" y="1143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385327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798317"/>
              </p:ext>
            </p:extLst>
          </p:nvPr>
        </p:nvGraphicFramePr>
        <p:xfrm>
          <a:off x="0" y="0"/>
          <a:ext cx="520065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015962" y="3924300"/>
            <a:ext cx="1584363" cy="2260600"/>
          </a:xfrm>
          <a:prstGeom prst="rect">
            <a:avLst/>
          </a:prstGeom>
          <a:solidFill>
            <a:schemeClr val="accent6">
              <a:alpha val="2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19061" y="571500"/>
            <a:ext cx="1610141" cy="226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88267" y="2832100"/>
            <a:ext cx="825875" cy="109220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8178" y="571500"/>
            <a:ext cx="1857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Worse Performance Than Rank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3811" y="4319270"/>
            <a:ext cx="156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Better Performance Than Rank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5911" y="0"/>
            <a:ext cx="3858090" cy="69865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States By Average Ranks by Forbes, CNBC, and Chief Executive (2015)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Plotted Against 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Actual Performance for Job Growth, Wage Growth and Growth in GDP (2012-2015)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4142" y="1676400"/>
            <a:ext cx="776858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38100" y="0"/>
            <a:ext cx="9334500" cy="10668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Southern States 1-Year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Total </a:t>
            </a:r>
            <a:r>
              <a:rPr lang="en-US" sz="3300" dirty="0">
                <a:solidFill>
                  <a:schemeClr val="bg1"/>
                </a:solidFill>
              </a:rPr>
              <a:t>Employment June 2015 to June 2016 </a:t>
            </a: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841928"/>
              </p:ext>
            </p:extLst>
          </p:nvPr>
        </p:nvGraphicFramePr>
        <p:xfrm>
          <a:off x="1" y="1104428"/>
          <a:ext cx="9134474" cy="511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324600" y="6400801"/>
            <a:ext cx="274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Source: U.S. BLS, July 2016</a:t>
            </a:r>
          </a:p>
        </p:txBody>
      </p:sp>
      <p:sp>
        <p:nvSpPr>
          <p:cNvPr id="5" name="Rectangle 4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1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9525" y="0"/>
            <a:ext cx="9207954" cy="10668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Southern States 1-Year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Manufacturing Employment June 2015 to June 2016 </a:t>
            </a: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510476"/>
              </p:ext>
            </p:extLst>
          </p:nvPr>
        </p:nvGraphicFramePr>
        <p:xfrm>
          <a:off x="1" y="990600"/>
          <a:ext cx="9134474" cy="5226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0" y="6537721"/>
            <a:ext cx="5257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Source: U.S. BLS, July 2016- Measured June 2015- June 2016</a:t>
            </a:r>
          </a:p>
        </p:txBody>
      </p:sp>
      <p:sp>
        <p:nvSpPr>
          <p:cNvPr id="5" name="Rectangle 4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6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1091</Words>
  <Application>Microsoft Office PowerPoint</Application>
  <PresentationFormat>On-screen Show (4:3)</PresentationFormat>
  <Paragraphs>411</Paragraphs>
  <Slides>39</Slides>
  <Notes>27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Arial Unicode MS</vt:lpstr>
      <vt:lpstr>Bradley Hand ITC</vt:lpstr>
      <vt:lpstr>Calibri</vt:lpstr>
      <vt:lpstr>Times New Roman</vt:lpstr>
      <vt:lpstr>Wingdings</vt:lpstr>
      <vt:lpstr>Office Theme</vt:lpstr>
      <vt:lpstr>The Race to Competitive?</vt:lpstr>
      <vt:lpstr>PowerPoint Presentation</vt:lpstr>
      <vt:lpstr>PowerPoint Presentation</vt:lpstr>
      <vt:lpstr>2016 State Business Tax Climate Index – State Ranking  </vt:lpstr>
      <vt:lpstr>Image-Brand-National Rankings?</vt:lpstr>
      <vt:lpstr>Image-Brand-National Rankings?</vt:lpstr>
      <vt:lpstr>PowerPoint Presentation</vt:lpstr>
      <vt:lpstr>Southern States 1-Year  Total Employment June 2015 to June 2016 </vt:lpstr>
      <vt:lpstr>Southern States 1-Year  Manufacturing Employment June 2015 to June 2016 </vt:lpstr>
      <vt:lpstr>Southern States 1-Year  Construction Employment June 2015 to June 2016 </vt:lpstr>
      <vt:lpstr>Southern States 1-Year  Professional &amp; Business Services Employment Changes June 2015 to June 2016 </vt:lpstr>
      <vt:lpstr>Southern States % GDP Change 2015 </vt:lpstr>
      <vt:lpstr>PowerPoint Presentation</vt:lpstr>
      <vt:lpstr>PowerPoint Presentation</vt:lpstr>
      <vt:lpstr>PowerPoint Presentation</vt:lpstr>
      <vt:lpstr>So What…</vt:lpstr>
      <vt:lpstr>PowerPoint Presentation</vt:lpstr>
      <vt:lpstr>Economic Leadership LLC Competitiveness Process</vt:lpstr>
      <vt:lpstr>PowerPoint Presentation</vt:lpstr>
      <vt:lpstr>PowerPoint Presentation</vt:lpstr>
      <vt:lpstr>PowerPoint Presentation</vt:lpstr>
      <vt:lpstr>PowerPoint Presentation</vt:lpstr>
      <vt:lpstr>Why Some Places Succeed</vt:lpstr>
      <vt:lpstr>Why Some Places Succeed</vt:lpstr>
      <vt:lpstr>PowerPoint Presentation</vt:lpstr>
      <vt:lpstr>Worst Kept (Yet Often Ignored) Secrets, To Great Leadership</vt:lpstr>
      <vt:lpstr>Why Some Places Succeed</vt:lpstr>
      <vt:lpstr>Collaboration</vt:lpstr>
      <vt:lpstr>What is a Commitment to Collaborate?  </vt:lpstr>
      <vt:lpstr>What is a Commitment to Collaborate?  </vt:lpstr>
      <vt:lpstr>Evolution Of Groups</vt:lpstr>
      <vt:lpstr>PowerPoint Presentation</vt:lpstr>
      <vt:lpstr>Collaboration Continuum </vt:lpstr>
      <vt:lpstr>Why Some Places Succeed</vt:lpstr>
      <vt:lpstr>PowerPoint Presentation</vt:lpstr>
      <vt:lpstr>Why Some Places Succeed</vt:lpstr>
      <vt:lpstr>Economic Leadership LLC Competitiveness Process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Abernathy</dc:creator>
  <cp:lastModifiedBy>Ted Abernathy</cp:lastModifiedBy>
  <cp:revision>74</cp:revision>
  <dcterms:created xsi:type="dcterms:W3CDTF">2013-08-30T19:37:02Z</dcterms:created>
  <dcterms:modified xsi:type="dcterms:W3CDTF">2016-08-11T14:38:31Z</dcterms:modified>
</cp:coreProperties>
</file>