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7" r:id="rId3"/>
    <p:sldId id="258" r:id="rId4"/>
    <p:sldId id="259" r:id="rId5"/>
    <p:sldId id="262" r:id="rId6"/>
    <p:sldId id="260" r:id="rId7"/>
    <p:sldId id="263" r:id="rId8"/>
    <p:sldId id="264" r:id="rId9"/>
    <p:sldId id="265" r:id="rId10"/>
    <p:sldId id="267" r:id="rId11"/>
    <p:sldId id="266" r:id="rId12"/>
    <p:sldId id="273" r:id="rId13"/>
    <p:sldId id="268" r:id="rId14"/>
    <p:sldId id="270" r:id="rId15"/>
    <p:sldId id="271" r:id="rId16"/>
    <p:sldId id="272" r:id="rId17"/>
    <p:sldId id="274" r:id="rId18"/>
    <p:sldId id="275" r:id="rId19"/>
    <p:sldId id="269"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81" d="100"/>
          <a:sy n="81" d="100"/>
        </p:scale>
        <p:origin x="998" y="77"/>
      </p:cViewPr>
      <p:guideLst>
        <p:guide orient="horz" pos="2160"/>
        <p:guide pos="2880"/>
      </p:guideLst>
    </p:cSldViewPr>
  </p:slideViewPr>
  <p:notesTextViewPr>
    <p:cViewPr>
      <p:scale>
        <a:sx n="1" d="1"/>
        <a:sy n="1" d="1"/>
      </p:scale>
      <p:origin x="0" y="0"/>
    </p:cViewPr>
  </p:notesTextViewPr>
  <p:notesViewPr>
    <p:cSldViewPr snapToGrid="0">
      <p:cViewPr varScale="1">
        <p:scale>
          <a:sx n="85" d="100"/>
          <a:sy n="85" d="100"/>
        </p:scale>
        <p:origin x="3804"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18152E-2D0D-4B94-BB37-DE7B027264B7}" type="datetimeFigureOut">
              <a:rPr lang="en-US" smtClean="0"/>
              <a:t>8/10/2016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147924-8562-45B4-88D8-2F571E1FA93B}" type="slidenum">
              <a:rPr lang="en-US" smtClean="0"/>
              <a:t>‹#›</a:t>
            </a:fld>
            <a:endParaRPr lang="en-US"/>
          </a:p>
        </p:txBody>
      </p:sp>
    </p:spTree>
    <p:extLst>
      <p:ext uri="{BB962C8B-B14F-4D97-AF65-F5344CB8AC3E}">
        <p14:creationId xmlns:p14="http://schemas.microsoft.com/office/powerpoint/2010/main" val="51820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As</a:t>
            </a:r>
            <a:r>
              <a:rPr lang="en-US" baseline="0" dirty="0"/>
              <a:t> administrators, do we really know what is going on within the walls of our jails? Inmates will always do what inmates do, but do we really know what’s going on with our personnel?</a:t>
            </a:r>
            <a:endParaRPr lang="en-US" dirty="0"/>
          </a:p>
        </p:txBody>
      </p:sp>
      <p:sp>
        <p:nvSpPr>
          <p:cNvPr id="4" name="Slide Number Placeholder 3"/>
          <p:cNvSpPr>
            <a:spLocks noGrp="1"/>
          </p:cNvSpPr>
          <p:nvPr>
            <p:ph type="sldNum" sz="quarter" idx="10"/>
          </p:nvPr>
        </p:nvSpPr>
        <p:spPr/>
        <p:txBody>
          <a:bodyPr/>
          <a:lstStyle/>
          <a:p>
            <a:fld id="{7C147924-8562-45B4-88D8-2F571E1FA93B}" type="slidenum">
              <a:rPr lang="en-US" smtClean="0"/>
              <a:t>1</a:t>
            </a:fld>
            <a:endParaRPr lang="en-US"/>
          </a:p>
        </p:txBody>
      </p:sp>
    </p:spTree>
    <p:extLst>
      <p:ext uri="{BB962C8B-B14F-4D97-AF65-F5344CB8AC3E}">
        <p14:creationId xmlns:p14="http://schemas.microsoft.com/office/powerpoint/2010/main" val="16682319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a:t>
            </a:r>
            <a:r>
              <a:rPr lang="en-US" baseline="0" dirty="0"/>
              <a:t> should we communicate what we need too to address the “drama” that we have in our facilities?</a:t>
            </a:r>
            <a:endParaRPr lang="en-US" dirty="0"/>
          </a:p>
        </p:txBody>
      </p:sp>
      <p:sp>
        <p:nvSpPr>
          <p:cNvPr id="4" name="Slide Number Placeholder 3"/>
          <p:cNvSpPr>
            <a:spLocks noGrp="1"/>
          </p:cNvSpPr>
          <p:nvPr>
            <p:ph type="sldNum" sz="quarter" idx="10"/>
          </p:nvPr>
        </p:nvSpPr>
        <p:spPr/>
        <p:txBody>
          <a:bodyPr/>
          <a:lstStyle/>
          <a:p>
            <a:fld id="{7C147924-8562-45B4-88D8-2F571E1FA93B}" type="slidenum">
              <a:rPr lang="en-US" smtClean="0"/>
              <a:t>10</a:t>
            </a:fld>
            <a:endParaRPr lang="en-US"/>
          </a:p>
        </p:txBody>
      </p:sp>
    </p:spTree>
    <p:extLst>
      <p:ext uri="{BB962C8B-B14F-4D97-AF65-F5344CB8AC3E}">
        <p14:creationId xmlns:p14="http://schemas.microsoft.com/office/powerpoint/2010/main" val="31006590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Sometimes we need to come down from the top and meet,</a:t>
            </a:r>
            <a:r>
              <a:rPr lang="en-US" baseline="0" dirty="0"/>
              <a:t> talk to, and help those that are of our lower ranks.</a:t>
            </a:r>
            <a:endParaRPr lang="en-US" dirty="0"/>
          </a:p>
        </p:txBody>
      </p:sp>
      <p:sp>
        <p:nvSpPr>
          <p:cNvPr id="4" name="Slide Number Placeholder 3"/>
          <p:cNvSpPr>
            <a:spLocks noGrp="1"/>
          </p:cNvSpPr>
          <p:nvPr>
            <p:ph type="sldNum" sz="quarter" idx="10"/>
          </p:nvPr>
        </p:nvSpPr>
        <p:spPr/>
        <p:txBody>
          <a:bodyPr/>
          <a:lstStyle/>
          <a:p>
            <a:fld id="{7C147924-8562-45B4-88D8-2F571E1FA93B}" type="slidenum">
              <a:rPr lang="en-US" smtClean="0"/>
              <a:t>11</a:t>
            </a:fld>
            <a:endParaRPr lang="en-US"/>
          </a:p>
        </p:txBody>
      </p:sp>
    </p:spTree>
    <p:extLst>
      <p:ext uri="{BB962C8B-B14F-4D97-AF65-F5344CB8AC3E}">
        <p14:creationId xmlns:p14="http://schemas.microsoft.com/office/powerpoint/2010/main" val="34392552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should we look at writing SOPs</a:t>
            </a:r>
            <a:r>
              <a:rPr lang="en-US" baseline="0" dirty="0"/>
              <a:t> and Memos in a way that is clear for everyone to understand?</a:t>
            </a:r>
            <a:endParaRPr lang="en-US" dirty="0"/>
          </a:p>
        </p:txBody>
      </p:sp>
      <p:sp>
        <p:nvSpPr>
          <p:cNvPr id="4" name="Slide Number Placeholder 3"/>
          <p:cNvSpPr>
            <a:spLocks noGrp="1"/>
          </p:cNvSpPr>
          <p:nvPr>
            <p:ph type="sldNum" sz="quarter" idx="10"/>
          </p:nvPr>
        </p:nvSpPr>
        <p:spPr/>
        <p:txBody>
          <a:bodyPr/>
          <a:lstStyle/>
          <a:p>
            <a:fld id="{7C147924-8562-45B4-88D8-2F571E1FA93B}" type="slidenum">
              <a:rPr lang="en-US" smtClean="0"/>
              <a:t>12</a:t>
            </a:fld>
            <a:endParaRPr lang="en-US"/>
          </a:p>
        </p:txBody>
      </p:sp>
    </p:spTree>
    <p:extLst>
      <p:ext uri="{BB962C8B-B14F-4D97-AF65-F5344CB8AC3E}">
        <p14:creationId xmlns:p14="http://schemas.microsoft.com/office/powerpoint/2010/main" val="36332036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147924-8562-45B4-88D8-2F571E1FA93B}" type="slidenum">
              <a:rPr lang="en-US" smtClean="0"/>
              <a:t>13</a:t>
            </a:fld>
            <a:endParaRPr lang="en-US"/>
          </a:p>
        </p:txBody>
      </p:sp>
    </p:spTree>
    <p:extLst>
      <p:ext uri="{BB962C8B-B14F-4D97-AF65-F5344CB8AC3E}">
        <p14:creationId xmlns:p14="http://schemas.microsoft.com/office/powerpoint/2010/main" val="20143777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147924-8562-45B4-88D8-2F571E1FA93B}" type="slidenum">
              <a:rPr lang="en-US" smtClean="0"/>
              <a:t>14</a:t>
            </a:fld>
            <a:endParaRPr lang="en-US"/>
          </a:p>
        </p:txBody>
      </p:sp>
    </p:spTree>
    <p:extLst>
      <p:ext uri="{BB962C8B-B14F-4D97-AF65-F5344CB8AC3E}">
        <p14:creationId xmlns:p14="http://schemas.microsoft.com/office/powerpoint/2010/main" val="5367844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147924-8562-45B4-88D8-2F571E1FA93B}" type="slidenum">
              <a:rPr lang="en-US" smtClean="0"/>
              <a:t>15</a:t>
            </a:fld>
            <a:endParaRPr lang="en-US"/>
          </a:p>
        </p:txBody>
      </p:sp>
    </p:spTree>
    <p:extLst>
      <p:ext uri="{BB962C8B-B14F-4D97-AF65-F5344CB8AC3E}">
        <p14:creationId xmlns:p14="http://schemas.microsoft.com/office/powerpoint/2010/main" val="33103722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147924-8562-45B4-88D8-2F571E1FA93B}" type="slidenum">
              <a:rPr lang="en-US" smtClean="0"/>
              <a:t>16</a:t>
            </a:fld>
            <a:endParaRPr lang="en-US"/>
          </a:p>
        </p:txBody>
      </p:sp>
    </p:spTree>
    <p:extLst>
      <p:ext uri="{BB962C8B-B14F-4D97-AF65-F5344CB8AC3E}">
        <p14:creationId xmlns:p14="http://schemas.microsoft.com/office/powerpoint/2010/main" val="42414802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147924-8562-45B4-88D8-2F571E1FA93B}" type="slidenum">
              <a:rPr lang="en-US" smtClean="0"/>
              <a:t>17</a:t>
            </a:fld>
            <a:endParaRPr lang="en-US"/>
          </a:p>
        </p:txBody>
      </p:sp>
    </p:spTree>
    <p:extLst>
      <p:ext uri="{BB962C8B-B14F-4D97-AF65-F5344CB8AC3E}">
        <p14:creationId xmlns:p14="http://schemas.microsoft.com/office/powerpoint/2010/main" val="41178230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147924-8562-45B4-88D8-2F571E1FA93B}" type="slidenum">
              <a:rPr lang="en-US" smtClean="0"/>
              <a:t>18</a:t>
            </a:fld>
            <a:endParaRPr lang="en-US"/>
          </a:p>
        </p:txBody>
      </p:sp>
    </p:spTree>
    <p:extLst>
      <p:ext uri="{BB962C8B-B14F-4D97-AF65-F5344CB8AC3E}">
        <p14:creationId xmlns:p14="http://schemas.microsoft.com/office/powerpoint/2010/main" val="3395784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147924-8562-45B4-88D8-2F571E1FA93B}" type="slidenum">
              <a:rPr lang="en-US" smtClean="0"/>
              <a:t>19</a:t>
            </a:fld>
            <a:endParaRPr lang="en-US"/>
          </a:p>
        </p:txBody>
      </p:sp>
    </p:spTree>
    <p:extLst>
      <p:ext uri="{BB962C8B-B14F-4D97-AF65-F5344CB8AC3E}">
        <p14:creationId xmlns:p14="http://schemas.microsoft.com/office/powerpoint/2010/main" val="19888901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a:t>
            </a:r>
            <a:r>
              <a:rPr lang="en-US" baseline="0" dirty="0"/>
              <a:t> have the opportunity to be the director of one of the most prestigious soap operas! There is so much drama going on in our walls. What do we think or know about what goes on? The questions is, do you choose to ignore it, pacify it, or directly address it? How do we address it is what we will discuss.</a:t>
            </a:r>
            <a:endParaRPr lang="en-US" dirty="0"/>
          </a:p>
        </p:txBody>
      </p:sp>
      <p:sp>
        <p:nvSpPr>
          <p:cNvPr id="4" name="Slide Number Placeholder 3"/>
          <p:cNvSpPr>
            <a:spLocks noGrp="1"/>
          </p:cNvSpPr>
          <p:nvPr>
            <p:ph type="sldNum" sz="quarter" idx="10"/>
          </p:nvPr>
        </p:nvSpPr>
        <p:spPr/>
        <p:txBody>
          <a:bodyPr/>
          <a:lstStyle/>
          <a:p>
            <a:fld id="{7C147924-8562-45B4-88D8-2F571E1FA93B}" type="slidenum">
              <a:rPr lang="en-US" smtClean="0"/>
              <a:t>2</a:t>
            </a:fld>
            <a:endParaRPr lang="en-US"/>
          </a:p>
        </p:txBody>
      </p:sp>
    </p:spTree>
    <p:extLst>
      <p:ext uri="{BB962C8B-B14F-4D97-AF65-F5344CB8AC3E}">
        <p14:creationId xmlns:p14="http://schemas.microsoft.com/office/powerpoint/2010/main" val="28361981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Communication</a:t>
            </a:r>
            <a:r>
              <a:rPr lang="en-US" baseline="0" dirty="0"/>
              <a:t> is the most important factor of addressing what goes on in our facilities. We have radios, phone, email, and person to person communication. How do we decide which tool to use for what types of communication?</a:t>
            </a:r>
            <a:endParaRPr lang="en-US" dirty="0"/>
          </a:p>
        </p:txBody>
      </p:sp>
      <p:sp>
        <p:nvSpPr>
          <p:cNvPr id="4" name="Slide Number Placeholder 3"/>
          <p:cNvSpPr>
            <a:spLocks noGrp="1"/>
          </p:cNvSpPr>
          <p:nvPr>
            <p:ph type="sldNum" sz="quarter" idx="10"/>
          </p:nvPr>
        </p:nvSpPr>
        <p:spPr/>
        <p:txBody>
          <a:bodyPr/>
          <a:lstStyle/>
          <a:p>
            <a:fld id="{7C147924-8562-45B4-88D8-2F571E1FA93B}" type="slidenum">
              <a:rPr lang="en-US" smtClean="0"/>
              <a:t>3</a:t>
            </a:fld>
            <a:endParaRPr lang="en-US"/>
          </a:p>
        </p:txBody>
      </p:sp>
    </p:spTree>
    <p:extLst>
      <p:ext uri="{BB962C8B-B14F-4D97-AF65-F5344CB8AC3E}">
        <p14:creationId xmlns:p14="http://schemas.microsoft.com/office/powerpoint/2010/main" val="4282989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Point</a:t>
            </a:r>
            <a:r>
              <a:rPr lang="en-US" baseline="0" dirty="0"/>
              <a:t> 1 – We’re busy, so these are quick means of communication. Point 2 – There may be some information for that particular person or area that needs to be given. Point 3 – Something needs to happen right now. Radio verses Phone – Radios are for full facility notifications as phones are for more personal communication. We should not use either of these to chastise or carry on lengthy conversations.</a:t>
            </a:r>
            <a:endParaRPr lang="en-US" dirty="0"/>
          </a:p>
        </p:txBody>
      </p:sp>
      <p:sp>
        <p:nvSpPr>
          <p:cNvPr id="4" name="Slide Number Placeholder 3"/>
          <p:cNvSpPr>
            <a:spLocks noGrp="1"/>
          </p:cNvSpPr>
          <p:nvPr>
            <p:ph type="sldNum" sz="quarter" idx="10"/>
          </p:nvPr>
        </p:nvSpPr>
        <p:spPr/>
        <p:txBody>
          <a:bodyPr/>
          <a:lstStyle/>
          <a:p>
            <a:fld id="{7C147924-8562-45B4-88D8-2F571E1FA93B}" type="slidenum">
              <a:rPr lang="en-US" smtClean="0"/>
              <a:t>4</a:t>
            </a:fld>
            <a:endParaRPr lang="en-US"/>
          </a:p>
        </p:txBody>
      </p:sp>
    </p:spTree>
    <p:extLst>
      <p:ext uri="{BB962C8B-B14F-4D97-AF65-F5344CB8AC3E}">
        <p14:creationId xmlns:p14="http://schemas.microsoft.com/office/powerpoint/2010/main" val="6631392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Point</a:t>
            </a:r>
            <a:r>
              <a:rPr lang="en-US" baseline="0" dirty="0"/>
              <a:t> 1 – Nothing last longer than written word. It is sent out to everyone in the same manner to be understood across all personnel. Point 2 – There may be some information for that particular person that needs to be given. Point 3 – Things change. That is life and new policies must be written and disseminated to all personnel.</a:t>
            </a:r>
            <a:endParaRPr lang="en-US" dirty="0"/>
          </a:p>
        </p:txBody>
      </p:sp>
      <p:sp>
        <p:nvSpPr>
          <p:cNvPr id="4" name="Slide Number Placeholder 3"/>
          <p:cNvSpPr>
            <a:spLocks noGrp="1"/>
          </p:cNvSpPr>
          <p:nvPr>
            <p:ph type="sldNum" sz="quarter" idx="10"/>
          </p:nvPr>
        </p:nvSpPr>
        <p:spPr/>
        <p:txBody>
          <a:bodyPr/>
          <a:lstStyle/>
          <a:p>
            <a:fld id="{7C147924-8562-45B4-88D8-2F571E1FA93B}" type="slidenum">
              <a:rPr lang="en-US" smtClean="0"/>
              <a:t>5</a:t>
            </a:fld>
            <a:endParaRPr lang="en-US"/>
          </a:p>
        </p:txBody>
      </p:sp>
    </p:spTree>
    <p:extLst>
      <p:ext uri="{BB962C8B-B14F-4D97-AF65-F5344CB8AC3E}">
        <p14:creationId xmlns:p14="http://schemas.microsoft.com/office/powerpoint/2010/main" val="21803785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an experiment, 1</a:t>
            </a:r>
            <a:r>
              <a:rPr lang="en-US" baseline="0" dirty="0"/>
              <a:t> email was sent to 126 personnel. Only 6 of the 126 responded. An email was sent explaining that I was doing research for the seminar and that I was looking for truthful and confidential information about anything that they would see like to be changed and offer a possible solution. Why is it I only got 6 responses?</a:t>
            </a:r>
            <a:endParaRPr lang="en-US" dirty="0"/>
          </a:p>
        </p:txBody>
      </p:sp>
      <p:sp>
        <p:nvSpPr>
          <p:cNvPr id="4" name="Slide Number Placeholder 3"/>
          <p:cNvSpPr>
            <a:spLocks noGrp="1"/>
          </p:cNvSpPr>
          <p:nvPr>
            <p:ph type="sldNum" sz="quarter" idx="10"/>
          </p:nvPr>
        </p:nvSpPr>
        <p:spPr/>
        <p:txBody>
          <a:bodyPr/>
          <a:lstStyle/>
          <a:p>
            <a:fld id="{7C147924-8562-45B4-88D8-2F571E1FA93B}" type="slidenum">
              <a:rPr lang="en-US" smtClean="0"/>
              <a:t>6</a:t>
            </a:fld>
            <a:endParaRPr lang="en-US"/>
          </a:p>
        </p:txBody>
      </p:sp>
    </p:spTree>
    <p:extLst>
      <p:ext uri="{BB962C8B-B14F-4D97-AF65-F5344CB8AC3E}">
        <p14:creationId xmlns:p14="http://schemas.microsoft.com/office/powerpoint/2010/main" val="40940936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Although</a:t>
            </a:r>
            <a:r>
              <a:rPr lang="en-US" baseline="0" dirty="0"/>
              <a:t> I only asked for one suggestion, I typically got more than one from each person. These are budget issues that we cannot do anything about, but we can help to educate those that do not understand. Can we expect everyone to understand, no, but we can at least say we tried.</a:t>
            </a:r>
            <a:endParaRPr lang="en-US" dirty="0"/>
          </a:p>
        </p:txBody>
      </p:sp>
      <p:sp>
        <p:nvSpPr>
          <p:cNvPr id="4" name="Slide Number Placeholder 3"/>
          <p:cNvSpPr>
            <a:spLocks noGrp="1"/>
          </p:cNvSpPr>
          <p:nvPr>
            <p:ph type="sldNum" sz="quarter" idx="10"/>
          </p:nvPr>
        </p:nvSpPr>
        <p:spPr/>
        <p:txBody>
          <a:bodyPr/>
          <a:lstStyle/>
          <a:p>
            <a:fld id="{7C147924-8562-45B4-88D8-2F571E1FA93B}" type="slidenum">
              <a:rPr lang="en-US" smtClean="0"/>
              <a:t>7</a:t>
            </a:fld>
            <a:endParaRPr lang="en-US"/>
          </a:p>
        </p:txBody>
      </p:sp>
    </p:spTree>
    <p:extLst>
      <p:ext uri="{BB962C8B-B14F-4D97-AF65-F5344CB8AC3E}">
        <p14:creationId xmlns:p14="http://schemas.microsoft.com/office/powerpoint/2010/main" val="14406588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Point</a:t>
            </a:r>
            <a:r>
              <a:rPr lang="en-US" baseline="0" dirty="0"/>
              <a:t> 1 - </a:t>
            </a:r>
            <a:r>
              <a:rPr lang="en-US" dirty="0"/>
              <a:t>How</a:t>
            </a:r>
            <a:r>
              <a:rPr lang="en-US" baseline="0" dirty="0"/>
              <a:t> do your promotions work</a:t>
            </a:r>
            <a:r>
              <a:rPr lang="en-US" dirty="0"/>
              <a:t>?</a:t>
            </a:r>
            <a:r>
              <a:rPr lang="en-US" baseline="0" dirty="0"/>
              <a:t> Are you setting yourself up for liability? Point 2 – This is why we’re having this seminar. Point 3 – Communication is the key.</a:t>
            </a:r>
            <a:endParaRPr lang="en-US" dirty="0"/>
          </a:p>
        </p:txBody>
      </p:sp>
      <p:sp>
        <p:nvSpPr>
          <p:cNvPr id="4" name="Slide Number Placeholder 3"/>
          <p:cNvSpPr>
            <a:spLocks noGrp="1"/>
          </p:cNvSpPr>
          <p:nvPr>
            <p:ph type="sldNum" sz="quarter" idx="10"/>
          </p:nvPr>
        </p:nvSpPr>
        <p:spPr/>
        <p:txBody>
          <a:bodyPr/>
          <a:lstStyle/>
          <a:p>
            <a:fld id="{7C147924-8562-45B4-88D8-2F571E1FA93B}" type="slidenum">
              <a:rPr lang="en-US" smtClean="0"/>
              <a:t>8</a:t>
            </a:fld>
            <a:endParaRPr lang="en-US"/>
          </a:p>
        </p:txBody>
      </p:sp>
    </p:spTree>
    <p:extLst>
      <p:ext uri="{BB962C8B-B14F-4D97-AF65-F5344CB8AC3E}">
        <p14:creationId xmlns:p14="http://schemas.microsoft.com/office/powerpoint/2010/main" val="30612158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Point</a:t>
            </a:r>
            <a:r>
              <a:rPr lang="en-US" baseline="0" dirty="0"/>
              <a:t> 1 – Face to face communication is more meaningful due to being able to see body language. Point 2 – This type of communication will leave a longer lasting impression than any other type.  Point 3 – What is the difference? How will each of these types affect the communication? What positive or negative effects may occur depending on formal or informal?</a:t>
            </a:r>
            <a:endParaRPr lang="en-US" dirty="0"/>
          </a:p>
        </p:txBody>
      </p:sp>
      <p:sp>
        <p:nvSpPr>
          <p:cNvPr id="4" name="Slide Number Placeholder 3"/>
          <p:cNvSpPr>
            <a:spLocks noGrp="1"/>
          </p:cNvSpPr>
          <p:nvPr>
            <p:ph type="sldNum" sz="quarter" idx="10"/>
          </p:nvPr>
        </p:nvSpPr>
        <p:spPr/>
        <p:txBody>
          <a:bodyPr/>
          <a:lstStyle/>
          <a:p>
            <a:fld id="{7C147924-8562-45B4-88D8-2F571E1FA93B}" type="slidenum">
              <a:rPr lang="en-US" smtClean="0"/>
              <a:t>9</a:t>
            </a:fld>
            <a:endParaRPr lang="en-US"/>
          </a:p>
        </p:txBody>
      </p:sp>
    </p:spTree>
    <p:extLst>
      <p:ext uri="{BB962C8B-B14F-4D97-AF65-F5344CB8AC3E}">
        <p14:creationId xmlns:p14="http://schemas.microsoft.com/office/powerpoint/2010/main" val="1516867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6346E6B-60AE-43C2-AEAE-40B3AC5C3C52}" type="datetimeFigureOut">
              <a:rPr lang="en-US" smtClean="0"/>
              <a:t>8/10/2016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A2BC14-00CB-4E10-9717-50E9CE4982CA}" type="slidenum">
              <a:rPr lang="en-US" smtClean="0"/>
              <a:t>‹#›</a:t>
            </a:fld>
            <a:endParaRPr lang="en-US"/>
          </a:p>
        </p:txBody>
      </p:sp>
    </p:spTree>
    <p:extLst>
      <p:ext uri="{BB962C8B-B14F-4D97-AF65-F5344CB8AC3E}">
        <p14:creationId xmlns:p14="http://schemas.microsoft.com/office/powerpoint/2010/main" val="1738434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346E6B-60AE-43C2-AEAE-40B3AC5C3C52}" type="datetimeFigureOut">
              <a:rPr lang="en-US" smtClean="0"/>
              <a:t>8/10/2016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A2BC14-00CB-4E10-9717-50E9CE4982CA}" type="slidenum">
              <a:rPr lang="en-US" smtClean="0"/>
              <a:t>‹#›</a:t>
            </a:fld>
            <a:endParaRPr lang="en-US"/>
          </a:p>
        </p:txBody>
      </p:sp>
    </p:spTree>
    <p:extLst>
      <p:ext uri="{BB962C8B-B14F-4D97-AF65-F5344CB8AC3E}">
        <p14:creationId xmlns:p14="http://schemas.microsoft.com/office/powerpoint/2010/main" val="135007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346E6B-60AE-43C2-AEAE-40B3AC5C3C52}" type="datetimeFigureOut">
              <a:rPr lang="en-US" smtClean="0"/>
              <a:t>8/10/2016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A2BC14-00CB-4E10-9717-50E9CE4982CA}" type="slidenum">
              <a:rPr lang="en-US" smtClean="0"/>
              <a:t>‹#›</a:t>
            </a:fld>
            <a:endParaRPr lang="en-US"/>
          </a:p>
        </p:txBody>
      </p:sp>
    </p:spTree>
    <p:extLst>
      <p:ext uri="{BB962C8B-B14F-4D97-AF65-F5344CB8AC3E}">
        <p14:creationId xmlns:p14="http://schemas.microsoft.com/office/powerpoint/2010/main" val="1954215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346E6B-60AE-43C2-AEAE-40B3AC5C3C52}" type="datetimeFigureOut">
              <a:rPr lang="en-US" smtClean="0"/>
              <a:t>8/10/2016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A2BC14-00CB-4E10-9717-50E9CE4982CA}" type="slidenum">
              <a:rPr lang="en-US" smtClean="0"/>
              <a:t>‹#›</a:t>
            </a:fld>
            <a:endParaRPr lang="en-US"/>
          </a:p>
        </p:txBody>
      </p:sp>
    </p:spTree>
    <p:extLst>
      <p:ext uri="{BB962C8B-B14F-4D97-AF65-F5344CB8AC3E}">
        <p14:creationId xmlns:p14="http://schemas.microsoft.com/office/powerpoint/2010/main" val="2531014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6346E6B-60AE-43C2-AEAE-40B3AC5C3C52}" type="datetimeFigureOut">
              <a:rPr lang="en-US" smtClean="0"/>
              <a:t>8/10/2016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A2BC14-00CB-4E10-9717-50E9CE4982CA}" type="slidenum">
              <a:rPr lang="en-US" smtClean="0"/>
              <a:t>‹#›</a:t>
            </a:fld>
            <a:endParaRPr lang="en-US"/>
          </a:p>
        </p:txBody>
      </p:sp>
    </p:spTree>
    <p:extLst>
      <p:ext uri="{BB962C8B-B14F-4D97-AF65-F5344CB8AC3E}">
        <p14:creationId xmlns:p14="http://schemas.microsoft.com/office/powerpoint/2010/main" val="47883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6346E6B-60AE-43C2-AEAE-40B3AC5C3C52}" type="datetimeFigureOut">
              <a:rPr lang="en-US" smtClean="0"/>
              <a:t>8/10/2016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A2BC14-00CB-4E10-9717-50E9CE4982CA}" type="slidenum">
              <a:rPr lang="en-US" smtClean="0"/>
              <a:t>‹#›</a:t>
            </a:fld>
            <a:endParaRPr lang="en-US"/>
          </a:p>
        </p:txBody>
      </p:sp>
    </p:spTree>
    <p:extLst>
      <p:ext uri="{BB962C8B-B14F-4D97-AF65-F5344CB8AC3E}">
        <p14:creationId xmlns:p14="http://schemas.microsoft.com/office/powerpoint/2010/main" val="455532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6346E6B-60AE-43C2-AEAE-40B3AC5C3C52}" type="datetimeFigureOut">
              <a:rPr lang="en-US" smtClean="0"/>
              <a:t>8/10/2016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A2BC14-00CB-4E10-9717-50E9CE4982CA}" type="slidenum">
              <a:rPr lang="en-US" smtClean="0"/>
              <a:t>‹#›</a:t>
            </a:fld>
            <a:endParaRPr lang="en-US"/>
          </a:p>
        </p:txBody>
      </p:sp>
    </p:spTree>
    <p:extLst>
      <p:ext uri="{BB962C8B-B14F-4D97-AF65-F5344CB8AC3E}">
        <p14:creationId xmlns:p14="http://schemas.microsoft.com/office/powerpoint/2010/main" val="356475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6346E6B-60AE-43C2-AEAE-40B3AC5C3C52}" type="datetimeFigureOut">
              <a:rPr lang="en-US" smtClean="0"/>
              <a:t>8/10/2016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A2BC14-00CB-4E10-9717-50E9CE4982CA}" type="slidenum">
              <a:rPr lang="en-US" smtClean="0"/>
              <a:t>‹#›</a:t>
            </a:fld>
            <a:endParaRPr lang="en-US"/>
          </a:p>
        </p:txBody>
      </p:sp>
    </p:spTree>
    <p:extLst>
      <p:ext uri="{BB962C8B-B14F-4D97-AF65-F5344CB8AC3E}">
        <p14:creationId xmlns:p14="http://schemas.microsoft.com/office/powerpoint/2010/main" val="3471827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346E6B-60AE-43C2-AEAE-40B3AC5C3C52}" type="datetimeFigureOut">
              <a:rPr lang="en-US" smtClean="0"/>
              <a:t>8/10/2016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A2BC14-00CB-4E10-9717-50E9CE4982CA}" type="slidenum">
              <a:rPr lang="en-US" smtClean="0"/>
              <a:t>‹#›</a:t>
            </a:fld>
            <a:endParaRPr lang="en-US"/>
          </a:p>
        </p:txBody>
      </p:sp>
    </p:spTree>
    <p:extLst>
      <p:ext uri="{BB962C8B-B14F-4D97-AF65-F5344CB8AC3E}">
        <p14:creationId xmlns:p14="http://schemas.microsoft.com/office/powerpoint/2010/main" val="2750455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6346E6B-60AE-43C2-AEAE-40B3AC5C3C52}" type="datetimeFigureOut">
              <a:rPr lang="en-US" smtClean="0"/>
              <a:t>8/10/2016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A2BC14-00CB-4E10-9717-50E9CE4982CA}" type="slidenum">
              <a:rPr lang="en-US" smtClean="0"/>
              <a:t>‹#›</a:t>
            </a:fld>
            <a:endParaRPr lang="en-US"/>
          </a:p>
        </p:txBody>
      </p:sp>
    </p:spTree>
    <p:extLst>
      <p:ext uri="{BB962C8B-B14F-4D97-AF65-F5344CB8AC3E}">
        <p14:creationId xmlns:p14="http://schemas.microsoft.com/office/powerpoint/2010/main" val="3326228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6346E6B-60AE-43C2-AEAE-40B3AC5C3C52}" type="datetimeFigureOut">
              <a:rPr lang="en-US" smtClean="0"/>
              <a:t>8/10/2016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A2BC14-00CB-4E10-9717-50E9CE4982CA}" type="slidenum">
              <a:rPr lang="en-US" smtClean="0"/>
              <a:t>‹#›</a:t>
            </a:fld>
            <a:endParaRPr lang="en-US"/>
          </a:p>
        </p:txBody>
      </p:sp>
    </p:spTree>
    <p:extLst>
      <p:ext uri="{BB962C8B-B14F-4D97-AF65-F5344CB8AC3E}">
        <p14:creationId xmlns:p14="http://schemas.microsoft.com/office/powerpoint/2010/main" val="2603792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346E6B-60AE-43C2-AEAE-40B3AC5C3C52}" type="datetimeFigureOut">
              <a:rPr lang="en-US" smtClean="0"/>
              <a:t>8/10/2016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A2BC14-00CB-4E10-9717-50E9CE4982CA}" type="slidenum">
              <a:rPr lang="en-US" smtClean="0"/>
              <a:t>‹#›</a:t>
            </a:fld>
            <a:endParaRPr lang="en-US"/>
          </a:p>
        </p:txBody>
      </p:sp>
    </p:spTree>
    <p:extLst>
      <p:ext uri="{BB962C8B-B14F-4D97-AF65-F5344CB8AC3E}">
        <p14:creationId xmlns:p14="http://schemas.microsoft.com/office/powerpoint/2010/main" val="24772691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16251" y="325358"/>
            <a:ext cx="7163555" cy="6001643"/>
          </a:xfrm>
          <a:prstGeom prst="rect">
            <a:avLst/>
          </a:prstGeom>
          <a:solidFill>
            <a:schemeClr val="tx1">
              <a:alpha val="50000"/>
            </a:schemeClr>
          </a:solidFill>
        </p:spPr>
        <p:txBody>
          <a:bodyPr wrap="square" rtlCol="0">
            <a:spAutoFit/>
          </a:bodyPr>
          <a:lstStyle/>
          <a:p>
            <a:pPr algn="ctr"/>
            <a:r>
              <a:rPr lang="en-US" sz="9600" b="1" dirty="0">
                <a:solidFill>
                  <a:schemeClr val="bg1"/>
                </a:solidFill>
                <a:latin typeface="Times New Roman" panose="02020603050405020304" pitchFamily="18" charset="0"/>
                <a:cs typeface="Times New Roman" panose="02020603050405020304" pitchFamily="18" charset="0"/>
              </a:rPr>
              <a:t>What’s Really Going On In The County Jail?</a:t>
            </a:r>
          </a:p>
        </p:txBody>
      </p:sp>
    </p:spTree>
    <p:extLst>
      <p:ext uri="{BB962C8B-B14F-4D97-AF65-F5344CB8AC3E}">
        <p14:creationId xmlns:p14="http://schemas.microsoft.com/office/powerpoint/2010/main" val="6564578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71426" y="1166842"/>
            <a:ext cx="6801147" cy="4524315"/>
          </a:xfrm>
          <a:prstGeom prst="rect">
            <a:avLst/>
          </a:prstGeom>
          <a:solidFill>
            <a:schemeClr val="tx1">
              <a:alpha val="50000"/>
            </a:schemeClr>
          </a:solidFill>
        </p:spPr>
        <p:txBody>
          <a:bodyPr wrap="square" rtlCol="0">
            <a:spAutoFit/>
          </a:bodyPr>
          <a:lstStyle/>
          <a:p>
            <a:pPr algn="ctr"/>
            <a:r>
              <a:rPr lang="en-US" sz="9600" b="1" u="sng" dirty="0">
                <a:solidFill>
                  <a:schemeClr val="bg1"/>
                </a:solidFill>
                <a:latin typeface="Times New Roman" panose="02020603050405020304" pitchFamily="18" charset="0"/>
                <a:cs typeface="Times New Roman" panose="02020603050405020304" pitchFamily="18" charset="0"/>
              </a:rPr>
              <a:t>Where do we do we go from here?</a:t>
            </a:r>
          </a:p>
        </p:txBody>
      </p:sp>
    </p:spTree>
    <p:extLst>
      <p:ext uri="{BB962C8B-B14F-4D97-AF65-F5344CB8AC3E}">
        <p14:creationId xmlns:p14="http://schemas.microsoft.com/office/powerpoint/2010/main" val="3853253403"/>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8642" y="0"/>
            <a:ext cx="8935769" cy="1938992"/>
          </a:xfrm>
          <a:prstGeom prst="rect">
            <a:avLst/>
          </a:prstGeom>
          <a:solidFill>
            <a:schemeClr val="tx1">
              <a:alpha val="50000"/>
            </a:schemeClr>
          </a:solidFill>
        </p:spPr>
        <p:txBody>
          <a:bodyPr wrap="square" rtlCol="0">
            <a:spAutoFit/>
          </a:bodyPr>
          <a:lstStyle/>
          <a:p>
            <a:pPr algn="ctr"/>
            <a:r>
              <a:rPr lang="en-US" sz="6000" b="1" dirty="0">
                <a:solidFill>
                  <a:schemeClr val="bg1"/>
                </a:solidFill>
                <a:latin typeface="Times New Roman" panose="02020603050405020304" pitchFamily="18" charset="0"/>
                <a:cs typeface="Times New Roman" panose="02020603050405020304" pitchFamily="18" charset="0"/>
              </a:rPr>
              <a:t>Sometimes we need to work from the bottom up.</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51112" y="1957986"/>
            <a:ext cx="2650827" cy="4900014"/>
          </a:xfrm>
          <a:prstGeom prst="rect">
            <a:avLst/>
          </a:prstGeom>
        </p:spPr>
      </p:pic>
    </p:spTree>
    <p:extLst>
      <p:ext uri="{BB962C8B-B14F-4D97-AF65-F5344CB8AC3E}">
        <p14:creationId xmlns:p14="http://schemas.microsoft.com/office/powerpoint/2010/main" val="193346453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34562" y="1166842"/>
            <a:ext cx="6074875" cy="4524315"/>
          </a:xfrm>
          <a:prstGeom prst="rect">
            <a:avLst/>
          </a:prstGeom>
          <a:solidFill>
            <a:schemeClr val="tx1">
              <a:alpha val="50000"/>
            </a:schemeClr>
          </a:solidFill>
        </p:spPr>
        <p:txBody>
          <a:bodyPr wrap="square" rtlCol="0">
            <a:spAutoFit/>
          </a:bodyPr>
          <a:lstStyle/>
          <a:p>
            <a:pPr algn="ctr"/>
            <a:r>
              <a:rPr lang="en-US" sz="9600" b="1" dirty="0">
                <a:solidFill>
                  <a:schemeClr val="bg1"/>
                </a:solidFill>
                <a:latin typeface="Times New Roman" panose="02020603050405020304" pitchFamily="18" charset="0"/>
                <a:cs typeface="Times New Roman" panose="02020603050405020304" pitchFamily="18" charset="0"/>
              </a:rPr>
              <a:t>SOP</a:t>
            </a:r>
          </a:p>
          <a:p>
            <a:pPr algn="ctr"/>
            <a:r>
              <a:rPr lang="en-US" sz="9600" b="1" dirty="0">
                <a:solidFill>
                  <a:schemeClr val="bg1"/>
                </a:solidFill>
                <a:latin typeface="Times New Roman" panose="02020603050405020304" pitchFamily="18" charset="0"/>
                <a:cs typeface="Times New Roman" panose="02020603050405020304" pitchFamily="18" charset="0"/>
              </a:rPr>
              <a:t>and</a:t>
            </a:r>
          </a:p>
          <a:p>
            <a:pPr algn="ctr"/>
            <a:r>
              <a:rPr lang="en-US" sz="9600" b="1" dirty="0">
                <a:solidFill>
                  <a:schemeClr val="bg1"/>
                </a:solidFill>
                <a:latin typeface="Times New Roman" panose="02020603050405020304" pitchFamily="18" charset="0"/>
                <a:cs typeface="Times New Roman" panose="02020603050405020304" pitchFamily="18" charset="0"/>
              </a:rPr>
              <a:t>Memos</a:t>
            </a:r>
          </a:p>
        </p:txBody>
      </p:sp>
    </p:spTree>
    <p:extLst>
      <p:ext uri="{BB962C8B-B14F-4D97-AF65-F5344CB8AC3E}">
        <p14:creationId xmlns:p14="http://schemas.microsoft.com/office/powerpoint/2010/main" val="4248674673"/>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8143" y="0"/>
            <a:ext cx="6074875" cy="1015663"/>
          </a:xfrm>
          <a:prstGeom prst="rect">
            <a:avLst/>
          </a:prstGeom>
          <a:solidFill>
            <a:schemeClr val="tx1">
              <a:alpha val="50000"/>
            </a:schemeClr>
          </a:solidFill>
        </p:spPr>
        <p:txBody>
          <a:bodyPr wrap="square" rtlCol="0">
            <a:spAutoFit/>
          </a:bodyPr>
          <a:lstStyle/>
          <a:p>
            <a:pPr algn="ctr"/>
            <a:r>
              <a:rPr lang="en-US" sz="6000" b="1" u="sng" dirty="0">
                <a:solidFill>
                  <a:schemeClr val="bg1"/>
                </a:solidFill>
                <a:latin typeface="Times New Roman" panose="02020603050405020304" pitchFamily="18" charset="0"/>
                <a:cs typeface="Times New Roman" panose="02020603050405020304" pitchFamily="18" charset="0"/>
              </a:rPr>
              <a:t>SOP and Memos</a:t>
            </a:r>
          </a:p>
        </p:txBody>
      </p:sp>
      <p:sp>
        <p:nvSpPr>
          <p:cNvPr id="6" name="TextBox 5"/>
          <p:cNvSpPr txBox="1"/>
          <p:nvPr/>
        </p:nvSpPr>
        <p:spPr>
          <a:xfrm>
            <a:off x="144855" y="1341588"/>
            <a:ext cx="8854289" cy="3477875"/>
          </a:xfrm>
          <a:prstGeom prst="rect">
            <a:avLst/>
          </a:prstGeom>
          <a:solidFill>
            <a:schemeClr val="tx1">
              <a:alpha val="50000"/>
            </a:schemeClr>
          </a:solidFill>
        </p:spPr>
        <p:txBody>
          <a:bodyPr wrap="square" rtlCol="0">
            <a:spAutoFit/>
          </a:bodyPr>
          <a:lstStyle/>
          <a:p>
            <a:pPr algn="ctr"/>
            <a:r>
              <a:rPr lang="en-US" sz="6000" b="1" dirty="0">
                <a:solidFill>
                  <a:schemeClr val="bg1"/>
                </a:solidFill>
                <a:latin typeface="Times New Roman" panose="02020603050405020304" pitchFamily="18" charset="0"/>
                <a:cs typeface="Times New Roman" panose="02020603050405020304" pitchFamily="18" charset="0"/>
              </a:rPr>
              <a:t>Policy</a:t>
            </a:r>
          </a:p>
          <a:p>
            <a:pPr algn="ctr"/>
            <a:endParaRPr lang="en-US" sz="4000" b="1" dirty="0">
              <a:solidFill>
                <a:schemeClr val="bg1"/>
              </a:solidFill>
              <a:latin typeface="Times New Roman" panose="02020603050405020304" pitchFamily="18" charset="0"/>
              <a:cs typeface="Times New Roman" panose="02020603050405020304" pitchFamily="18" charset="0"/>
            </a:endParaRPr>
          </a:p>
          <a:p>
            <a:pPr algn="ctr"/>
            <a:r>
              <a:rPr lang="en-US" sz="4000" dirty="0">
                <a:solidFill>
                  <a:schemeClr val="bg1"/>
                </a:solidFill>
                <a:latin typeface="Times New Roman" panose="02020603050405020304" pitchFamily="18" charset="0"/>
                <a:cs typeface="Times New Roman" panose="02020603050405020304" pitchFamily="18" charset="0"/>
              </a:rPr>
              <a:t>A policy is a short written statement that sets a course of action or direction (Kim &amp; Solomon, 2014).</a:t>
            </a:r>
          </a:p>
        </p:txBody>
      </p:sp>
    </p:spTree>
    <p:extLst>
      <p:ext uri="{BB962C8B-B14F-4D97-AF65-F5344CB8AC3E}">
        <p14:creationId xmlns:p14="http://schemas.microsoft.com/office/powerpoint/2010/main" val="1832386019"/>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bg/>
                                          </p:spTgt>
                                        </p:tgtEl>
                                        <p:attrNameLst>
                                          <p:attrName>style.visibility</p:attrName>
                                        </p:attrNameLst>
                                      </p:cBhvr>
                                      <p:to>
                                        <p:strVal val="visible"/>
                                      </p:to>
                                    </p:set>
                                    <p:animEffect transition="in" filter="fade">
                                      <p:cBhvr>
                                        <p:cTn id="14" dur="250"/>
                                        <p:tgtEl>
                                          <p:spTgt spid="6">
                                            <p:bg/>
                                          </p:spTgt>
                                        </p:tgtEl>
                                      </p:cBhvr>
                                    </p:animEffect>
                                    <p:anim calcmode="lin" valueType="num">
                                      <p:cBhvr>
                                        <p:cTn id="15" dur="250" fill="hold"/>
                                        <p:tgtEl>
                                          <p:spTgt spid="6">
                                            <p:bg/>
                                          </p:spTgt>
                                        </p:tgtEl>
                                        <p:attrNameLst>
                                          <p:attrName>ppt_x</p:attrName>
                                        </p:attrNameLst>
                                      </p:cBhvr>
                                      <p:tavLst>
                                        <p:tav tm="0">
                                          <p:val>
                                            <p:strVal val="#ppt_x"/>
                                          </p:val>
                                        </p:tav>
                                        <p:tav tm="100000">
                                          <p:val>
                                            <p:strVal val="#ppt_x"/>
                                          </p:val>
                                        </p:tav>
                                      </p:tavLst>
                                    </p:anim>
                                    <p:anim calcmode="lin" valueType="num">
                                      <p:cBhvr>
                                        <p:cTn id="16" dur="250" fill="hold"/>
                                        <p:tgtEl>
                                          <p:spTgt spid="6">
                                            <p:bg/>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2000"/>
                                        <p:tgtEl>
                                          <p:spTgt spid="6">
                                            <p:txEl>
                                              <p:pRg st="0" end="0"/>
                                            </p:txEl>
                                          </p:spTgt>
                                        </p:tgtEl>
                                      </p:cBhvr>
                                    </p:animEffect>
                                    <p:anim calcmode="lin" valueType="num">
                                      <p:cBhvr>
                                        <p:cTn id="20" dur="2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1" dur="2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animEffect transition="in" filter="fade">
                                      <p:cBhvr>
                                        <p:cTn id="26" dur="2000"/>
                                        <p:tgtEl>
                                          <p:spTgt spid="6">
                                            <p:txEl>
                                              <p:pRg st="2" end="2"/>
                                            </p:txEl>
                                          </p:spTgt>
                                        </p:tgtEl>
                                      </p:cBhvr>
                                    </p:animEffect>
                                    <p:anim calcmode="lin" valueType="num">
                                      <p:cBhvr>
                                        <p:cTn id="27" dur="2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8" dur="2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uiExpand="1"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8143" y="0"/>
            <a:ext cx="6074875" cy="1015663"/>
          </a:xfrm>
          <a:prstGeom prst="rect">
            <a:avLst/>
          </a:prstGeom>
          <a:solidFill>
            <a:schemeClr val="tx1">
              <a:alpha val="50000"/>
            </a:schemeClr>
          </a:solidFill>
        </p:spPr>
        <p:txBody>
          <a:bodyPr wrap="square" rtlCol="0">
            <a:spAutoFit/>
          </a:bodyPr>
          <a:lstStyle/>
          <a:p>
            <a:pPr algn="ctr"/>
            <a:r>
              <a:rPr lang="en-US" sz="6000" b="1" u="sng" dirty="0">
                <a:solidFill>
                  <a:schemeClr val="bg1"/>
                </a:solidFill>
                <a:latin typeface="Times New Roman" panose="02020603050405020304" pitchFamily="18" charset="0"/>
                <a:cs typeface="Times New Roman" panose="02020603050405020304" pitchFamily="18" charset="0"/>
              </a:rPr>
              <a:t>SOP and Memos</a:t>
            </a:r>
          </a:p>
        </p:txBody>
      </p:sp>
      <p:sp>
        <p:nvSpPr>
          <p:cNvPr id="6" name="TextBox 5"/>
          <p:cNvSpPr txBox="1"/>
          <p:nvPr/>
        </p:nvSpPr>
        <p:spPr>
          <a:xfrm>
            <a:off x="144855" y="1341588"/>
            <a:ext cx="8854289" cy="2862322"/>
          </a:xfrm>
          <a:prstGeom prst="rect">
            <a:avLst/>
          </a:prstGeom>
          <a:solidFill>
            <a:schemeClr val="tx1">
              <a:alpha val="50000"/>
            </a:schemeClr>
          </a:solidFill>
        </p:spPr>
        <p:txBody>
          <a:bodyPr wrap="square" rtlCol="0">
            <a:spAutoFit/>
          </a:bodyPr>
          <a:lstStyle/>
          <a:p>
            <a:pPr algn="ctr"/>
            <a:r>
              <a:rPr lang="en-US" sz="6000" dirty="0">
                <a:solidFill>
                  <a:schemeClr val="bg1"/>
                </a:solidFill>
                <a:latin typeface="Times New Roman" panose="02020603050405020304" pitchFamily="18" charset="0"/>
                <a:cs typeface="Times New Roman" panose="02020603050405020304" pitchFamily="18" charset="0"/>
              </a:rPr>
              <a:t>Standard</a:t>
            </a:r>
          </a:p>
          <a:p>
            <a:pPr algn="ctr"/>
            <a:endParaRPr lang="en-US" sz="4000" dirty="0">
              <a:solidFill>
                <a:schemeClr val="bg1"/>
              </a:solidFill>
              <a:latin typeface="Times New Roman" panose="02020603050405020304" pitchFamily="18" charset="0"/>
              <a:cs typeface="Times New Roman" panose="02020603050405020304" pitchFamily="18" charset="0"/>
            </a:endParaRPr>
          </a:p>
          <a:p>
            <a:pPr algn="ctr"/>
            <a:r>
              <a:rPr lang="en-US" sz="4000" dirty="0">
                <a:solidFill>
                  <a:schemeClr val="bg1"/>
                </a:solidFill>
                <a:latin typeface="Times New Roman" panose="02020603050405020304" pitchFamily="18" charset="0"/>
                <a:cs typeface="Times New Roman" panose="02020603050405020304" pitchFamily="18" charset="0"/>
              </a:rPr>
              <a:t>A standard is a detailed written definition of the policy (Kim &amp; Solomon, 2014).</a:t>
            </a:r>
          </a:p>
        </p:txBody>
      </p:sp>
    </p:spTree>
    <p:extLst>
      <p:ext uri="{BB962C8B-B14F-4D97-AF65-F5344CB8AC3E}">
        <p14:creationId xmlns:p14="http://schemas.microsoft.com/office/powerpoint/2010/main" val="1668867182"/>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bg/>
                                          </p:spTgt>
                                        </p:tgtEl>
                                        <p:attrNameLst>
                                          <p:attrName>style.visibility</p:attrName>
                                        </p:attrNameLst>
                                      </p:cBhvr>
                                      <p:to>
                                        <p:strVal val="visible"/>
                                      </p:to>
                                    </p:set>
                                    <p:animEffect transition="in" filter="fade">
                                      <p:cBhvr>
                                        <p:cTn id="14" dur="250"/>
                                        <p:tgtEl>
                                          <p:spTgt spid="6">
                                            <p:bg/>
                                          </p:spTgt>
                                        </p:tgtEl>
                                      </p:cBhvr>
                                    </p:animEffect>
                                    <p:anim calcmode="lin" valueType="num">
                                      <p:cBhvr>
                                        <p:cTn id="15" dur="250" fill="hold"/>
                                        <p:tgtEl>
                                          <p:spTgt spid="6">
                                            <p:bg/>
                                          </p:spTgt>
                                        </p:tgtEl>
                                        <p:attrNameLst>
                                          <p:attrName>ppt_x</p:attrName>
                                        </p:attrNameLst>
                                      </p:cBhvr>
                                      <p:tavLst>
                                        <p:tav tm="0">
                                          <p:val>
                                            <p:strVal val="#ppt_x"/>
                                          </p:val>
                                        </p:tav>
                                        <p:tav tm="100000">
                                          <p:val>
                                            <p:strVal val="#ppt_x"/>
                                          </p:val>
                                        </p:tav>
                                      </p:tavLst>
                                    </p:anim>
                                    <p:anim calcmode="lin" valueType="num">
                                      <p:cBhvr>
                                        <p:cTn id="16" dur="250" fill="hold"/>
                                        <p:tgtEl>
                                          <p:spTgt spid="6">
                                            <p:bg/>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2000"/>
                                        <p:tgtEl>
                                          <p:spTgt spid="6">
                                            <p:txEl>
                                              <p:pRg st="0" end="0"/>
                                            </p:txEl>
                                          </p:spTgt>
                                        </p:tgtEl>
                                      </p:cBhvr>
                                    </p:animEffect>
                                    <p:anim calcmode="lin" valueType="num">
                                      <p:cBhvr>
                                        <p:cTn id="20" dur="2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1" dur="2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animEffect transition="in" filter="fade">
                                      <p:cBhvr>
                                        <p:cTn id="26" dur="2000"/>
                                        <p:tgtEl>
                                          <p:spTgt spid="6">
                                            <p:txEl>
                                              <p:pRg st="2" end="2"/>
                                            </p:txEl>
                                          </p:spTgt>
                                        </p:tgtEl>
                                      </p:cBhvr>
                                    </p:animEffect>
                                    <p:anim calcmode="lin" valueType="num">
                                      <p:cBhvr>
                                        <p:cTn id="27" dur="2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8" dur="2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uiExpand="1"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8143" y="0"/>
            <a:ext cx="6074875" cy="1015663"/>
          </a:xfrm>
          <a:prstGeom prst="rect">
            <a:avLst/>
          </a:prstGeom>
          <a:solidFill>
            <a:schemeClr val="tx1">
              <a:alpha val="50000"/>
            </a:schemeClr>
          </a:solidFill>
        </p:spPr>
        <p:txBody>
          <a:bodyPr wrap="square" rtlCol="0">
            <a:spAutoFit/>
          </a:bodyPr>
          <a:lstStyle/>
          <a:p>
            <a:pPr algn="ctr"/>
            <a:r>
              <a:rPr lang="en-US" sz="6000" b="1" u="sng" dirty="0">
                <a:solidFill>
                  <a:schemeClr val="bg1"/>
                </a:solidFill>
                <a:latin typeface="Times New Roman" panose="02020603050405020304" pitchFamily="18" charset="0"/>
                <a:cs typeface="Times New Roman" panose="02020603050405020304" pitchFamily="18" charset="0"/>
              </a:rPr>
              <a:t>SOP and Memos</a:t>
            </a:r>
          </a:p>
        </p:txBody>
      </p:sp>
      <p:sp>
        <p:nvSpPr>
          <p:cNvPr id="6" name="TextBox 5"/>
          <p:cNvSpPr txBox="1"/>
          <p:nvPr/>
        </p:nvSpPr>
        <p:spPr>
          <a:xfrm>
            <a:off x="144855" y="1341588"/>
            <a:ext cx="8854289" cy="4093428"/>
          </a:xfrm>
          <a:prstGeom prst="rect">
            <a:avLst/>
          </a:prstGeom>
          <a:solidFill>
            <a:schemeClr val="tx1">
              <a:alpha val="50000"/>
            </a:schemeClr>
          </a:solidFill>
        </p:spPr>
        <p:txBody>
          <a:bodyPr wrap="square" rtlCol="0">
            <a:spAutoFit/>
          </a:bodyPr>
          <a:lstStyle/>
          <a:p>
            <a:pPr algn="ctr"/>
            <a:r>
              <a:rPr lang="en-US" sz="6000" dirty="0">
                <a:solidFill>
                  <a:schemeClr val="bg1"/>
                </a:solidFill>
                <a:latin typeface="Times New Roman" panose="02020603050405020304" pitchFamily="18" charset="0"/>
                <a:cs typeface="Times New Roman" panose="02020603050405020304" pitchFamily="18" charset="0"/>
              </a:rPr>
              <a:t>Procedures</a:t>
            </a:r>
          </a:p>
          <a:p>
            <a:pPr algn="ctr"/>
            <a:endParaRPr lang="en-US" sz="4000" dirty="0">
              <a:solidFill>
                <a:schemeClr val="bg1"/>
              </a:solidFill>
              <a:latin typeface="Times New Roman" panose="02020603050405020304" pitchFamily="18" charset="0"/>
              <a:cs typeface="Times New Roman" panose="02020603050405020304" pitchFamily="18" charset="0"/>
            </a:endParaRPr>
          </a:p>
          <a:p>
            <a:pPr algn="ctr"/>
            <a:r>
              <a:rPr lang="en-US" sz="4000" dirty="0">
                <a:solidFill>
                  <a:schemeClr val="bg1"/>
                </a:solidFill>
                <a:latin typeface="Times New Roman" panose="02020603050405020304" pitchFamily="18" charset="0"/>
                <a:cs typeface="Times New Roman" panose="02020603050405020304" pitchFamily="18" charset="0"/>
              </a:rPr>
              <a:t>Procedures are written instructions for how to use policies and may include a plan of action and auditing measures (Kim &amp; Solomon, 2014).</a:t>
            </a:r>
          </a:p>
        </p:txBody>
      </p:sp>
    </p:spTree>
    <p:extLst>
      <p:ext uri="{BB962C8B-B14F-4D97-AF65-F5344CB8AC3E}">
        <p14:creationId xmlns:p14="http://schemas.microsoft.com/office/powerpoint/2010/main" val="380898697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bg/>
                                          </p:spTgt>
                                        </p:tgtEl>
                                        <p:attrNameLst>
                                          <p:attrName>style.visibility</p:attrName>
                                        </p:attrNameLst>
                                      </p:cBhvr>
                                      <p:to>
                                        <p:strVal val="visible"/>
                                      </p:to>
                                    </p:set>
                                    <p:animEffect transition="in" filter="fade">
                                      <p:cBhvr>
                                        <p:cTn id="14" dur="250"/>
                                        <p:tgtEl>
                                          <p:spTgt spid="6">
                                            <p:bg/>
                                          </p:spTgt>
                                        </p:tgtEl>
                                      </p:cBhvr>
                                    </p:animEffect>
                                    <p:anim calcmode="lin" valueType="num">
                                      <p:cBhvr>
                                        <p:cTn id="15" dur="250" fill="hold"/>
                                        <p:tgtEl>
                                          <p:spTgt spid="6">
                                            <p:bg/>
                                          </p:spTgt>
                                        </p:tgtEl>
                                        <p:attrNameLst>
                                          <p:attrName>ppt_x</p:attrName>
                                        </p:attrNameLst>
                                      </p:cBhvr>
                                      <p:tavLst>
                                        <p:tav tm="0">
                                          <p:val>
                                            <p:strVal val="#ppt_x"/>
                                          </p:val>
                                        </p:tav>
                                        <p:tav tm="100000">
                                          <p:val>
                                            <p:strVal val="#ppt_x"/>
                                          </p:val>
                                        </p:tav>
                                      </p:tavLst>
                                    </p:anim>
                                    <p:anim calcmode="lin" valueType="num">
                                      <p:cBhvr>
                                        <p:cTn id="16" dur="250" fill="hold"/>
                                        <p:tgtEl>
                                          <p:spTgt spid="6">
                                            <p:bg/>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2000"/>
                                        <p:tgtEl>
                                          <p:spTgt spid="6">
                                            <p:txEl>
                                              <p:pRg st="0" end="0"/>
                                            </p:txEl>
                                          </p:spTgt>
                                        </p:tgtEl>
                                      </p:cBhvr>
                                    </p:animEffect>
                                    <p:anim calcmode="lin" valueType="num">
                                      <p:cBhvr>
                                        <p:cTn id="20" dur="2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1" dur="2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animEffect transition="in" filter="fade">
                                      <p:cBhvr>
                                        <p:cTn id="26" dur="2000"/>
                                        <p:tgtEl>
                                          <p:spTgt spid="6">
                                            <p:txEl>
                                              <p:pRg st="2" end="2"/>
                                            </p:txEl>
                                          </p:spTgt>
                                        </p:tgtEl>
                                      </p:cBhvr>
                                    </p:animEffect>
                                    <p:anim calcmode="lin" valueType="num">
                                      <p:cBhvr>
                                        <p:cTn id="27" dur="2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8" dur="2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uiExpand="1"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8143" y="0"/>
            <a:ext cx="6074875" cy="1015663"/>
          </a:xfrm>
          <a:prstGeom prst="rect">
            <a:avLst/>
          </a:prstGeom>
          <a:solidFill>
            <a:schemeClr val="tx1">
              <a:alpha val="50000"/>
            </a:schemeClr>
          </a:solidFill>
        </p:spPr>
        <p:txBody>
          <a:bodyPr wrap="square" rtlCol="0">
            <a:spAutoFit/>
          </a:bodyPr>
          <a:lstStyle/>
          <a:p>
            <a:pPr algn="ctr"/>
            <a:r>
              <a:rPr lang="en-US" sz="6000" b="1" u="sng" dirty="0">
                <a:solidFill>
                  <a:schemeClr val="bg1"/>
                </a:solidFill>
                <a:latin typeface="Times New Roman" panose="02020603050405020304" pitchFamily="18" charset="0"/>
                <a:cs typeface="Times New Roman" panose="02020603050405020304" pitchFamily="18" charset="0"/>
              </a:rPr>
              <a:t>SOP and Memos</a:t>
            </a:r>
          </a:p>
        </p:txBody>
      </p:sp>
      <p:sp>
        <p:nvSpPr>
          <p:cNvPr id="6" name="TextBox 5"/>
          <p:cNvSpPr txBox="1"/>
          <p:nvPr/>
        </p:nvSpPr>
        <p:spPr>
          <a:xfrm>
            <a:off x="144855" y="1341588"/>
            <a:ext cx="8854289" cy="4708981"/>
          </a:xfrm>
          <a:prstGeom prst="rect">
            <a:avLst/>
          </a:prstGeom>
          <a:solidFill>
            <a:schemeClr val="tx1">
              <a:alpha val="50000"/>
            </a:schemeClr>
          </a:solidFill>
        </p:spPr>
        <p:txBody>
          <a:bodyPr wrap="square" rtlCol="0">
            <a:spAutoFit/>
          </a:bodyPr>
          <a:lstStyle/>
          <a:p>
            <a:pPr algn="ctr"/>
            <a:r>
              <a:rPr lang="en-US" sz="6000" dirty="0">
                <a:solidFill>
                  <a:schemeClr val="bg1"/>
                </a:solidFill>
                <a:latin typeface="Times New Roman" panose="02020603050405020304" pitchFamily="18" charset="0"/>
                <a:cs typeface="Times New Roman" panose="02020603050405020304" pitchFamily="18" charset="0"/>
              </a:rPr>
              <a:t>Guidelines</a:t>
            </a:r>
          </a:p>
          <a:p>
            <a:pPr algn="ctr"/>
            <a:endParaRPr lang="en-US" sz="4000" dirty="0">
              <a:solidFill>
                <a:schemeClr val="bg1"/>
              </a:solidFill>
              <a:latin typeface="Times New Roman" panose="02020603050405020304" pitchFamily="18" charset="0"/>
              <a:cs typeface="Times New Roman" panose="02020603050405020304" pitchFamily="18" charset="0"/>
            </a:endParaRPr>
          </a:p>
          <a:p>
            <a:pPr algn="ctr"/>
            <a:r>
              <a:rPr lang="en-US" sz="4000" dirty="0">
                <a:solidFill>
                  <a:schemeClr val="bg1"/>
                </a:solidFill>
                <a:latin typeface="Times New Roman" panose="02020603050405020304" pitchFamily="18" charset="0"/>
                <a:cs typeface="Times New Roman" panose="02020603050405020304" pitchFamily="18" charset="0"/>
              </a:rPr>
              <a:t>A guideline is a suggested course of action on how to use the policy. These guidelines can be specific or flexible depending on the policy (Kim &amp; Solomon, 2014).</a:t>
            </a:r>
          </a:p>
        </p:txBody>
      </p:sp>
    </p:spTree>
    <p:extLst>
      <p:ext uri="{BB962C8B-B14F-4D97-AF65-F5344CB8AC3E}">
        <p14:creationId xmlns:p14="http://schemas.microsoft.com/office/powerpoint/2010/main" val="120233479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bg/>
                                          </p:spTgt>
                                        </p:tgtEl>
                                        <p:attrNameLst>
                                          <p:attrName>style.visibility</p:attrName>
                                        </p:attrNameLst>
                                      </p:cBhvr>
                                      <p:to>
                                        <p:strVal val="visible"/>
                                      </p:to>
                                    </p:set>
                                    <p:animEffect transition="in" filter="fade">
                                      <p:cBhvr>
                                        <p:cTn id="14" dur="250"/>
                                        <p:tgtEl>
                                          <p:spTgt spid="6">
                                            <p:bg/>
                                          </p:spTgt>
                                        </p:tgtEl>
                                      </p:cBhvr>
                                    </p:animEffect>
                                    <p:anim calcmode="lin" valueType="num">
                                      <p:cBhvr>
                                        <p:cTn id="15" dur="250" fill="hold"/>
                                        <p:tgtEl>
                                          <p:spTgt spid="6">
                                            <p:bg/>
                                          </p:spTgt>
                                        </p:tgtEl>
                                        <p:attrNameLst>
                                          <p:attrName>ppt_x</p:attrName>
                                        </p:attrNameLst>
                                      </p:cBhvr>
                                      <p:tavLst>
                                        <p:tav tm="0">
                                          <p:val>
                                            <p:strVal val="#ppt_x"/>
                                          </p:val>
                                        </p:tav>
                                        <p:tav tm="100000">
                                          <p:val>
                                            <p:strVal val="#ppt_x"/>
                                          </p:val>
                                        </p:tav>
                                      </p:tavLst>
                                    </p:anim>
                                    <p:anim calcmode="lin" valueType="num">
                                      <p:cBhvr>
                                        <p:cTn id="16" dur="250" fill="hold"/>
                                        <p:tgtEl>
                                          <p:spTgt spid="6">
                                            <p:bg/>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2000"/>
                                        <p:tgtEl>
                                          <p:spTgt spid="6">
                                            <p:txEl>
                                              <p:pRg st="0" end="0"/>
                                            </p:txEl>
                                          </p:spTgt>
                                        </p:tgtEl>
                                      </p:cBhvr>
                                    </p:animEffect>
                                    <p:anim calcmode="lin" valueType="num">
                                      <p:cBhvr>
                                        <p:cTn id="20" dur="2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1" dur="2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animEffect transition="in" filter="fade">
                                      <p:cBhvr>
                                        <p:cTn id="26" dur="2000"/>
                                        <p:tgtEl>
                                          <p:spTgt spid="6">
                                            <p:txEl>
                                              <p:pRg st="2" end="2"/>
                                            </p:txEl>
                                          </p:spTgt>
                                        </p:tgtEl>
                                      </p:cBhvr>
                                    </p:animEffect>
                                    <p:anim calcmode="lin" valueType="num">
                                      <p:cBhvr>
                                        <p:cTn id="27" dur="2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8" dur="2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uiExpand="1"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34562" y="2644170"/>
            <a:ext cx="6074875" cy="1569660"/>
          </a:xfrm>
          <a:prstGeom prst="rect">
            <a:avLst/>
          </a:prstGeom>
          <a:solidFill>
            <a:schemeClr val="tx1">
              <a:alpha val="50000"/>
            </a:schemeClr>
          </a:solidFill>
        </p:spPr>
        <p:txBody>
          <a:bodyPr wrap="square" rtlCol="0">
            <a:spAutoFit/>
          </a:bodyPr>
          <a:lstStyle/>
          <a:p>
            <a:pPr algn="ctr"/>
            <a:r>
              <a:rPr lang="en-US" sz="9600" b="1" dirty="0">
                <a:solidFill>
                  <a:schemeClr val="bg1"/>
                </a:solidFill>
                <a:latin typeface="Times New Roman" panose="02020603050405020304" pitchFamily="18" charset="0"/>
                <a:cs typeface="Times New Roman" panose="02020603050405020304" pitchFamily="18" charset="0"/>
              </a:rPr>
              <a:t>Questions?</a:t>
            </a:r>
          </a:p>
        </p:txBody>
      </p:sp>
    </p:spTree>
    <p:extLst>
      <p:ext uri="{BB962C8B-B14F-4D97-AF65-F5344CB8AC3E}">
        <p14:creationId xmlns:p14="http://schemas.microsoft.com/office/powerpoint/2010/main" val="3425044848"/>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8143" y="0"/>
            <a:ext cx="6074875" cy="1015663"/>
          </a:xfrm>
          <a:prstGeom prst="rect">
            <a:avLst/>
          </a:prstGeom>
          <a:solidFill>
            <a:schemeClr val="tx1">
              <a:alpha val="50000"/>
            </a:schemeClr>
          </a:solidFill>
        </p:spPr>
        <p:txBody>
          <a:bodyPr wrap="square" rtlCol="0">
            <a:spAutoFit/>
          </a:bodyPr>
          <a:lstStyle/>
          <a:p>
            <a:pPr algn="ctr"/>
            <a:r>
              <a:rPr lang="en-US" sz="6000" b="1" u="sng" dirty="0">
                <a:solidFill>
                  <a:schemeClr val="bg1"/>
                </a:solidFill>
                <a:latin typeface="Times New Roman" panose="02020603050405020304" pitchFamily="18" charset="0"/>
                <a:cs typeface="Times New Roman" panose="02020603050405020304" pitchFamily="18" charset="0"/>
              </a:rPr>
              <a:t>References</a:t>
            </a:r>
          </a:p>
        </p:txBody>
      </p:sp>
      <p:sp>
        <p:nvSpPr>
          <p:cNvPr id="6" name="TextBox 5"/>
          <p:cNvSpPr txBox="1"/>
          <p:nvPr/>
        </p:nvSpPr>
        <p:spPr>
          <a:xfrm>
            <a:off x="158435" y="1015663"/>
            <a:ext cx="8854289" cy="707886"/>
          </a:xfrm>
          <a:prstGeom prst="rect">
            <a:avLst/>
          </a:prstGeom>
          <a:solidFill>
            <a:schemeClr val="tx1">
              <a:alpha val="50000"/>
            </a:schemeClr>
          </a:solidFill>
        </p:spPr>
        <p:txBody>
          <a:bodyPr wrap="square" rtlCol="0">
            <a:spAutoFit/>
          </a:bodyPr>
          <a:lstStyle/>
          <a:p>
            <a:pPr marL="461963" indent="-461963"/>
            <a:r>
              <a:rPr lang="en-US" sz="2000" dirty="0">
                <a:solidFill>
                  <a:schemeClr val="bg1"/>
                </a:solidFill>
                <a:latin typeface="Times New Roman" panose="02020603050405020304" pitchFamily="18" charset="0"/>
                <a:cs typeface="Times New Roman" panose="02020603050405020304" pitchFamily="18" charset="0"/>
              </a:rPr>
              <a:t>Kim, D., &amp; Solomon, M. G. (2014). Fundamentals of information systems security (2nd ed.). Burlington, MA: Jones &amp; Bartlett Learning. </a:t>
            </a:r>
          </a:p>
        </p:txBody>
      </p:sp>
      <p:sp>
        <p:nvSpPr>
          <p:cNvPr id="5" name="TextBox 4"/>
          <p:cNvSpPr txBox="1"/>
          <p:nvPr/>
        </p:nvSpPr>
        <p:spPr>
          <a:xfrm>
            <a:off x="1548143" y="2116752"/>
            <a:ext cx="6074875" cy="1015663"/>
          </a:xfrm>
          <a:prstGeom prst="rect">
            <a:avLst/>
          </a:prstGeom>
          <a:solidFill>
            <a:schemeClr val="tx1">
              <a:alpha val="50000"/>
            </a:schemeClr>
          </a:solidFill>
        </p:spPr>
        <p:txBody>
          <a:bodyPr wrap="square" rtlCol="0">
            <a:spAutoFit/>
          </a:bodyPr>
          <a:lstStyle/>
          <a:p>
            <a:pPr algn="ctr"/>
            <a:r>
              <a:rPr lang="en-US" sz="6000" b="1" u="sng" dirty="0">
                <a:solidFill>
                  <a:schemeClr val="bg1"/>
                </a:solidFill>
                <a:latin typeface="Times New Roman" panose="02020603050405020304" pitchFamily="18" charset="0"/>
                <a:cs typeface="Times New Roman" panose="02020603050405020304" pitchFamily="18" charset="0"/>
              </a:rPr>
              <a:t>Image References</a:t>
            </a:r>
          </a:p>
        </p:txBody>
      </p:sp>
      <p:sp>
        <p:nvSpPr>
          <p:cNvPr id="7" name="TextBox 6"/>
          <p:cNvSpPr txBox="1"/>
          <p:nvPr/>
        </p:nvSpPr>
        <p:spPr>
          <a:xfrm>
            <a:off x="158435" y="3132415"/>
            <a:ext cx="8854289" cy="3477875"/>
          </a:xfrm>
          <a:prstGeom prst="rect">
            <a:avLst/>
          </a:prstGeom>
          <a:solidFill>
            <a:schemeClr val="tx1">
              <a:alpha val="50000"/>
            </a:schemeClr>
          </a:solidFill>
        </p:spPr>
        <p:txBody>
          <a:bodyPr wrap="square" rtlCol="0">
            <a:spAutoFit/>
          </a:bodyPr>
          <a:lstStyle/>
          <a:p>
            <a:pPr marL="857250" indent="-857250">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http://soapcentral.com/days/images/rect/logo.jpg</a:t>
            </a:r>
          </a:p>
          <a:p>
            <a:pPr marL="857250" indent="-857250">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http://blogs-images.forbes.com/davidewalt/files/2015/10/forbes-email-time-capsule-lg.png</a:t>
            </a:r>
          </a:p>
          <a:p>
            <a:pPr marL="857250" indent="-857250">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http://ppar.org/wp-content/uploads/2014/02/People-Climbing-Ladder.jpg</a:t>
            </a:r>
          </a:p>
          <a:p>
            <a:pPr marL="857250" indent="-857250">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http://images.freeimages.com/images/premium/previews/3924/3924627-businessmen-shaking-hands.jpg</a:t>
            </a:r>
          </a:p>
          <a:p>
            <a:pPr marL="857250" indent="-857250">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http://images.pcworld.com/images/article/2012/08/snom2030020ip20phone-11397390.jpg</a:t>
            </a:r>
          </a:p>
          <a:p>
            <a:pPr marL="857250" indent="-857250">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https://upload.wikimedia.org/wikipedia/commons/8/87/P25_hand-held_radios.jpg</a:t>
            </a:r>
          </a:p>
          <a:p>
            <a:pPr marL="857250" indent="-857250">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http://kycir.org/files/2015/10/Jail-cell.jpg</a:t>
            </a:r>
          </a:p>
        </p:txBody>
      </p:sp>
    </p:spTree>
    <p:extLst>
      <p:ext uri="{BB962C8B-B14F-4D97-AF65-F5344CB8AC3E}">
        <p14:creationId xmlns:p14="http://schemas.microsoft.com/office/powerpoint/2010/main" val="538345620"/>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bg/>
                                          </p:spTgt>
                                        </p:tgtEl>
                                        <p:attrNameLst>
                                          <p:attrName>style.visibility</p:attrName>
                                        </p:attrNameLst>
                                      </p:cBhvr>
                                      <p:to>
                                        <p:strVal val="visible"/>
                                      </p:to>
                                    </p:set>
                                    <p:animEffect transition="in" filter="fade">
                                      <p:cBhvr>
                                        <p:cTn id="12" dur="250"/>
                                        <p:tgtEl>
                                          <p:spTgt spid="6">
                                            <p:bg/>
                                          </p:spTgt>
                                        </p:tgtEl>
                                      </p:cBhvr>
                                    </p:animEffect>
                                    <p:anim calcmode="lin" valueType="num">
                                      <p:cBhvr>
                                        <p:cTn id="13" dur="250" fill="hold"/>
                                        <p:tgtEl>
                                          <p:spTgt spid="6">
                                            <p:bg/>
                                          </p:spTgt>
                                        </p:tgtEl>
                                        <p:attrNameLst>
                                          <p:attrName>ppt_x</p:attrName>
                                        </p:attrNameLst>
                                      </p:cBhvr>
                                      <p:tavLst>
                                        <p:tav tm="0">
                                          <p:val>
                                            <p:strVal val="#ppt_x"/>
                                          </p:val>
                                        </p:tav>
                                        <p:tav tm="100000">
                                          <p:val>
                                            <p:strVal val="#ppt_x"/>
                                          </p:val>
                                        </p:tav>
                                      </p:tavLst>
                                    </p:anim>
                                    <p:anim calcmode="lin" valueType="num">
                                      <p:cBhvr>
                                        <p:cTn id="14" dur="250" fill="hold"/>
                                        <p:tgtEl>
                                          <p:spTgt spid="6">
                                            <p:bg/>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fade">
                                      <p:cBhvr>
                                        <p:cTn id="17" dur="2000"/>
                                        <p:tgtEl>
                                          <p:spTgt spid="6">
                                            <p:txEl>
                                              <p:pRg st="0" end="0"/>
                                            </p:txEl>
                                          </p:spTgt>
                                        </p:tgtEl>
                                      </p:cBhvr>
                                    </p:animEffect>
                                    <p:anim calcmode="lin" valueType="num">
                                      <p:cBhvr>
                                        <p:cTn id="18" dur="2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9" dur="2000" fill="hold"/>
                                        <p:tgtEl>
                                          <p:spTgt spid="6">
                                            <p:txEl>
                                              <p:pRg st="0" end="0"/>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1000"/>
                                        <p:tgtEl>
                                          <p:spTgt spid="5"/>
                                        </p:tgtEl>
                                      </p:cBhvr>
                                    </p:animEffect>
                                    <p:anim calcmode="lin" valueType="num">
                                      <p:cBhvr>
                                        <p:cTn id="23" dur="1000" fill="hold"/>
                                        <p:tgtEl>
                                          <p:spTgt spid="5"/>
                                        </p:tgtEl>
                                        <p:attrNameLst>
                                          <p:attrName>ppt_x</p:attrName>
                                        </p:attrNameLst>
                                      </p:cBhvr>
                                      <p:tavLst>
                                        <p:tav tm="0">
                                          <p:val>
                                            <p:strVal val="#ppt_x"/>
                                          </p:val>
                                        </p:tav>
                                        <p:tav tm="100000">
                                          <p:val>
                                            <p:strVal val="#ppt_x"/>
                                          </p:val>
                                        </p:tav>
                                      </p:tavLst>
                                    </p:anim>
                                    <p:anim calcmode="lin" valueType="num">
                                      <p:cBhvr>
                                        <p:cTn id="24" dur="1000" fill="hold"/>
                                        <p:tgtEl>
                                          <p:spTgt spid="5"/>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7">
                                            <p:bg/>
                                          </p:spTgt>
                                        </p:tgtEl>
                                        <p:attrNameLst>
                                          <p:attrName>style.visibility</p:attrName>
                                        </p:attrNameLst>
                                      </p:cBhvr>
                                      <p:to>
                                        <p:strVal val="visible"/>
                                      </p:to>
                                    </p:set>
                                    <p:animEffect transition="in" filter="fade">
                                      <p:cBhvr>
                                        <p:cTn id="27" dur="250"/>
                                        <p:tgtEl>
                                          <p:spTgt spid="7">
                                            <p:bg/>
                                          </p:spTgt>
                                        </p:tgtEl>
                                      </p:cBhvr>
                                    </p:animEffect>
                                    <p:anim calcmode="lin" valueType="num">
                                      <p:cBhvr>
                                        <p:cTn id="28" dur="250" fill="hold"/>
                                        <p:tgtEl>
                                          <p:spTgt spid="7">
                                            <p:bg/>
                                          </p:spTgt>
                                        </p:tgtEl>
                                        <p:attrNameLst>
                                          <p:attrName>ppt_x</p:attrName>
                                        </p:attrNameLst>
                                      </p:cBhvr>
                                      <p:tavLst>
                                        <p:tav tm="0">
                                          <p:val>
                                            <p:strVal val="#ppt_x"/>
                                          </p:val>
                                        </p:tav>
                                        <p:tav tm="100000">
                                          <p:val>
                                            <p:strVal val="#ppt_x"/>
                                          </p:val>
                                        </p:tav>
                                      </p:tavLst>
                                    </p:anim>
                                    <p:anim calcmode="lin" valueType="num">
                                      <p:cBhvr>
                                        <p:cTn id="29" dur="250" fill="hold"/>
                                        <p:tgtEl>
                                          <p:spTgt spid="7">
                                            <p:bg/>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7">
                                            <p:txEl>
                                              <p:pRg st="0" end="0"/>
                                            </p:txEl>
                                          </p:spTgt>
                                        </p:tgtEl>
                                        <p:attrNameLst>
                                          <p:attrName>style.visibility</p:attrName>
                                        </p:attrNameLst>
                                      </p:cBhvr>
                                      <p:to>
                                        <p:strVal val="visible"/>
                                      </p:to>
                                    </p:set>
                                    <p:animEffect transition="in" filter="fade">
                                      <p:cBhvr>
                                        <p:cTn id="32" dur="2000"/>
                                        <p:tgtEl>
                                          <p:spTgt spid="7">
                                            <p:txEl>
                                              <p:pRg st="0" end="0"/>
                                            </p:txEl>
                                          </p:spTgt>
                                        </p:tgtEl>
                                      </p:cBhvr>
                                    </p:animEffect>
                                    <p:anim calcmode="lin" valueType="num">
                                      <p:cBhvr>
                                        <p:cTn id="33" dur="2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34" dur="2000" fill="hold"/>
                                        <p:tgtEl>
                                          <p:spTgt spid="7">
                                            <p:txEl>
                                              <p:pRg st="0" end="0"/>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7">
                                            <p:txEl>
                                              <p:pRg st="1" end="1"/>
                                            </p:txEl>
                                          </p:spTgt>
                                        </p:tgtEl>
                                        <p:attrNameLst>
                                          <p:attrName>style.visibility</p:attrName>
                                        </p:attrNameLst>
                                      </p:cBhvr>
                                      <p:to>
                                        <p:strVal val="visible"/>
                                      </p:to>
                                    </p:set>
                                    <p:animEffect transition="in" filter="fade">
                                      <p:cBhvr>
                                        <p:cTn id="37" dur="2000"/>
                                        <p:tgtEl>
                                          <p:spTgt spid="7">
                                            <p:txEl>
                                              <p:pRg st="1" end="1"/>
                                            </p:txEl>
                                          </p:spTgt>
                                        </p:tgtEl>
                                      </p:cBhvr>
                                    </p:animEffect>
                                    <p:anim calcmode="lin" valueType="num">
                                      <p:cBhvr>
                                        <p:cTn id="38" dur="2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39" dur="2000" fill="hold"/>
                                        <p:tgtEl>
                                          <p:spTgt spid="7">
                                            <p:txEl>
                                              <p:pRg st="1" end="1"/>
                                            </p:txEl>
                                          </p:spTgt>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7">
                                            <p:txEl>
                                              <p:pRg st="2" end="2"/>
                                            </p:txEl>
                                          </p:spTgt>
                                        </p:tgtEl>
                                        <p:attrNameLst>
                                          <p:attrName>style.visibility</p:attrName>
                                        </p:attrNameLst>
                                      </p:cBhvr>
                                      <p:to>
                                        <p:strVal val="visible"/>
                                      </p:to>
                                    </p:set>
                                    <p:animEffect transition="in" filter="fade">
                                      <p:cBhvr>
                                        <p:cTn id="42" dur="2000"/>
                                        <p:tgtEl>
                                          <p:spTgt spid="7">
                                            <p:txEl>
                                              <p:pRg st="2" end="2"/>
                                            </p:txEl>
                                          </p:spTgt>
                                        </p:tgtEl>
                                      </p:cBhvr>
                                    </p:animEffect>
                                    <p:anim calcmode="lin" valueType="num">
                                      <p:cBhvr>
                                        <p:cTn id="43" dur="2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44" dur="2000" fill="hold"/>
                                        <p:tgtEl>
                                          <p:spTgt spid="7">
                                            <p:txEl>
                                              <p:pRg st="2" end="2"/>
                                            </p:txEl>
                                          </p:spTgt>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7">
                                            <p:txEl>
                                              <p:pRg st="3" end="3"/>
                                            </p:txEl>
                                          </p:spTgt>
                                        </p:tgtEl>
                                        <p:attrNameLst>
                                          <p:attrName>style.visibility</p:attrName>
                                        </p:attrNameLst>
                                      </p:cBhvr>
                                      <p:to>
                                        <p:strVal val="visible"/>
                                      </p:to>
                                    </p:set>
                                    <p:animEffect transition="in" filter="fade">
                                      <p:cBhvr>
                                        <p:cTn id="47" dur="2000"/>
                                        <p:tgtEl>
                                          <p:spTgt spid="7">
                                            <p:txEl>
                                              <p:pRg st="3" end="3"/>
                                            </p:txEl>
                                          </p:spTgt>
                                        </p:tgtEl>
                                      </p:cBhvr>
                                    </p:animEffect>
                                    <p:anim calcmode="lin" valueType="num">
                                      <p:cBhvr>
                                        <p:cTn id="48" dur="2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49" dur="2000" fill="hold"/>
                                        <p:tgtEl>
                                          <p:spTgt spid="7">
                                            <p:txEl>
                                              <p:pRg st="3" end="3"/>
                                            </p:txEl>
                                          </p:spTgt>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7">
                                            <p:txEl>
                                              <p:pRg st="4" end="4"/>
                                            </p:txEl>
                                          </p:spTgt>
                                        </p:tgtEl>
                                        <p:attrNameLst>
                                          <p:attrName>style.visibility</p:attrName>
                                        </p:attrNameLst>
                                      </p:cBhvr>
                                      <p:to>
                                        <p:strVal val="visible"/>
                                      </p:to>
                                    </p:set>
                                    <p:animEffect transition="in" filter="fade">
                                      <p:cBhvr>
                                        <p:cTn id="52" dur="2000"/>
                                        <p:tgtEl>
                                          <p:spTgt spid="7">
                                            <p:txEl>
                                              <p:pRg st="4" end="4"/>
                                            </p:txEl>
                                          </p:spTgt>
                                        </p:tgtEl>
                                      </p:cBhvr>
                                    </p:animEffect>
                                    <p:anim calcmode="lin" valueType="num">
                                      <p:cBhvr>
                                        <p:cTn id="53" dur="2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54" dur="2000" fill="hold"/>
                                        <p:tgtEl>
                                          <p:spTgt spid="7">
                                            <p:txEl>
                                              <p:pRg st="4" end="4"/>
                                            </p:txEl>
                                          </p:spTgt>
                                        </p:tgtEl>
                                        <p:attrNameLst>
                                          <p:attrName>ppt_y</p:attrName>
                                        </p:attrNameLst>
                                      </p:cBhvr>
                                      <p:tavLst>
                                        <p:tav tm="0">
                                          <p:val>
                                            <p:strVal val="#ppt_y+.1"/>
                                          </p:val>
                                        </p:tav>
                                        <p:tav tm="100000">
                                          <p:val>
                                            <p:strVal val="#ppt_y"/>
                                          </p:val>
                                        </p:tav>
                                      </p:tavLst>
                                    </p:anim>
                                  </p:childTnLst>
                                </p:cTn>
                              </p:par>
                              <p:par>
                                <p:cTn id="55" presetID="42" presetClass="entr" presetSubtype="0" fill="hold" grpId="0" nodeType="withEffect">
                                  <p:stCondLst>
                                    <p:cond delay="0"/>
                                  </p:stCondLst>
                                  <p:childTnLst>
                                    <p:set>
                                      <p:cBhvr>
                                        <p:cTn id="56" dur="1" fill="hold">
                                          <p:stCondLst>
                                            <p:cond delay="0"/>
                                          </p:stCondLst>
                                        </p:cTn>
                                        <p:tgtEl>
                                          <p:spTgt spid="7">
                                            <p:txEl>
                                              <p:pRg st="5" end="5"/>
                                            </p:txEl>
                                          </p:spTgt>
                                        </p:tgtEl>
                                        <p:attrNameLst>
                                          <p:attrName>style.visibility</p:attrName>
                                        </p:attrNameLst>
                                      </p:cBhvr>
                                      <p:to>
                                        <p:strVal val="visible"/>
                                      </p:to>
                                    </p:set>
                                    <p:animEffect transition="in" filter="fade">
                                      <p:cBhvr>
                                        <p:cTn id="57" dur="2000"/>
                                        <p:tgtEl>
                                          <p:spTgt spid="7">
                                            <p:txEl>
                                              <p:pRg st="5" end="5"/>
                                            </p:txEl>
                                          </p:spTgt>
                                        </p:tgtEl>
                                      </p:cBhvr>
                                    </p:animEffect>
                                    <p:anim calcmode="lin" valueType="num">
                                      <p:cBhvr>
                                        <p:cTn id="58" dur="2000" fill="hold"/>
                                        <p:tgtEl>
                                          <p:spTgt spid="7">
                                            <p:txEl>
                                              <p:pRg st="5" end="5"/>
                                            </p:txEl>
                                          </p:spTgt>
                                        </p:tgtEl>
                                        <p:attrNameLst>
                                          <p:attrName>ppt_x</p:attrName>
                                        </p:attrNameLst>
                                      </p:cBhvr>
                                      <p:tavLst>
                                        <p:tav tm="0">
                                          <p:val>
                                            <p:strVal val="#ppt_x"/>
                                          </p:val>
                                        </p:tav>
                                        <p:tav tm="100000">
                                          <p:val>
                                            <p:strVal val="#ppt_x"/>
                                          </p:val>
                                        </p:tav>
                                      </p:tavLst>
                                    </p:anim>
                                    <p:anim calcmode="lin" valueType="num">
                                      <p:cBhvr>
                                        <p:cTn id="59" dur="2000" fill="hold"/>
                                        <p:tgtEl>
                                          <p:spTgt spid="7">
                                            <p:txEl>
                                              <p:pRg st="5" end="5"/>
                                            </p:txEl>
                                          </p:spTgt>
                                        </p:tgtEl>
                                        <p:attrNameLst>
                                          <p:attrName>ppt_y</p:attrName>
                                        </p:attrNameLst>
                                      </p:cBhvr>
                                      <p:tavLst>
                                        <p:tav tm="0">
                                          <p:val>
                                            <p:strVal val="#ppt_y+.1"/>
                                          </p:val>
                                        </p:tav>
                                        <p:tav tm="100000">
                                          <p:val>
                                            <p:strVal val="#ppt_y"/>
                                          </p:val>
                                        </p:tav>
                                      </p:tavLst>
                                    </p:anim>
                                  </p:childTnLst>
                                </p:cTn>
                              </p:par>
                              <p:par>
                                <p:cTn id="60" presetID="42" presetClass="entr" presetSubtype="0" fill="hold" grpId="0" nodeType="withEffect">
                                  <p:stCondLst>
                                    <p:cond delay="0"/>
                                  </p:stCondLst>
                                  <p:childTnLst>
                                    <p:set>
                                      <p:cBhvr>
                                        <p:cTn id="61" dur="1" fill="hold">
                                          <p:stCondLst>
                                            <p:cond delay="0"/>
                                          </p:stCondLst>
                                        </p:cTn>
                                        <p:tgtEl>
                                          <p:spTgt spid="7">
                                            <p:txEl>
                                              <p:pRg st="6" end="6"/>
                                            </p:txEl>
                                          </p:spTgt>
                                        </p:tgtEl>
                                        <p:attrNameLst>
                                          <p:attrName>style.visibility</p:attrName>
                                        </p:attrNameLst>
                                      </p:cBhvr>
                                      <p:to>
                                        <p:strVal val="visible"/>
                                      </p:to>
                                    </p:set>
                                    <p:animEffect transition="in" filter="fade">
                                      <p:cBhvr>
                                        <p:cTn id="62" dur="2000"/>
                                        <p:tgtEl>
                                          <p:spTgt spid="7">
                                            <p:txEl>
                                              <p:pRg st="6" end="6"/>
                                            </p:txEl>
                                          </p:spTgt>
                                        </p:tgtEl>
                                      </p:cBhvr>
                                    </p:animEffect>
                                    <p:anim calcmode="lin" valueType="num">
                                      <p:cBhvr>
                                        <p:cTn id="63" dur="200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64" dur="2000" fill="hold"/>
                                        <p:tgtEl>
                                          <p:spTgt spid="7">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uiExpand="1" build="p" animBg="1"/>
      <p:bldP spid="5" grpId="0" animBg="1"/>
      <p:bldP spid="7" grpId="0" uiExpand="1"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8143" y="0"/>
            <a:ext cx="6074875" cy="1938992"/>
          </a:xfrm>
          <a:prstGeom prst="rect">
            <a:avLst/>
          </a:prstGeom>
          <a:solidFill>
            <a:schemeClr val="tx1">
              <a:alpha val="50000"/>
            </a:schemeClr>
          </a:solidFill>
        </p:spPr>
        <p:txBody>
          <a:bodyPr wrap="square" rtlCol="0">
            <a:spAutoFit/>
          </a:bodyPr>
          <a:lstStyle/>
          <a:p>
            <a:pPr algn="ctr"/>
            <a:r>
              <a:rPr lang="en-US" sz="6000" b="1" u="sng" dirty="0">
                <a:solidFill>
                  <a:schemeClr val="bg1"/>
                </a:solidFill>
                <a:latin typeface="Times New Roman" panose="02020603050405020304" pitchFamily="18" charset="0"/>
                <a:cs typeface="Times New Roman" panose="02020603050405020304" pitchFamily="18" charset="0"/>
              </a:rPr>
              <a:t>Contact Information</a:t>
            </a:r>
          </a:p>
        </p:txBody>
      </p:sp>
      <p:sp>
        <p:nvSpPr>
          <p:cNvPr id="6" name="TextBox 5"/>
          <p:cNvSpPr txBox="1"/>
          <p:nvPr/>
        </p:nvSpPr>
        <p:spPr>
          <a:xfrm>
            <a:off x="158435" y="2400843"/>
            <a:ext cx="8854289" cy="3170099"/>
          </a:xfrm>
          <a:prstGeom prst="rect">
            <a:avLst/>
          </a:prstGeom>
          <a:solidFill>
            <a:schemeClr val="tx1">
              <a:alpha val="50000"/>
            </a:schemeClr>
          </a:solidFill>
        </p:spPr>
        <p:txBody>
          <a:bodyPr wrap="square" rtlCol="0">
            <a:spAutoFit/>
          </a:bodyPr>
          <a:lstStyle/>
          <a:p>
            <a:pPr marL="857250" indent="-857250">
              <a:buFont typeface="Arial" panose="020B0604020202020204" pitchFamily="34" charset="0"/>
              <a:buChar char="•"/>
            </a:pPr>
            <a:r>
              <a:rPr lang="en-US" sz="4000" dirty="0">
                <a:solidFill>
                  <a:schemeClr val="bg1"/>
                </a:solidFill>
                <a:latin typeface="Times New Roman" panose="02020603050405020304" pitchFamily="18" charset="0"/>
                <a:cs typeface="Times New Roman" panose="02020603050405020304" pitchFamily="18" charset="0"/>
              </a:rPr>
              <a:t>Sgt. John Harville</a:t>
            </a:r>
          </a:p>
          <a:p>
            <a:pPr marL="857250" indent="-857250">
              <a:buFont typeface="Arial" panose="020B0604020202020204" pitchFamily="34" charset="0"/>
              <a:buChar char="•"/>
            </a:pPr>
            <a:endParaRPr lang="en-US" sz="4000" dirty="0">
              <a:solidFill>
                <a:schemeClr val="bg1"/>
              </a:solidFill>
              <a:latin typeface="Times New Roman" panose="02020603050405020304" pitchFamily="18" charset="0"/>
              <a:cs typeface="Times New Roman" panose="02020603050405020304" pitchFamily="18" charset="0"/>
            </a:endParaRPr>
          </a:p>
          <a:p>
            <a:pPr marL="857250" indent="-857250">
              <a:buFont typeface="Arial" panose="020B0604020202020204" pitchFamily="34" charset="0"/>
              <a:buChar char="•"/>
            </a:pPr>
            <a:r>
              <a:rPr lang="en-US" sz="4000" dirty="0">
                <a:solidFill>
                  <a:schemeClr val="bg1"/>
                </a:solidFill>
                <a:latin typeface="Times New Roman" panose="02020603050405020304" pitchFamily="18" charset="0"/>
                <a:cs typeface="Times New Roman" panose="02020603050405020304" pitchFamily="18" charset="0"/>
              </a:rPr>
              <a:t>251-580-2506</a:t>
            </a:r>
          </a:p>
          <a:p>
            <a:pPr marL="857250" indent="-857250">
              <a:buFont typeface="Arial" panose="020B0604020202020204" pitchFamily="34" charset="0"/>
              <a:buChar char="•"/>
            </a:pPr>
            <a:endParaRPr lang="en-US" sz="4000" dirty="0">
              <a:solidFill>
                <a:schemeClr val="bg1"/>
              </a:solidFill>
              <a:latin typeface="Times New Roman" panose="02020603050405020304" pitchFamily="18" charset="0"/>
              <a:cs typeface="Times New Roman" panose="02020603050405020304" pitchFamily="18" charset="0"/>
            </a:endParaRPr>
          </a:p>
          <a:p>
            <a:pPr marL="857250" indent="-857250">
              <a:buFont typeface="Arial" panose="020B0604020202020204" pitchFamily="34" charset="0"/>
              <a:buChar char="•"/>
            </a:pPr>
            <a:r>
              <a:rPr lang="en-US" sz="4000" dirty="0">
                <a:solidFill>
                  <a:schemeClr val="bg1"/>
                </a:solidFill>
                <a:latin typeface="Times New Roman" panose="02020603050405020304" pitchFamily="18" charset="0"/>
                <a:cs typeface="Times New Roman" panose="02020603050405020304" pitchFamily="18" charset="0"/>
              </a:rPr>
              <a:t>jharville@baldwincountyal.gov</a:t>
            </a:r>
          </a:p>
        </p:txBody>
      </p:sp>
    </p:spTree>
    <p:extLst>
      <p:ext uri="{BB962C8B-B14F-4D97-AF65-F5344CB8AC3E}">
        <p14:creationId xmlns:p14="http://schemas.microsoft.com/office/powerpoint/2010/main" val="866465211"/>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bg/>
                                          </p:spTgt>
                                        </p:tgtEl>
                                        <p:attrNameLst>
                                          <p:attrName>style.visibility</p:attrName>
                                        </p:attrNameLst>
                                      </p:cBhvr>
                                      <p:to>
                                        <p:strVal val="visible"/>
                                      </p:to>
                                    </p:set>
                                    <p:animEffect transition="in" filter="fade">
                                      <p:cBhvr>
                                        <p:cTn id="12" dur="250"/>
                                        <p:tgtEl>
                                          <p:spTgt spid="6">
                                            <p:bg/>
                                          </p:spTgt>
                                        </p:tgtEl>
                                      </p:cBhvr>
                                    </p:animEffect>
                                    <p:anim calcmode="lin" valueType="num">
                                      <p:cBhvr>
                                        <p:cTn id="13" dur="250" fill="hold"/>
                                        <p:tgtEl>
                                          <p:spTgt spid="6">
                                            <p:bg/>
                                          </p:spTgt>
                                        </p:tgtEl>
                                        <p:attrNameLst>
                                          <p:attrName>ppt_x</p:attrName>
                                        </p:attrNameLst>
                                      </p:cBhvr>
                                      <p:tavLst>
                                        <p:tav tm="0">
                                          <p:val>
                                            <p:strVal val="#ppt_x"/>
                                          </p:val>
                                        </p:tav>
                                        <p:tav tm="100000">
                                          <p:val>
                                            <p:strVal val="#ppt_x"/>
                                          </p:val>
                                        </p:tav>
                                      </p:tavLst>
                                    </p:anim>
                                    <p:anim calcmode="lin" valueType="num">
                                      <p:cBhvr>
                                        <p:cTn id="14" dur="250" fill="hold"/>
                                        <p:tgtEl>
                                          <p:spTgt spid="6">
                                            <p:bg/>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fade">
                                      <p:cBhvr>
                                        <p:cTn id="17" dur="2000"/>
                                        <p:tgtEl>
                                          <p:spTgt spid="6">
                                            <p:txEl>
                                              <p:pRg st="0" end="0"/>
                                            </p:txEl>
                                          </p:spTgt>
                                        </p:tgtEl>
                                      </p:cBhvr>
                                    </p:animEffect>
                                    <p:anim calcmode="lin" valueType="num">
                                      <p:cBhvr>
                                        <p:cTn id="18" dur="2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9" dur="2000" fill="hold"/>
                                        <p:tgtEl>
                                          <p:spTgt spid="6">
                                            <p:txEl>
                                              <p:pRg st="0" end="0"/>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fade">
                                      <p:cBhvr>
                                        <p:cTn id="22" dur="2000"/>
                                        <p:tgtEl>
                                          <p:spTgt spid="6">
                                            <p:txEl>
                                              <p:pRg st="2" end="2"/>
                                            </p:txEl>
                                          </p:spTgt>
                                        </p:tgtEl>
                                      </p:cBhvr>
                                    </p:animEffect>
                                    <p:anim calcmode="lin" valueType="num">
                                      <p:cBhvr>
                                        <p:cTn id="23" dur="2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4" dur="2000" fill="hold"/>
                                        <p:tgtEl>
                                          <p:spTgt spid="6">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2000"/>
                                        <p:tgtEl>
                                          <p:spTgt spid="6">
                                            <p:txEl>
                                              <p:pRg st="4" end="4"/>
                                            </p:txEl>
                                          </p:spTgt>
                                        </p:tgtEl>
                                      </p:cBhvr>
                                    </p:animEffect>
                                    <p:anim calcmode="lin" valueType="num">
                                      <p:cBhvr>
                                        <p:cTn id="28" dur="2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29" dur="2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uiExpand="1"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4128" y="841972"/>
            <a:ext cx="8920284" cy="5188328"/>
          </a:xfrm>
          <a:prstGeom prst="rect">
            <a:avLst/>
          </a:prstGeom>
        </p:spPr>
      </p:pic>
    </p:spTree>
    <p:extLst>
      <p:ext uri="{BB962C8B-B14F-4D97-AF65-F5344CB8AC3E}">
        <p14:creationId xmlns:p14="http://schemas.microsoft.com/office/powerpoint/2010/main" val="94646648"/>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fltVal val="0"/>
                                          </p:val>
                                        </p:tav>
                                        <p:tav tm="100000">
                                          <p:val>
                                            <p:strVal val="#ppt_w"/>
                                          </p:val>
                                        </p:tav>
                                      </p:tavLst>
                                    </p:anim>
                                    <p:anim calcmode="lin" valueType="num">
                                      <p:cBhvr>
                                        <p:cTn id="8" dur="2000" fill="hold"/>
                                        <p:tgtEl>
                                          <p:spTgt spid="4"/>
                                        </p:tgtEl>
                                        <p:attrNameLst>
                                          <p:attrName>ppt_h</p:attrName>
                                        </p:attrNameLst>
                                      </p:cBhvr>
                                      <p:tavLst>
                                        <p:tav tm="0">
                                          <p:val>
                                            <p:fltVal val="0"/>
                                          </p:val>
                                        </p:tav>
                                        <p:tav tm="100000">
                                          <p:val>
                                            <p:strVal val="#ppt_h"/>
                                          </p:val>
                                        </p:tav>
                                      </p:tavLst>
                                    </p:anim>
                                    <p:animEffect transition="in" filter="fade">
                                      <p:cBhvr>
                                        <p:cTn id="9"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7859" y="2525916"/>
            <a:ext cx="8694816" cy="1569660"/>
          </a:xfrm>
          <a:prstGeom prst="rect">
            <a:avLst/>
          </a:prstGeom>
          <a:solidFill>
            <a:schemeClr val="tx1">
              <a:alpha val="50000"/>
            </a:schemeClr>
          </a:solidFill>
        </p:spPr>
        <p:txBody>
          <a:bodyPr wrap="square" rtlCol="0">
            <a:spAutoFit/>
          </a:bodyPr>
          <a:lstStyle/>
          <a:p>
            <a:pPr algn="ctr"/>
            <a:r>
              <a:rPr lang="en-US" sz="9600" b="1" dirty="0">
                <a:solidFill>
                  <a:schemeClr val="bg1"/>
                </a:solidFill>
                <a:latin typeface="Times New Roman" panose="02020603050405020304" pitchFamily="18" charset="0"/>
                <a:cs typeface="Times New Roman" panose="02020603050405020304" pitchFamily="18" charset="0"/>
              </a:rPr>
              <a:t>Communication</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7859" y="5117801"/>
            <a:ext cx="2905125" cy="1571625"/>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96675" y="192668"/>
            <a:ext cx="2286000" cy="2000250"/>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7859" y="192668"/>
            <a:ext cx="2619375" cy="1743075"/>
          </a:xfrm>
          <a:prstGeom prst="rect">
            <a:avLst/>
          </a:prstGeom>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340490" y="4946351"/>
            <a:ext cx="2628900" cy="1743075"/>
          </a:xfrm>
          <a:prstGeom prst="rect">
            <a:avLst/>
          </a:prstGeom>
        </p:spPr>
      </p:pic>
    </p:spTree>
    <p:extLst>
      <p:ext uri="{BB962C8B-B14F-4D97-AF65-F5344CB8AC3E}">
        <p14:creationId xmlns:p14="http://schemas.microsoft.com/office/powerpoint/2010/main" val="368463848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0492" y="0"/>
            <a:ext cx="7659232" cy="1015663"/>
          </a:xfrm>
          <a:prstGeom prst="rect">
            <a:avLst/>
          </a:prstGeom>
          <a:solidFill>
            <a:schemeClr val="tx1">
              <a:alpha val="50000"/>
            </a:schemeClr>
          </a:solidFill>
        </p:spPr>
        <p:txBody>
          <a:bodyPr wrap="square" rtlCol="0">
            <a:spAutoFit/>
          </a:bodyPr>
          <a:lstStyle/>
          <a:p>
            <a:pPr algn="ctr"/>
            <a:r>
              <a:rPr lang="en-US" sz="6000" b="1" u="sng" dirty="0">
                <a:solidFill>
                  <a:schemeClr val="bg1"/>
                </a:solidFill>
                <a:latin typeface="Times New Roman" panose="02020603050405020304" pitchFamily="18" charset="0"/>
                <a:cs typeface="Times New Roman" panose="02020603050405020304" pitchFamily="18" charset="0"/>
              </a:rPr>
              <a:t>Radios and Telephones</a:t>
            </a:r>
          </a:p>
        </p:txBody>
      </p:sp>
      <p:sp>
        <p:nvSpPr>
          <p:cNvPr id="5" name="TextBox 4"/>
          <p:cNvSpPr txBox="1"/>
          <p:nvPr/>
        </p:nvSpPr>
        <p:spPr>
          <a:xfrm>
            <a:off x="1167898" y="1738265"/>
            <a:ext cx="6844419" cy="4062651"/>
          </a:xfrm>
          <a:prstGeom prst="rect">
            <a:avLst/>
          </a:prstGeom>
          <a:solidFill>
            <a:schemeClr val="tx1">
              <a:alpha val="50000"/>
            </a:schemeClr>
          </a:solidFill>
        </p:spPr>
        <p:txBody>
          <a:bodyPr wrap="square" rtlCol="0">
            <a:spAutoFit/>
          </a:bodyPr>
          <a:lstStyle/>
          <a:p>
            <a:pPr marL="285750" indent="-285750">
              <a:buFont typeface="Arial" panose="020B0604020202020204" pitchFamily="34" charset="0"/>
              <a:buChar char="•"/>
            </a:pPr>
            <a:r>
              <a:rPr lang="en-US" sz="4000" dirty="0">
                <a:solidFill>
                  <a:schemeClr val="bg1"/>
                </a:solidFill>
                <a:latin typeface="Times New Roman" panose="02020603050405020304" pitchFamily="18" charset="0"/>
                <a:cs typeface="Times New Roman" panose="02020603050405020304" pitchFamily="18" charset="0"/>
              </a:rPr>
              <a:t>Short and temporary means of communication</a:t>
            </a:r>
          </a:p>
          <a:p>
            <a:pPr marL="285750" indent="-285750">
              <a:buFont typeface="Arial" panose="020B0604020202020204" pitchFamily="34" charset="0"/>
              <a:buChar char="•"/>
            </a:pPr>
            <a:endParaRPr lang="en-US" sz="4000"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4000" dirty="0">
                <a:solidFill>
                  <a:schemeClr val="bg1"/>
                </a:solidFill>
                <a:latin typeface="Times New Roman" panose="02020603050405020304" pitchFamily="18" charset="0"/>
                <a:cs typeface="Times New Roman" panose="02020603050405020304" pitchFamily="18" charset="0"/>
              </a:rPr>
              <a:t>Passing on information</a:t>
            </a:r>
          </a:p>
          <a:p>
            <a:pPr marL="285750" indent="-285750">
              <a:buFont typeface="Arial" panose="020B0604020202020204" pitchFamily="34" charset="0"/>
              <a:buChar char="•"/>
            </a:pPr>
            <a:endParaRPr lang="en-US" sz="4000"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4000" dirty="0">
                <a:solidFill>
                  <a:schemeClr val="bg1"/>
                </a:solidFill>
                <a:latin typeface="Times New Roman" panose="02020603050405020304" pitchFamily="18" charset="0"/>
                <a:cs typeface="Times New Roman" panose="02020603050405020304" pitchFamily="18" charset="0"/>
              </a:rPr>
              <a:t>Immediate action needed</a:t>
            </a:r>
            <a:endParaRPr lang="en-US" dirty="0">
              <a:solidFill>
                <a:schemeClr val="bg1"/>
              </a:solidFill>
            </a:endParaRPr>
          </a:p>
          <a:p>
            <a:pPr marL="285750" indent="-285750">
              <a:buFont typeface="Arial" panose="020B0604020202020204" pitchFamily="34" charset="0"/>
              <a:buChar char="•"/>
            </a:pPr>
            <a:endParaRPr lang="en-US" dirty="0">
              <a:solidFill>
                <a:schemeClr val="bg1"/>
              </a:solidFill>
            </a:endParaRPr>
          </a:p>
        </p:txBody>
      </p:sp>
    </p:spTree>
    <p:extLst>
      <p:ext uri="{BB962C8B-B14F-4D97-AF65-F5344CB8AC3E}">
        <p14:creationId xmlns:p14="http://schemas.microsoft.com/office/powerpoint/2010/main" val="3876975828"/>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bg/>
                                          </p:spTgt>
                                        </p:tgtEl>
                                        <p:attrNameLst>
                                          <p:attrName>style.visibility</p:attrName>
                                        </p:attrNameLst>
                                      </p:cBhvr>
                                      <p:to>
                                        <p:strVal val="visible"/>
                                      </p:to>
                                    </p:set>
                                    <p:animEffect transition="in" filter="fade">
                                      <p:cBhvr>
                                        <p:cTn id="14" dur="250"/>
                                        <p:tgtEl>
                                          <p:spTgt spid="5">
                                            <p:bg/>
                                          </p:spTgt>
                                        </p:tgtEl>
                                      </p:cBhvr>
                                    </p:animEffect>
                                    <p:anim calcmode="lin" valueType="num">
                                      <p:cBhvr>
                                        <p:cTn id="15" dur="250" fill="hold"/>
                                        <p:tgtEl>
                                          <p:spTgt spid="5">
                                            <p:bg/>
                                          </p:spTgt>
                                        </p:tgtEl>
                                        <p:attrNameLst>
                                          <p:attrName>ppt_x</p:attrName>
                                        </p:attrNameLst>
                                      </p:cBhvr>
                                      <p:tavLst>
                                        <p:tav tm="0">
                                          <p:val>
                                            <p:strVal val="#ppt_x"/>
                                          </p:val>
                                        </p:tav>
                                        <p:tav tm="100000">
                                          <p:val>
                                            <p:strVal val="#ppt_x"/>
                                          </p:val>
                                        </p:tav>
                                      </p:tavLst>
                                    </p:anim>
                                    <p:anim calcmode="lin" valueType="num">
                                      <p:cBhvr>
                                        <p:cTn id="16" dur="250" fill="hold"/>
                                        <p:tgtEl>
                                          <p:spTgt spid="5">
                                            <p:bg/>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fade">
                                      <p:cBhvr>
                                        <p:cTn id="19" dur="1000"/>
                                        <p:tgtEl>
                                          <p:spTgt spid="5">
                                            <p:txEl>
                                              <p:pRg st="0" end="0"/>
                                            </p:txEl>
                                          </p:spTgt>
                                        </p:tgtEl>
                                      </p:cBhvr>
                                    </p:animEffect>
                                    <p:anim calcmode="lin" valueType="num">
                                      <p:cBhvr>
                                        <p:cTn id="20"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Effect transition="in" filter="fade">
                                      <p:cBhvr>
                                        <p:cTn id="26" dur="1000"/>
                                        <p:tgtEl>
                                          <p:spTgt spid="5">
                                            <p:txEl>
                                              <p:pRg st="2" end="2"/>
                                            </p:txEl>
                                          </p:spTgt>
                                        </p:tgtEl>
                                      </p:cBhvr>
                                    </p:animEffect>
                                    <p:anim calcmode="lin" valueType="num">
                                      <p:cBhvr>
                                        <p:cTn id="27"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5">
                                            <p:txEl>
                                              <p:pRg st="4" end="4"/>
                                            </p:txEl>
                                          </p:spTgt>
                                        </p:tgtEl>
                                        <p:attrNameLst>
                                          <p:attrName>style.visibility</p:attrName>
                                        </p:attrNameLst>
                                      </p:cBhvr>
                                      <p:to>
                                        <p:strVal val="visible"/>
                                      </p:to>
                                    </p:set>
                                    <p:animEffect transition="in" filter="fade">
                                      <p:cBhvr>
                                        <p:cTn id="33" dur="1000"/>
                                        <p:tgtEl>
                                          <p:spTgt spid="5">
                                            <p:txEl>
                                              <p:pRg st="4" end="4"/>
                                            </p:txEl>
                                          </p:spTgt>
                                        </p:tgtEl>
                                      </p:cBhvr>
                                    </p:animEffect>
                                    <p:anim calcmode="lin" valueType="num">
                                      <p:cBhvr>
                                        <p:cTn id="34"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uiExpand="1"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0492" y="0"/>
            <a:ext cx="7659232" cy="1015663"/>
          </a:xfrm>
          <a:prstGeom prst="rect">
            <a:avLst/>
          </a:prstGeom>
          <a:solidFill>
            <a:schemeClr val="tx1">
              <a:alpha val="50000"/>
            </a:schemeClr>
          </a:solidFill>
        </p:spPr>
        <p:txBody>
          <a:bodyPr wrap="square" rtlCol="0">
            <a:spAutoFit/>
          </a:bodyPr>
          <a:lstStyle/>
          <a:p>
            <a:pPr algn="ctr"/>
            <a:r>
              <a:rPr lang="en-US" sz="6000" b="1" u="sng" dirty="0">
                <a:solidFill>
                  <a:schemeClr val="bg1"/>
                </a:solidFill>
                <a:latin typeface="Times New Roman" panose="02020603050405020304" pitchFamily="18" charset="0"/>
                <a:cs typeface="Times New Roman" panose="02020603050405020304" pitchFamily="18" charset="0"/>
              </a:rPr>
              <a:t>Emails</a:t>
            </a:r>
          </a:p>
        </p:txBody>
      </p:sp>
      <p:sp>
        <p:nvSpPr>
          <p:cNvPr id="5" name="TextBox 4"/>
          <p:cNvSpPr txBox="1"/>
          <p:nvPr/>
        </p:nvSpPr>
        <p:spPr>
          <a:xfrm>
            <a:off x="1167898" y="1539089"/>
            <a:ext cx="6844419" cy="4678204"/>
          </a:xfrm>
          <a:prstGeom prst="rect">
            <a:avLst/>
          </a:prstGeom>
          <a:solidFill>
            <a:schemeClr val="tx1">
              <a:alpha val="50000"/>
            </a:schemeClr>
          </a:solidFill>
        </p:spPr>
        <p:txBody>
          <a:bodyPr wrap="square" rtlCol="0">
            <a:spAutoFit/>
          </a:bodyPr>
          <a:lstStyle/>
          <a:p>
            <a:pPr marL="285750" indent="-285750">
              <a:buFont typeface="Arial" panose="020B0604020202020204" pitchFamily="34" charset="0"/>
              <a:buChar char="•"/>
            </a:pPr>
            <a:r>
              <a:rPr lang="en-US" sz="4000" dirty="0">
                <a:solidFill>
                  <a:schemeClr val="bg1"/>
                </a:solidFill>
                <a:latin typeface="Times New Roman" panose="02020603050405020304" pitchFamily="18" charset="0"/>
                <a:cs typeface="Times New Roman" panose="02020603050405020304" pitchFamily="18" charset="0"/>
              </a:rPr>
              <a:t>Long and permanent means of communication</a:t>
            </a:r>
          </a:p>
          <a:p>
            <a:pPr marL="285750" indent="-285750">
              <a:buFont typeface="Arial" panose="020B0604020202020204" pitchFamily="34" charset="0"/>
              <a:buChar char="•"/>
            </a:pPr>
            <a:endParaRPr lang="en-US" sz="4000"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4000" dirty="0">
                <a:solidFill>
                  <a:schemeClr val="bg1"/>
                </a:solidFill>
                <a:latin typeface="Times New Roman" panose="02020603050405020304" pitchFamily="18" charset="0"/>
                <a:cs typeface="Times New Roman" panose="02020603050405020304" pitchFamily="18" charset="0"/>
              </a:rPr>
              <a:t>Passing on information</a:t>
            </a:r>
          </a:p>
          <a:p>
            <a:pPr marL="285750" indent="-285750">
              <a:buFont typeface="Arial" panose="020B0604020202020204" pitchFamily="34" charset="0"/>
              <a:buChar char="•"/>
            </a:pPr>
            <a:endParaRPr lang="en-US" sz="4000"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4000" dirty="0">
                <a:solidFill>
                  <a:schemeClr val="bg1"/>
                </a:solidFill>
                <a:latin typeface="Times New Roman" panose="02020603050405020304" pitchFamily="18" charset="0"/>
                <a:cs typeface="Times New Roman" panose="02020603050405020304" pitchFamily="18" charset="0"/>
              </a:rPr>
              <a:t>Long-term action needed (Policy)</a:t>
            </a:r>
            <a:endParaRPr lang="en-US" dirty="0">
              <a:solidFill>
                <a:schemeClr val="bg1"/>
              </a:solidFill>
            </a:endParaRPr>
          </a:p>
          <a:p>
            <a:pPr marL="285750" indent="-285750">
              <a:buFont typeface="Arial" panose="020B0604020202020204" pitchFamily="34" charset="0"/>
              <a:buChar char="•"/>
            </a:pPr>
            <a:endParaRPr lang="en-US" dirty="0">
              <a:solidFill>
                <a:schemeClr val="bg1"/>
              </a:solidFill>
            </a:endParaRPr>
          </a:p>
        </p:txBody>
      </p:sp>
    </p:spTree>
    <p:extLst>
      <p:ext uri="{BB962C8B-B14F-4D97-AF65-F5344CB8AC3E}">
        <p14:creationId xmlns:p14="http://schemas.microsoft.com/office/powerpoint/2010/main" val="2660794499"/>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bg/>
                                          </p:spTgt>
                                        </p:tgtEl>
                                        <p:attrNameLst>
                                          <p:attrName>style.visibility</p:attrName>
                                        </p:attrNameLst>
                                      </p:cBhvr>
                                      <p:to>
                                        <p:strVal val="visible"/>
                                      </p:to>
                                    </p:set>
                                    <p:animEffect transition="in" filter="fade">
                                      <p:cBhvr>
                                        <p:cTn id="14" dur="250"/>
                                        <p:tgtEl>
                                          <p:spTgt spid="5">
                                            <p:bg/>
                                          </p:spTgt>
                                        </p:tgtEl>
                                      </p:cBhvr>
                                    </p:animEffect>
                                    <p:anim calcmode="lin" valueType="num">
                                      <p:cBhvr>
                                        <p:cTn id="15" dur="250" fill="hold"/>
                                        <p:tgtEl>
                                          <p:spTgt spid="5">
                                            <p:bg/>
                                          </p:spTgt>
                                        </p:tgtEl>
                                        <p:attrNameLst>
                                          <p:attrName>ppt_x</p:attrName>
                                        </p:attrNameLst>
                                      </p:cBhvr>
                                      <p:tavLst>
                                        <p:tav tm="0">
                                          <p:val>
                                            <p:strVal val="#ppt_x"/>
                                          </p:val>
                                        </p:tav>
                                        <p:tav tm="100000">
                                          <p:val>
                                            <p:strVal val="#ppt_x"/>
                                          </p:val>
                                        </p:tav>
                                      </p:tavLst>
                                    </p:anim>
                                    <p:anim calcmode="lin" valueType="num">
                                      <p:cBhvr>
                                        <p:cTn id="16" dur="250" fill="hold"/>
                                        <p:tgtEl>
                                          <p:spTgt spid="5">
                                            <p:bg/>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fade">
                                      <p:cBhvr>
                                        <p:cTn id="19" dur="1000"/>
                                        <p:tgtEl>
                                          <p:spTgt spid="5">
                                            <p:txEl>
                                              <p:pRg st="0" end="0"/>
                                            </p:txEl>
                                          </p:spTgt>
                                        </p:tgtEl>
                                      </p:cBhvr>
                                    </p:animEffect>
                                    <p:anim calcmode="lin" valueType="num">
                                      <p:cBhvr>
                                        <p:cTn id="20"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Effect transition="in" filter="fade">
                                      <p:cBhvr>
                                        <p:cTn id="26" dur="1000"/>
                                        <p:tgtEl>
                                          <p:spTgt spid="5">
                                            <p:txEl>
                                              <p:pRg st="2" end="2"/>
                                            </p:txEl>
                                          </p:spTgt>
                                        </p:tgtEl>
                                      </p:cBhvr>
                                    </p:animEffect>
                                    <p:anim calcmode="lin" valueType="num">
                                      <p:cBhvr>
                                        <p:cTn id="27"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5">
                                            <p:txEl>
                                              <p:pRg st="4" end="4"/>
                                            </p:txEl>
                                          </p:spTgt>
                                        </p:tgtEl>
                                        <p:attrNameLst>
                                          <p:attrName>style.visibility</p:attrName>
                                        </p:attrNameLst>
                                      </p:cBhvr>
                                      <p:to>
                                        <p:strVal val="visible"/>
                                      </p:to>
                                    </p:set>
                                    <p:animEffect transition="in" filter="fade">
                                      <p:cBhvr>
                                        <p:cTn id="33" dur="1000"/>
                                        <p:tgtEl>
                                          <p:spTgt spid="5">
                                            <p:txEl>
                                              <p:pRg st="4" end="4"/>
                                            </p:txEl>
                                          </p:spTgt>
                                        </p:tgtEl>
                                      </p:cBhvr>
                                    </p:animEffect>
                                    <p:anim calcmode="lin" valueType="num">
                                      <p:cBhvr>
                                        <p:cTn id="34"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uiExpand="1"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8143" y="0"/>
            <a:ext cx="6074875" cy="1015663"/>
          </a:xfrm>
          <a:prstGeom prst="rect">
            <a:avLst/>
          </a:prstGeom>
          <a:solidFill>
            <a:schemeClr val="tx1">
              <a:alpha val="50000"/>
            </a:schemeClr>
          </a:solidFill>
        </p:spPr>
        <p:txBody>
          <a:bodyPr wrap="square" rtlCol="0">
            <a:spAutoFit/>
          </a:bodyPr>
          <a:lstStyle/>
          <a:p>
            <a:pPr algn="ctr"/>
            <a:r>
              <a:rPr lang="en-US" sz="6000" b="1" u="sng" dirty="0">
                <a:solidFill>
                  <a:schemeClr val="bg1"/>
                </a:solidFill>
                <a:latin typeface="Times New Roman" panose="02020603050405020304" pitchFamily="18" charset="0"/>
                <a:cs typeface="Times New Roman" panose="02020603050405020304" pitchFamily="18" charset="0"/>
              </a:rPr>
              <a:t>The Experiment</a:t>
            </a:r>
          </a:p>
        </p:txBody>
      </p:sp>
      <p:sp>
        <p:nvSpPr>
          <p:cNvPr id="6" name="TextBox 5"/>
          <p:cNvSpPr txBox="1"/>
          <p:nvPr/>
        </p:nvSpPr>
        <p:spPr>
          <a:xfrm>
            <a:off x="158435" y="2400843"/>
            <a:ext cx="8854289" cy="1938992"/>
          </a:xfrm>
          <a:prstGeom prst="rect">
            <a:avLst/>
          </a:prstGeom>
          <a:solidFill>
            <a:schemeClr val="tx1">
              <a:alpha val="50000"/>
            </a:schemeClr>
          </a:solidFill>
        </p:spPr>
        <p:txBody>
          <a:bodyPr wrap="square" rtlCol="0">
            <a:spAutoFit/>
          </a:bodyPr>
          <a:lstStyle/>
          <a:p>
            <a:pPr algn="ctr"/>
            <a:r>
              <a:rPr lang="en-US" sz="6000" dirty="0">
                <a:solidFill>
                  <a:schemeClr val="bg1"/>
                </a:solidFill>
                <a:latin typeface="Times New Roman" panose="02020603050405020304" pitchFamily="18" charset="0"/>
                <a:cs typeface="Times New Roman" panose="02020603050405020304" pitchFamily="18" charset="0"/>
              </a:rPr>
              <a:t>1 x 126 = 6</a:t>
            </a:r>
          </a:p>
          <a:p>
            <a:pPr algn="ctr"/>
            <a:r>
              <a:rPr lang="en-US" sz="6000" dirty="0">
                <a:solidFill>
                  <a:schemeClr val="bg1"/>
                </a:solidFill>
                <a:latin typeface="Times New Roman" panose="02020603050405020304" pitchFamily="18" charset="0"/>
                <a:cs typeface="Times New Roman" panose="02020603050405020304" pitchFamily="18" charset="0"/>
              </a:rPr>
              <a:t>Does that sound right?</a:t>
            </a:r>
          </a:p>
        </p:txBody>
      </p:sp>
    </p:spTree>
    <p:extLst>
      <p:ext uri="{BB962C8B-B14F-4D97-AF65-F5344CB8AC3E}">
        <p14:creationId xmlns:p14="http://schemas.microsoft.com/office/powerpoint/2010/main" val="428064610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bg/>
                                          </p:spTgt>
                                        </p:tgtEl>
                                        <p:attrNameLst>
                                          <p:attrName>style.visibility</p:attrName>
                                        </p:attrNameLst>
                                      </p:cBhvr>
                                      <p:to>
                                        <p:strVal val="visible"/>
                                      </p:to>
                                    </p:set>
                                    <p:animEffect transition="in" filter="fade">
                                      <p:cBhvr>
                                        <p:cTn id="14" dur="250"/>
                                        <p:tgtEl>
                                          <p:spTgt spid="6">
                                            <p:bg/>
                                          </p:spTgt>
                                        </p:tgtEl>
                                      </p:cBhvr>
                                    </p:animEffect>
                                    <p:anim calcmode="lin" valueType="num">
                                      <p:cBhvr>
                                        <p:cTn id="15" dur="250" fill="hold"/>
                                        <p:tgtEl>
                                          <p:spTgt spid="6">
                                            <p:bg/>
                                          </p:spTgt>
                                        </p:tgtEl>
                                        <p:attrNameLst>
                                          <p:attrName>ppt_x</p:attrName>
                                        </p:attrNameLst>
                                      </p:cBhvr>
                                      <p:tavLst>
                                        <p:tav tm="0">
                                          <p:val>
                                            <p:strVal val="#ppt_x"/>
                                          </p:val>
                                        </p:tav>
                                        <p:tav tm="100000">
                                          <p:val>
                                            <p:strVal val="#ppt_x"/>
                                          </p:val>
                                        </p:tav>
                                      </p:tavLst>
                                    </p:anim>
                                    <p:anim calcmode="lin" valueType="num">
                                      <p:cBhvr>
                                        <p:cTn id="16" dur="250" fill="hold"/>
                                        <p:tgtEl>
                                          <p:spTgt spid="6">
                                            <p:bg/>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2000"/>
                                        <p:tgtEl>
                                          <p:spTgt spid="6">
                                            <p:txEl>
                                              <p:pRg st="0" end="0"/>
                                            </p:txEl>
                                          </p:spTgt>
                                        </p:tgtEl>
                                      </p:cBhvr>
                                    </p:animEffect>
                                    <p:anim calcmode="lin" valueType="num">
                                      <p:cBhvr>
                                        <p:cTn id="20" dur="2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1" dur="2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2000"/>
                                        <p:tgtEl>
                                          <p:spTgt spid="6">
                                            <p:txEl>
                                              <p:pRg st="1" end="1"/>
                                            </p:txEl>
                                          </p:spTgt>
                                        </p:tgtEl>
                                      </p:cBhvr>
                                    </p:animEffect>
                                    <p:anim calcmode="lin" valueType="num">
                                      <p:cBhvr>
                                        <p:cTn id="27" dur="2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8" dur="2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uiExpand="1"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8143" y="0"/>
            <a:ext cx="6074875" cy="1015663"/>
          </a:xfrm>
          <a:prstGeom prst="rect">
            <a:avLst/>
          </a:prstGeom>
          <a:solidFill>
            <a:schemeClr val="tx1">
              <a:alpha val="50000"/>
            </a:schemeClr>
          </a:solidFill>
        </p:spPr>
        <p:txBody>
          <a:bodyPr wrap="square" rtlCol="0">
            <a:spAutoFit/>
          </a:bodyPr>
          <a:lstStyle/>
          <a:p>
            <a:pPr algn="ctr"/>
            <a:r>
              <a:rPr lang="en-US" sz="6000" b="1" u="sng" dirty="0">
                <a:solidFill>
                  <a:schemeClr val="bg1"/>
                </a:solidFill>
                <a:latin typeface="Times New Roman" panose="02020603050405020304" pitchFamily="18" charset="0"/>
                <a:cs typeface="Times New Roman" panose="02020603050405020304" pitchFamily="18" charset="0"/>
              </a:rPr>
              <a:t>The Results</a:t>
            </a:r>
          </a:p>
        </p:txBody>
      </p:sp>
      <p:sp>
        <p:nvSpPr>
          <p:cNvPr id="6" name="TextBox 5"/>
          <p:cNvSpPr txBox="1"/>
          <p:nvPr/>
        </p:nvSpPr>
        <p:spPr>
          <a:xfrm>
            <a:off x="158435" y="1617071"/>
            <a:ext cx="8854289" cy="3785652"/>
          </a:xfrm>
          <a:prstGeom prst="rect">
            <a:avLst/>
          </a:prstGeom>
          <a:solidFill>
            <a:schemeClr val="tx1">
              <a:alpha val="50000"/>
            </a:schemeClr>
          </a:solidFill>
        </p:spPr>
        <p:txBody>
          <a:bodyPr wrap="square" rtlCol="0">
            <a:spAutoFit/>
          </a:bodyPr>
          <a:lstStyle/>
          <a:p>
            <a:pPr marL="857250" indent="-857250">
              <a:buFont typeface="Arial" panose="020B0604020202020204" pitchFamily="34" charset="0"/>
              <a:buChar char="•"/>
            </a:pPr>
            <a:r>
              <a:rPr lang="en-US" sz="4000" dirty="0">
                <a:solidFill>
                  <a:schemeClr val="bg1"/>
                </a:solidFill>
                <a:latin typeface="Times New Roman" panose="02020603050405020304" pitchFamily="18" charset="0"/>
                <a:cs typeface="Times New Roman" panose="02020603050405020304" pitchFamily="18" charset="0"/>
              </a:rPr>
              <a:t>1 said more staffing</a:t>
            </a:r>
          </a:p>
          <a:p>
            <a:pPr marL="857250" indent="-857250">
              <a:buFont typeface="Arial" panose="020B0604020202020204" pitchFamily="34" charset="0"/>
              <a:buChar char="•"/>
            </a:pPr>
            <a:endParaRPr lang="en-US" sz="4000" dirty="0">
              <a:solidFill>
                <a:schemeClr val="bg1"/>
              </a:solidFill>
              <a:latin typeface="Times New Roman" panose="02020603050405020304" pitchFamily="18" charset="0"/>
              <a:cs typeface="Times New Roman" panose="02020603050405020304" pitchFamily="18" charset="0"/>
            </a:endParaRPr>
          </a:p>
          <a:p>
            <a:pPr marL="857250" indent="-857250">
              <a:buFont typeface="Arial" panose="020B0604020202020204" pitchFamily="34" charset="0"/>
              <a:buChar char="•"/>
            </a:pPr>
            <a:r>
              <a:rPr lang="en-US" sz="4000" dirty="0">
                <a:solidFill>
                  <a:schemeClr val="bg1"/>
                </a:solidFill>
                <a:latin typeface="Times New Roman" panose="02020603050405020304" pitchFamily="18" charset="0"/>
                <a:cs typeface="Times New Roman" panose="02020603050405020304" pitchFamily="18" charset="0"/>
              </a:rPr>
              <a:t>2 wanted more advancement opportunity</a:t>
            </a:r>
          </a:p>
          <a:p>
            <a:pPr marL="857250" indent="-857250">
              <a:buFont typeface="Arial" panose="020B0604020202020204" pitchFamily="34" charset="0"/>
              <a:buChar char="•"/>
            </a:pPr>
            <a:endParaRPr lang="en-US" sz="4000" dirty="0">
              <a:solidFill>
                <a:schemeClr val="bg1"/>
              </a:solidFill>
              <a:latin typeface="Times New Roman" panose="02020603050405020304" pitchFamily="18" charset="0"/>
              <a:cs typeface="Times New Roman" panose="02020603050405020304" pitchFamily="18" charset="0"/>
            </a:endParaRPr>
          </a:p>
          <a:p>
            <a:pPr marL="857250" indent="-857250">
              <a:buFont typeface="Arial" panose="020B0604020202020204" pitchFamily="34" charset="0"/>
              <a:buChar char="•"/>
            </a:pPr>
            <a:r>
              <a:rPr lang="en-US" sz="4000" dirty="0">
                <a:solidFill>
                  <a:schemeClr val="bg1"/>
                </a:solidFill>
                <a:latin typeface="Times New Roman" panose="02020603050405020304" pitchFamily="18" charset="0"/>
                <a:cs typeface="Times New Roman" panose="02020603050405020304" pitchFamily="18" charset="0"/>
              </a:rPr>
              <a:t>3 said more pay</a:t>
            </a:r>
          </a:p>
        </p:txBody>
      </p:sp>
    </p:spTree>
    <p:extLst>
      <p:ext uri="{BB962C8B-B14F-4D97-AF65-F5344CB8AC3E}">
        <p14:creationId xmlns:p14="http://schemas.microsoft.com/office/powerpoint/2010/main" val="794138959"/>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bg/>
                                          </p:spTgt>
                                        </p:tgtEl>
                                        <p:attrNameLst>
                                          <p:attrName>style.visibility</p:attrName>
                                        </p:attrNameLst>
                                      </p:cBhvr>
                                      <p:to>
                                        <p:strVal val="visible"/>
                                      </p:to>
                                    </p:set>
                                    <p:animEffect transition="in" filter="fade">
                                      <p:cBhvr>
                                        <p:cTn id="14" dur="250"/>
                                        <p:tgtEl>
                                          <p:spTgt spid="6">
                                            <p:bg/>
                                          </p:spTgt>
                                        </p:tgtEl>
                                      </p:cBhvr>
                                    </p:animEffect>
                                    <p:anim calcmode="lin" valueType="num">
                                      <p:cBhvr>
                                        <p:cTn id="15" dur="250" fill="hold"/>
                                        <p:tgtEl>
                                          <p:spTgt spid="6">
                                            <p:bg/>
                                          </p:spTgt>
                                        </p:tgtEl>
                                        <p:attrNameLst>
                                          <p:attrName>ppt_x</p:attrName>
                                        </p:attrNameLst>
                                      </p:cBhvr>
                                      <p:tavLst>
                                        <p:tav tm="0">
                                          <p:val>
                                            <p:strVal val="#ppt_x"/>
                                          </p:val>
                                        </p:tav>
                                        <p:tav tm="100000">
                                          <p:val>
                                            <p:strVal val="#ppt_x"/>
                                          </p:val>
                                        </p:tav>
                                      </p:tavLst>
                                    </p:anim>
                                    <p:anim calcmode="lin" valueType="num">
                                      <p:cBhvr>
                                        <p:cTn id="16" dur="250" fill="hold"/>
                                        <p:tgtEl>
                                          <p:spTgt spid="6">
                                            <p:bg/>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2000"/>
                                        <p:tgtEl>
                                          <p:spTgt spid="6">
                                            <p:txEl>
                                              <p:pRg st="0" end="0"/>
                                            </p:txEl>
                                          </p:spTgt>
                                        </p:tgtEl>
                                      </p:cBhvr>
                                    </p:animEffect>
                                    <p:anim calcmode="lin" valueType="num">
                                      <p:cBhvr>
                                        <p:cTn id="20" dur="2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1" dur="2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animEffect transition="in" filter="fade">
                                      <p:cBhvr>
                                        <p:cTn id="26" dur="2000"/>
                                        <p:tgtEl>
                                          <p:spTgt spid="6">
                                            <p:txEl>
                                              <p:pRg st="2" end="2"/>
                                            </p:txEl>
                                          </p:spTgt>
                                        </p:tgtEl>
                                      </p:cBhvr>
                                    </p:animEffect>
                                    <p:anim calcmode="lin" valueType="num">
                                      <p:cBhvr>
                                        <p:cTn id="27" dur="2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8" dur="2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6">
                                            <p:txEl>
                                              <p:pRg st="4" end="4"/>
                                            </p:txEl>
                                          </p:spTgt>
                                        </p:tgtEl>
                                        <p:attrNameLst>
                                          <p:attrName>style.visibility</p:attrName>
                                        </p:attrNameLst>
                                      </p:cBhvr>
                                      <p:to>
                                        <p:strVal val="visible"/>
                                      </p:to>
                                    </p:set>
                                    <p:animEffect transition="in" filter="fade">
                                      <p:cBhvr>
                                        <p:cTn id="33" dur="2000"/>
                                        <p:tgtEl>
                                          <p:spTgt spid="6">
                                            <p:txEl>
                                              <p:pRg st="4" end="4"/>
                                            </p:txEl>
                                          </p:spTgt>
                                        </p:tgtEl>
                                      </p:cBhvr>
                                    </p:animEffect>
                                    <p:anim calcmode="lin" valueType="num">
                                      <p:cBhvr>
                                        <p:cTn id="34" dur="2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5" dur="2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uiExpand="1"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8143" y="0"/>
            <a:ext cx="6074875" cy="1015663"/>
          </a:xfrm>
          <a:prstGeom prst="rect">
            <a:avLst/>
          </a:prstGeom>
          <a:solidFill>
            <a:schemeClr val="tx1">
              <a:alpha val="50000"/>
            </a:schemeClr>
          </a:solidFill>
        </p:spPr>
        <p:txBody>
          <a:bodyPr wrap="square" rtlCol="0">
            <a:spAutoFit/>
          </a:bodyPr>
          <a:lstStyle/>
          <a:p>
            <a:pPr algn="ctr"/>
            <a:r>
              <a:rPr lang="en-US" sz="6000" b="1" u="sng" dirty="0">
                <a:solidFill>
                  <a:schemeClr val="bg1"/>
                </a:solidFill>
                <a:latin typeface="Times New Roman" panose="02020603050405020304" pitchFamily="18" charset="0"/>
                <a:cs typeface="Times New Roman" panose="02020603050405020304" pitchFamily="18" charset="0"/>
              </a:rPr>
              <a:t>The Results</a:t>
            </a:r>
          </a:p>
        </p:txBody>
      </p:sp>
      <p:sp>
        <p:nvSpPr>
          <p:cNvPr id="6" name="TextBox 5"/>
          <p:cNvSpPr txBox="1"/>
          <p:nvPr/>
        </p:nvSpPr>
        <p:spPr>
          <a:xfrm>
            <a:off x="158435" y="1758585"/>
            <a:ext cx="8854289" cy="3785652"/>
          </a:xfrm>
          <a:prstGeom prst="rect">
            <a:avLst/>
          </a:prstGeom>
          <a:solidFill>
            <a:schemeClr val="tx1">
              <a:alpha val="50000"/>
            </a:schemeClr>
          </a:solidFill>
        </p:spPr>
        <p:txBody>
          <a:bodyPr wrap="square" rtlCol="0">
            <a:spAutoFit/>
          </a:bodyPr>
          <a:lstStyle/>
          <a:p>
            <a:pPr marL="857250" indent="-857250">
              <a:buFont typeface="Arial" panose="020B0604020202020204" pitchFamily="34" charset="0"/>
              <a:buChar char="•"/>
            </a:pPr>
            <a:r>
              <a:rPr lang="en-US" sz="4000" dirty="0">
                <a:solidFill>
                  <a:schemeClr val="bg1"/>
                </a:solidFill>
                <a:latin typeface="Times New Roman" panose="02020603050405020304" pitchFamily="18" charset="0"/>
                <a:cs typeface="Times New Roman" panose="02020603050405020304" pitchFamily="18" charset="0"/>
              </a:rPr>
              <a:t>1 said they make bad promotion calls</a:t>
            </a:r>
          </a:p>
          <a:p>
            <a:pPr marL="857250" indent="-857250">
              <a:buFont typeface="Arial" panose="020B0604020202020204" pitchFamily="34" charset="0"/>
              <a:buChar char="•"/>
            </a:pPr>
            <a:endParaRPr lang="en-US" sz="4000" dirty="0">
              <a:solidFill>
                <a:schemeClr val="bg1"/>
              </a:solidFill>
              <a:latin typeface="Times New Roman" panose="02020603050405020304" pitchFamily="18" charset="0"/>
              <a:cs typeface="Times New Roman" panose="02020603050405020304" pitchFamily="18" charset="0"/>
            </a:endParaRPr>
          </a:p>
          <a:p>
            <a:pPr marL="857250" indent="-857250">
              <a:buFont typeface="Arial" panose="020B0604020202020204" pitchFamily="34" charset="0"/>
              <a:buChar char="•"/>
            </a:pPr>
            <a:r>
              <a:rPr lang="en-US" sz="4000" dirty="0">
                <a:solidFill>
                  <a:schemeClr val="bg1"/>
                </a:solidFill>
                <a:latin typeface="Times New Roman" panose="02020603050405020304" pitchFamily="18" charset="0"/>
                <a:cs typeface="Times New Roman" panose="02020603050405020304" pitchFamily="18" charset="0"/>
              </a:rPr>
              <a:t>2 said the Command Staff was clueless as to how corrections works</a:t>
            </a:r>
          </a:p>
          <a:p>
            <a:pPr marL="857250" indent="-857250">
              <a:buFont typeface="Arial" panose="020B0604020202020204" pitchFamily="34" charset="0"/>
              <a:buChar char="•"/>
            </a:pPr>
            <a:endParaRPr lang="en-US" sz="4000" dirty="0">
              <a:solidFill>
                <a:schemeClr val="bg1"/>
              </a:solidFill>
              <a:latin typeface="Times New Roman" panose="02020603050405020304" pitchFamily="18" charset="0"/>
              <a:cs typeface="Times New Roman" panose="02020603050405020304" pitchFamily="18" charset="0"/>
            </a:endParaRPr>
          </a:p>
          <a:p>
            <a:pPr marL="857250" indent="-857250">
              <a:buFont typeface="Arial" panose="020B0604020202020204" pitchFamily="34" charset="0"/>
              <a:buChar char="•"/>
            </a:pPr>
            <a:r>
              <a:rPr lang="en-US" sz="4000" b="1" u="sng" dirty="0">
                <a:solidFill>
                  <a:schemeClr val="bg1"/>
                </a:solidFill>
                <a:latin typeface="Times New Roman" panose="02020603050405020304" pitchFamily="18" charset="0"/>
                <a:cs typeface="Times New Roman" panose="02020603050405020304" pitchFamily="18" charset="0"/>
              </a:rPr>
              <a:t>3 said COMMUNICATION</a:t>
            </a:r>
          </a:p>
        </p:txBody>
      </p:sp>
    </p:spTree>
    <p:extLst>
      <p:ext uri="{BB962C8B-B14F-4D97-AF65-F5344CB8AC3E}">
        <p14:creationId xmlns:p14="http://schemas.microsoft.com/office/powerpoint/2010/main" val="3474619379"/>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bg/>
                                          </p:spTgt>
                                        </p:tgtEl>
                                        <p:attrNameLst>
                                          <p:attrName>style.visibility</p:attrName>
                                        </p:attrNameLst>
                                      </p:cBhvr>
                                      <p:to>
                                        <p:strVal val="visible"/>
                                      </p:to>
                                    </p:set>
                                    <p:animEffect transition="in" filter="fade">
                                      <p:cBhvr>
                                        <p:cTn id="14" dur="250"/>
                                        <p:tgtEl>
                                          <p:spTgt spid="6">
                                            <p:bg/>
                                          </p:spTgt>
                                        </p:tgtEl>
                                      </p:cBhvr>
                                    </p:animEffect>
                                    <p:anim calcmode="lin" valueType="num">
                                      <p:cBhvr>
                                        <p:cTn id="15" dur="250" fill="hold"/>
                                        <p:tgtEl>
                                          <p:spTgt spid="6">
                                            <p:bg/>
                                          </p:spTgt>
                                        </p:tgtEl>
                                        <p:attrNameLst>
                                          <p:attrName>ppt_x</p:attrName>
                                        </p:attrNameLst>
                                      </p:cBhvr>
                                      <p:tavLst>
                                        <p:tav tm="0">
                                          <p:val>
                                            <p:strVal val="#ppt_x"/>
                                          </p:val>
                                        </p:tav>
                                        <p:tav tm="100000">
                                          <p:val>
                                            <p:strVal val="#ppt_x"/>
                                          </p:val>
                                        </p:tav>
                                      </p:tavLst>
                                    </p:anim>
                                    <p:anim calcmode="lin" valueType="num">
                                      <p:cBhvr>
                                        <p:cTn id="16" dur="250" fill="hold"/>
                                        <p:tgtEl>
                                          <p:spTgt spid="6">
                                            <p:bg/>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2000"/>
                                        <p:tgtEl>
                                          <p:spTgt spid="6">
                                            <p:txEl>
                                              <p:pRg st="0" end="0"/>
                                            </p:txEl>
                                          </p:spTgt>
                                        </p:tgtEl>
                                      </p:cBhvr>
                                    </p:animEffect>
                                    <p:anim calcmode="lin" valueType="num">
                                      <p:cBhvr>
                                        <p:cTn id="20" dur="2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1" dur="2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animEffect transition="in" filter="fade">
                                      <p:cBhvr>
                                        <p:cTn id="26" dur="2000"/>
                                        <p:tgtEl>
                                          <p:spTgt spid="6">
                                            <p:txEl>
                                              <p:pRg st="2" end="2"/>
                                            </p:txEl>
                                          </p:spTgt>
                                        </p:tgtEl>
                                      </p:cBhvr>
                                    </p:animEffect>
                                    <p:anim calcmode="lin" valueType="num">
                                      <p:cBhvr>
                                        <p:cTn id="27" dur="2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8" dur="2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6">
                                            <p:txEl>
                                              <p:pRg st="4" end="4"/>
                                            </p:txEl>
                                          </p:spTgt>
                                        </p:tgtEl>
                                        <p:attrNameLst>
                                          <p:attrName>style.visibility</p:attrName>
                                        </p:attrNameLst>
                                      </p:cBhvr>
                                      <p:to>
                                        <p:strVal val="visible"/>
                                      </p:to>
                                    </p:set>
                                    <p:animEffect transition="in" filter="fade">
                                      <p:cBhvr>
                                        <p:cTn id="33" dur="2000"/>
                                        <p:tgtEl>
                                          <p:spTgt spid="6">
                                            <p:txEl>
                                              <p:pRg st="4" end="4"/>
                                            </p:txEl>
                                          </p:spTgt>
                                        </p:tgtEl>
                                      </p:cBhvr>
                                    </p:animEffect>
                                    <p:anim calcmode="lin" valueType="num">
                                      <p:cBhvr>
                                        <p:cTn id="34" dur="2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5" dur="2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uiExpand="1"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8143" y="0"/>
            <a:ext cx="6074875" cy="1938992"/>
          </a:xfrm>
          <a:prstGeom prst="rect">
            <a:avLst/>
          </a:prstGeom>
          <a:solidFill>
            <a:schemeClr val="tx1">
              <a:alpha val="50000"/>
            </a:schemeClr>
          </a:solidFill>
        </p:spPr>
        <p:txBody>
          <a:bodyPr wrap="square" rtlCol="0">
            <a:spAutoFit/>
          </a:bodyPr>
          <a:lstStyle/>
          <a:p>
            <a:pPr algn="ctr"/>
            <a:r>
              <a:rPr lang="en-US" sz="6000" b="1" u="sng" dirty="0">
                <a:solidFill>
                  <a:schemeClr val="bg1"/>
                </a:solidFill>
                <a:latin typeface="Times New Roman" panose="02020603050405020304" pitchFamily="18" charset="0"/>
                <a:cs typeface="Times New Roman" panose="02020603050405020304" pitchFamily="18" charset="0"/>
              </a:rPr>
              <a:t>Personal Communication</a:t>
            </a:r>
          </a:p>
        </p:txBody>
      </p:sp>
      <p:sp>
        <p:nvSpPr>
          <p:cNvPr id="6" name="TextBox 5"/>
          <p:cNvSpPr txBox="1"/>
          <p:nvPr/>
        </p:nvSpPr>
        <p:spPr>
          <a:xfrm>
            <a:off x="158435" y="2400843"/>
            <a:ext cx="8854289" cy="3170099"/>
          </a:xfrm>
          <a:prstGeom prst="rect">
            <a:avLst/>
          </a:prstGeom>
          <a:solidFill>
            <a:schemeClr val="tx1">
              <a:alpha val="50000"/>
            </a:schemeClr>
          </a:solidFill>
        </p:spPr>
        <p:txBody>
          <a:bodyPr wrap="square" rtlCol="0">
            <a:spAutoFit/>
          </a:bodyPr>
          <a:lstStyle/>
          <a:p>
            <a:pPr marL="857250" indent="-857250">
              <a:buFont typeface="Arial" panose="020B0604020202020204" pitchFamily="34" charset="0"/>
              <a:buChar char="•"/>
            </a:pPr>
            <a:r>
              <a:rPr lang="en-US" sz="4000" dirty="0">
                <a:solidFill>
                  <a:schemeClr val="bg1"/>
                </a:solidFill>
                <a:latin typeface="Times New Roman" panose="02020603050405020304" pitchFamily="18" charset="0"/>
                <a:cs typeface="Times New Roman" panose="02020603050405020304" pitchFamily="18" charset="0"/>
              </a:rPr>
              <a:t>More meaningful</a:t>
            </a:r>
          </a:p>
          <a:p>
            <a:pPr marL="857250" indent="-857250">
              <a:buFont typeface="Arial" panose="020B0604020202020204" pitchFamily="34" charset="0"/>
              <a:buChar char="•"/>
            </a:pPr>
            <a:endParaRPr lang="en-US" sz="4000" dirty="0">
              <a:solidFill>
                <a:schemeClr val="bg1"/>
              </a:solidFill>
              <a:latin typeface="Times New Roman" panose="02020603050405020304" pitchFamily="18" charset="0"/>
              <a:cs typeface="Times New Roman" panose="02020603050405020304" pitchFamily="18" charset="0"/>
            </a:endParaRPr>
          </a:p>
          <a:p>
            <a:pPr marL="857250" indent="-857250">
              <a:buFont typeface="Arial" panose="020B0604020202020204" pitchFamily="34" charset="0"/>
              <a:buChar char="•"/>
            </a:pPr>
            <a:r>
              <a:rPr lang="en-US" sz="4000" dirty="0">
                <a:solidFill>
                  <a:schemeClr val="bg1"/>
                </a:solidFill>
                <a:latin typeface="Times New Roman" panose="02020603050405020304" pitchFamily="18" charset="0"/>
                <a:cs typeface="Times New Roman" panose="02020603050405020304" pitchFamily="18" charset="0"/>
              </a:rPr>
              <a:t>Longer lasting impression</a:t>
            </a:r>
          </a:p>
          <a:p>
            <a:pPr marL="857250" indent="-857250">
              <a:buFont typeface="Arial" panose="020B0604020202020204" pitchFamily="34" charset="0"/>
              <a:buChar char="•"/>
            </a:pPr>
            <a:endParaRPr lang="en-US" sz="4000" dirty="0">
              <a:solidFill>
                <a:schemeClr val="bg1"/>
              </a:solidFill>
              <a:latin typeface="Times New Roman" panose="02020603050405020304" pitchFamily="18" charset="0"/>
              <a:cs typeface="Times New Roman" panose="02020603050405020304" pitchFamily="18" charset="0"/>
            </a:endParaRPr>
          </a:p>
          <a:p>
            <a:pPr marL="857250" indent="-857250">
              <a:buFont typeface="Arial" panose="020B0604020202020204" pitchFamily="34" charset="0"/>
              <a:buChar char="•"/>
            </a:pPr>
            <a:r>
              <a:rPr lang="en-US" sz="4000" dirty="0">
                <a:solidFill>
                  <a:schemeClr val="bg1"/>
                </a:solidFill>
                <a:latin typeface="Times New Roman" panose="02020603050405020304" pitchFamily="18" charset="0"/>
                <a:cs typeface="Times New Roman" panose="02020603050405020304" pitchFamily="18" charset="0"/>
              </a:rPr>
              <a:t>Formal vs Informal</a:t>
            </a:r>
          </a:p>
        </p:txBody>
      </p:sp>
    </p:spTree>
    <p:extLst>
      <p:ext uri="{BB962C8B-B14F-4D97-AF65-F5344CB8AC3E}">
        <p14:creationId xmlns:p14="http://schemas.microsoft.com/office/powerpoint/2010/main" val="95612344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bg/>
                                          </p:spTgt>
                                        </p:tgtEl>
                                        <p:attrNameLst>
                                          <p:attrName>style.visibility</p:attrName>
                                        </p:attrNameLst>
                                      </p:cBhvr>
                                      <p:to>
                                        <p:strVal val="visible"/>
                                      </p:to>
                                    </p:set>
                                    <p:animEffect transition="in" filter="fade">
                                      <p:cBhvr>
                                        <p:cTn id="14" dur="250"/>
                                        <p:tgtEl>
                                          <p:spTgt spid="6">
                                            <p:bg/>
                                          </p:spTgt>
                                        </p:tgtEl>
                                      </p:cBhvr>
                                    </p:animEffect>
                                    <p:anim calcmode="lin" valueType="num">
                                      <p:cBhvr>
                                        <p:cTn id="15" dur="250" fill="hold"/>
                                        <p:tgtEl>
                                          <p:spTgt spid="6">
                                            <p:bg/>
                                          </p:spTgt>
                                        </p:tgtEl>
                                        <p:attrNameLst>
                                          <p:attrName>ppt_x</p:attrName>
                                        </p:attrNameLst>
                                      </p:cBhvr>
                                      <p:tavLst>
                                        <p:tav tm="0">
                                          <p:val>
                                            <p:strVal val="#ppt_x"/>
                                          </p:val>
                                        </p:tav>
                                        <p:tav tm="100000">
                                          <p:val>
                                            <p:strVal val="#ppt_x"/>
                                          </p:val>
                                        </p:tav>
                                      </p:tavLst>
                                    </p:anim>
                                    <p:anim calcmode="lin" valueType="num">
                                      <p:cBhvr>
                                        <p:cTn id="16" dur="250" fill="hold"/>
                                        <p:tgtEl>
                                          <p:spTgt spid="6">
                                            <p:bg/>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2000"/>
                                        <p:tgtEl>
                                          <p:spTgt spid="6">
                                            <p:txEl>
                                              <p:pRg st="0" end="0"/>
                                            </p:txEl>
                                          </p:spTgt>
                                        </p:tgtEl>
                                      </p:cBhvr>
                                    </p:animEffect>
                                    <p:anim calcmode="lin" valueType="num">
                                      <p:cBhvr>
                                        <p:cTn id="20" dur="2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1" dur="2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animEffect transition="in" filter="fade">
                                      <p:cBhvr>
                                        <p:cTn id="26" dur="2000"/>
                                        <p:tgtEl>
                                          <p:spTgt spid="6">
                                            <p:txEl>
                                              <p:pRg st="2" end="2"/>
                                            </p:txEl>
                                          </p:spTgt>
                                        </p:tgtEl>
                                      </p:cBhvr>
                                    </p:animEffect>
                                    <p:anim calcmode="lin" valueType="num">
                                      <p:cBhvr>
                                        <p:cTn id="27" dur="2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8" dur="2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6">
                                            <p:txEl>
                                              <p:pRg st="4" end="4"/>
                                            </p:txEl>
                                          </p:spTgt>
                                        </p:tgtEl>
                                        <p:attrNameLst>
                                          <p:attrName>style.visibility</p:attrName>
                                        </p:attrNameLst>
                                      </p:cBhvr>
                                      <p:to>
                                        <p:strVal val="visible"/>
                                      </p:to>
                                    </p:set>
                                    <p:animEffect transition="in" filter="fade">
                                      <p:cBhvr>
                                        <p:cTn id="33" dur="2000"/>
                                        <p:tgtEl>
                                          <p:spTgt spid="6">
                                            <p:txEl>
                                              <p:pRg st="4" end="4"/>
                                            </p:txEl>
                                          </p:spTgt>
                                        </p:tgtEl>
                                      </p:cBhvr>
                                    </p:animEffect>
                                    <p:anim calcmode="lin" valueType="num">
                                      <p:cBhvr>
                                        <p:cTn id="34" dur="2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5" dur="2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uiExpand="1" build="p" animBg="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691</TotalTime>
  <Words>913</Words>
  <Application>Microsoft Office PowerPoint</Application>
  <PresentationFormat>On-screen Show (4:3)</PresentationFormat>
  <Paragraphs>104</Paragraphs>
  <Slides>19</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jharville@baldwincountyal.gov</dc:creator>
  <cp:lastModifiedBy>Donna Key</cp:lastModifiedBy>
  <cp:revision>48</cp:revision>
  <dcterms:created xsi:type="dcterms:W3CDTF">2016-08-08T13:18:13Z</dcterms:created>
  <dcterms:modified xsi:type="dcterms:W3CDTF">2016-08-10T12:30:03Z</dcterms:modified>
</cp:coreProperties>
</file>