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59" r:id="rId3"/>
    <p:sldId id="267" r:id="rId4"/>
    <p:sldId id="266" r:id="rId5"/>
    <p:sldId id="261" r:id="rId6"/>
    <p:sldId id="262" r:id="rId7"/>
    <p:sldId id="263" r:id="rId8"/>
    <p:sldId id="268" r:id="rId9"/>
    <p:sldId id="269" r:id="rId10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6" d="100"/>
          <a:sy n="66" d="100"/>
        </p:scale>
        <p:origin x="90" y="9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84AD8BDB-FC3D-4426-A7DD-409093AB30E0}" type="datetimeFigureOut">
              <a:rPr lang="en-US" smtClean="0"/>
              <a:t>8/15/2018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59EEDED5-0E79-422C-BC57-3C8D7E7F27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55574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A2C41E-C653-4611-B518-6F489D88BFBA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9695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A2C41E-C653-4611-B518-6F489D88BFBA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92989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A2C41E-C653-4611-B518-6F489D88BFBA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88509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A2C41E-C653-4611-B518-6F489D88BFBA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456633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A2C41E-C653-4611-B518-6F489D88BFBA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863163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A2C41E-C653-4611-B518-6F489D88BFBA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029905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A2C41E-C653-4611-B518-6F489D88BFBA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21131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A2C41E-C653-4611-B518-6F489D88BFBA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98575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0FECD24-A424-40A8-B351-1900A3B836B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127061D7-01C3-46DA-8A85-BD2F87CA85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8395ED9F-1F81-4158-8E45-E7C29B216A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C0BE23FB-FBCE-4416-9A63-4413DFC114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848484FD-D87D-4343-93E6-4F26812223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E36636-E613-44B7-A59A-BF70E746AD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7774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1909218-D96E-4CFF-8C38-388AD3372F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692FCBA9-9016-4400-B210-6DF298741D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32BA6B4-736A-4962-9B95-031CF96598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DE4D3A9-6AAF-4E42-A970-FDE5F35567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15AA580-A3BC-4058-84F4-1DC0BAA684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E36636-E613-44B7-A59A-BF70E746AD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78194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038046DB-4071-4C32-8EB2-46D938B1F09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2B770F00-50C0-4198-A7FE-1B9DEF27F3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D97E8EE-C251-4CB0-9A08-DBF1D3CB8F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DAC21671-0B55-4C72-9AEF-D9D8A3E7CE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EB942E7-B9D5-441F-BEC1-C723D665F0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E36636-E613-44B7-A59A-BF70E746AD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48070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E2834C4-5444-41FA-ABF9-3C57AFF869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72949B2-5781-4AB8-9BED-6A878BDE41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27921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8C4E692-7DC3-4BD8-B0C7-33D171048E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3EF1B8BB-7CC8-4591-90F0-58915252A1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604CD8C-AAD1-4653-A2C5-D2F62F1E33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DBF2DB27-B206-453B-B78D-C0C0B2CD6C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D853D69-B8FA-4AEC-93C7-B536D9E029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E36636-E613-44B7-A59A-BF70E746AD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07494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4B15A3C-8A41-45AE-BA08-25E701D960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F77279B-DEF8-43BB-9CCF-D48E60EBF7A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7D451971-4362-4102-BBA3-F23D845DA1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E2887A21-882D-4151-BFDA-233DBFA3E1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BB41EA01-0D74-46F3-80C7-46B7B44DF1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FCF5F7C9-AD1A-4C7B-92D9-376CBA01FF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E36636-E613-44B7-A59A-BF70E746AD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43416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29BFE76-5511-4294-B9D4-E73C8CB6F4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C43D9E8F-D3AC-47A0-824D-F818F3EA41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BF0A744D-E0A3-4C9F-B28B-F5B2A5D5CF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1AF938F4-2A6A-41C1-B1E4-48EC4368318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2377FE1F-1796-475B-A54E-42F35C24050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3D8EE01F-F5B7-48E2-92C2-9172AA2711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1BBBC1AB-4438-4E9C-B0B2-6EC14A8050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7460E654-7B35-4DB6-83EE-F232D6A49E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E36636-E613-44B7-A59A-BF70E746AD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17912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6F62C2F-AFF5-4209-9DC4-D1967BFC23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EF8B0233-8048-4259-A34A-CA3A1389DC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0D814F39-0D85-4808-98B9-CA36E70F70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E82CB7CA-EEBA-4EE4-A083-08F15807C8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E36636-E613-44B7-A59A-BF70E746AD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7404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4B5D20F2-5388-4218-B161-8D0739B5F6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C4E8C5B4-C179-4241-BA21-9CFA31393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8C675F03-12FD-482C-886B-D318F9ACE9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E36636-E613-44B7-A59A-BF70E746AD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49770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BA2A662-7715-4E76-A180-AD8524DD02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AD8A7E9-1286-4534-ABFF-98B5CB51BF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A253D427-DA36-48C1-8E38-867F1C151F5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78BE6C94-7764-4A3B-87E6-4E7C092540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9DC9B938-C1CB-4132-BD20-1976423689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F025E226-DC64-49E3-BA0D-DFB6ABB17B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E36636-E613-44B7-A59A-BF70E746AD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01518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9566754-4033-401D-A723-C1033DF77B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820F02A2-E117-49F2-8B72-7F2C03F8C58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8AF3FB02-65BB-494B-974E-15C8C12580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0D91A595-2970-4544-A529-2397A46C19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08930D5F-73C6-4FFF-87D0-99467D272F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64A0ABE7-DA4E-4435-8941-05118CCADB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E36636-E613-44B7-A59A-BF70E746AD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18639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6765429D-54B2-4EB3-BB6C-D4FB346E7B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41CDC492-431F-4463-B703-3080200C7E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E224D9EB-7ED9-4145-83E9-151C5AAAA47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F0737993-E6FA-4757-BCD2-B254B375FB5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AB42FE46-A786-4C57-985C-8B99B05948F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E36636-E613-44B7-A59A-BF70E746AD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77559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Freeform: Shape 19">
            <a:extLst>
              <a:ext uri="{FF2B5EF4-FFF2-40B4-BE49-F238E27FC236}">
                <a16:creationId xmlns:a16="http://schemas.microsoft.com/office/drawing/2014/main" xmlns="" id="{1DB7C82F-AB7E-4F0C-B829-FA1B9C41518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0" y="0"/>
            <a:ext cx="6172782" cy="6858000"/>
          </a:xfrm>
          <a:custGeom>
            <a:avLst/>
            <a:gdLst>
              <a:gd name="connsiteX0" fmla="*/ 6172782 w 6172782"/>
              <a:gd name="connsiteY0" fmla="*/ 0 h 6858000"/>
              <a:gd name="connsiteX1" fmla="*/ 69075 w 6172782"/>
              <a:gd name="connsiteY1" fmla="*/ 0 h 6858000"/>
              <a:gd name="connsiteX2" fmla="*/ 35131 w 6172782"/>
              <a:gd name="connsiteY2" fmla="*/ 267128 h 6858000"/>
              <a:gd name="connsiteX3" fmla="*/ 0 w 6172782"/>
              <a:gd name="connsiteY3" fmla="*/ 962845 h 6858000"/>
              <a:gd name="connsiteX4" fmla="*/ 3276103 w 6172782"/>
              <a:gd name="connsiteY4" fmla="*/ 6782205 h 6858000"/>
              <a:gd name="connsiteX5" fmla="*/ 3407923 w 6172782"/>
              <a:gd name="connsiteY5" fmla="*/ 6858000 h 6858000"/>
              <a:gd name="connsiteX6" fmla="*/ 6172782 w 617278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172782" h="6858000">
                <a:moveTo>
                  <a:pt x="6172782" y="0"/>
                </a:moveTo>
                <a:lnTo>
                  <a:pt x="69075" y="0"/>
                </a:lnTo>
                <a:lnTo>
                  <a:pt x="35131" y="267128"/>
                </a:lnTo>
                <a:cubicBezTo>
                  <a:pt x="11901" y="495874"/>
                  <a:pt x="0" y="727970"/>
                  <a:pt x="0" y="962845"/>
                </a:cubicBezTo>
                <a:cubicBezTo>
                  <a:pt x="0" y="3429034"/>
                  <a:pt x="1312002" y="5588789"/>
                  <a:pt x="3276103" y="6782205"/>
                </a:cubicBezTo>
                <a:lnTo>
                  <a:pt x="3407923" y="6858000"/>
                </a:lnTo>
                <a:lnTo>
                  <a:pt x="6172782" y="6858000"/>
                </a:ln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Freeform: Shape 21">
            <a:extLst>
              <a:ext uri="{FF2B5EF4-FFF2-40B4-BE49-F238E27FC236}">
                <a16:creationId xmlns:a16="http://schemas.microsoft.com/office/drawing/2014/main" xmlns="" id="{F55FFF17-D3D5-4F58-BA56-54EA901CE03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6024154" cy="6858000"/>
          </a:xfrm>
          <a:custGeom>
            <a:avLst/>
            <a:gdLst>
              <a:gd name="connsiteX0" fmla="*/ 0 w 6024154"/>
              <a:gd name="connsiteY0" fmla="*/ 0 h 6858000"/>
              <a:gd name="connsiteX1" fmla="*/ 5953780 w 6024154"/>
              <a:gd name="connsiteY1" fmla="*/ 0 h 6858000"/>
              <a:gd name="connsiteX2" fmla="*/ 5989880 w 6024154"/>
              <a:gd name="connsiteY2" fmla="*/ 284091 h 6858000"/>
              <a:gd name="connsiteX3" fmla="*/ 6024154 w 6024154"/>
              <a:gd name="connsiteY3" fmla="*/ 962844 h 6858000"/>
              <a:gd name="connsiteX4" fmla="*/ 2549934 w 6024154"/>
              <a:gd name="connsiteY4" fmla="*/ 6800152 h 6858000"/>
              <a:gd name="connsiteX5" fmla="*/ 2436987 w 6024154"/>
              <a:gd name="connsiteY5" fmla="*/ 6858000 h 6858000"/>
              <a:gd name="connsiteX6" fmla="*/ 0 w 6024154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24154" h="6858000">
                <a:moveTo>
                  <a:pt x="0" y="0"/>
                </a:moveTo>
                <a:lnTo>
                  <a:pt x="5953780" y="0"/>
                </a:lnTo>
                <a:lnTo>
                  <a:pt x="5989880" y="284091"/>
                </a:lnTo>
                <a:cubicBezTo>
                  <a:pt x="6012544" y="507260"/>
                  <a:pt x="6024154" y="733696"/>
                  <a:pt x="6024154" y="962844"/>
                </a:cubicBezTo>
                <a:cubicBezTo>
                  <a:pt x="6024154" y="3483472"/>
                  <a:pt x="4619336" y="5675986"/>
                  <a:pt x="2549934" y="6800152"/>
                </a:cubicBezTo>
                <a:lnTo>
                  <a:pt x="2436987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F97ECC37-7C15-4891-A51D-D49748778D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8827" y="2069900"/>
            <a:ext cx="4448774" cy="296584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xmlns="" id="{C29C0151-8154-4D42-80F7-C9C5B74DB67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74850" y="1579206"/>
            <a:ext cx="4152900" cy="2668924"/>
          </a:xfrm>
        </p:spPr>
        <p:txBody>
          <a:bodyPr anchor="b">
            <a:normAutofit fontScale="90000"/>
          </a:bodyPr>
          <a:lstStyle/>
          <a:p>
            <a:pPr algn="l"/>
            <a:r>
              <a:rPr lang="en-US" sz="3000" b="1" dirty="0">
                <a:solidFill>
                  <a:schemeClr val="bg1">
                    <a:lumMod val="85000"/>
                    <a:lumOff val="15000"/>
                  </a:schemeClr>
                </a:solidFill>
                <a:latin typeface="Lucida Calligraphy" panose="03010101010101010101" pitchFamily="66" charset="0"/>
              </a:rPr>
              <a:t/>
            </a:r>
            <a:br>
              <a:rPr lang="en-US" sz="3000" b="1" dirty="0">
                <a:solidFill>
                  <a:schemeClr val="bg1">
                    <a:lumMod val="85000"/>
                    <a:lumOff val="15000"/>
                  </a:schemeClr>
                </a:solidFill>
                <a:latin typeface="Lucida Calligraphy" panose="03010101010101010101" pitchFamily="66" charset="0"/>
              </a:rPr>
            </a:br>
            <a:r>
              <a:rPr lang="en-US" sz="3000" b="1" dirty="0">
                <a:solidFill>
                  <a:schemeClr val="bg1">
                    <a:lumMod val="85000"/>
                    <a:lumOff val="15000"/>
                  </a:schemeClr>
                </a:solidFill>
                <a:latin typeface="Lucida Calligraphy" panose="03010101010101010101" pitchFamily="66" charset="0"/>
              </a:rPr>
              <a:t/>
            </a:r>
            <a:br>
              <a:rPr lang="en-US" sz="3000" b="1" dirty="0">
                <a:solidFill>
                  <a:schemeClr val="bg1">
                    <a:lumMod val="85000"/>
                    <a:lumOff val="15000"/>
                  </a:schemeClr>
                </a:solidFill>
                <a:latin typeface="Lucida Calligraphy" panose="03010101010101010101" pitchFamily="66" charset="0"/>
              </a:rPr>
            </a:br>
            <a:r>
              <a:rPr lang="en-US" sz="3000" b="1" dirty="0">
                <a:solidFill>
                  <a:schemeClr val="bg1">
                    <a:lumMod val="85000"/>
                    <a:lumOff val="15000"/>
                  </a:schemeClr>
                </a:solidFill>
                <a:latin typeface="Lucida Calligraphy" panose="03010101010101010101" pitchFamily="66" charset="0"/>
              </a:rPr>
              <a:t/>
            </a:r>
            <a:br>
              <a:rPr lang="en-US" sz="3000" b="1" dirty="0">
                <a:solidFill>
                  <a:schemeClr val="bg1">
                    <a:lumMod val="85000"/>
                    <a:lumOff val="15000"/>
                  </a:schemeClr>
                </a:solidFill>
                <a:latin typeface="Lucida Calligraphy" panose="03010101010101010101" pitchFamily="66" charset="0"/>
              </a:rPr>
            </a:br>
            <a:r>
              <a:rPr lang="en-US" sz="3000" b="1" dirty="0">
                <a:solidFill>
                  <a:schemeClr val="bg1">
                    <a:lumMod val="85000"/>
                    <a:lumOff val="15000"/>
                  </a:schemeClr>
                </a:solidFill>
                <a:latin typeface="Lucida Calligraphy" panose="03010101010101010101" pitchFamily="66" charset="0"/>
              </a:rPr>
              <a:t/>
            </a:r>
            <a:br>
              <a:rPr lang="en-US" sz="3000" b="1" dirty="0">
                <a:solidFill>
                  <a:schemeClr val="bg1">
                    <a:lumMod val="85000"/>
                    <a:lumOff val="15000"/>
                  </a:schemeClr>
                </a:solidFill>
                <a:latin typeface="Lucida Calligraphy" panose="03010101010101010101" pitchFamily="66" charset="0"/>
              </a:rPr>
            </a:br>
            <a:r>
              <a:rPr lang="en-US" sz="3000" b="1" dirty="0">
                <a:solidFill>
                  <a:schemeClr val="bg1">
                    <a:lumMod val="85000"/>
                    <a:lumOff val="15000"/>
                  </a:schemeClr>
                </a:solidFill>
                <a:latin typeface="Lucida Calligraphy" panose="03010101010101010101" pitchFamily="66" charset="0"/>
              </a:rPr>
              <a:t/>
            </a:r>
            <a:br>
              <a:rPr lang="en-US" sz="3000" b="1" dirty="0">
                <a:solidFill>
                  <a:schemeClr val="bg1">
                    <a:lumMod val="85000"/>
                    <a:lumOff val="15000"/>
                  </a:schemeClr>
                </a:solidFill>
                <a:latin typeface="Lucida Calligraphy" panose="03010101010101010101" pitchFamily="66" charset="0"/>
              </a:rPr>
            </a:br>
            <a:r>
              <a:rPr lang="en-US" sz="3000" b="1" dirty="0">
                <a:solidFill>
                  <a:schemeClr val="bg1">
                    <a:lumMod val="85000"/>
                    <a:lumOff val="15000"/>
                  </a:schemeClr>
                </a:solidFill>
                <a:latin typeface="Lucida Calligraphy" panose="03010101010101010101" pitchFamily="66" charset="0"/>
              </a:rPr>
              <a:t/>
            </a:r>
            <a:br>
              <a:rPr lang="en-US" sz="3000" b="1" dirty="0">
                <a:solidFill>
                  <a:schemeClr val="bg1">
                    <a:lumMod val="85000"/>
                    <a:lumOff val="15000"/>
                  </a:schemeClr>
                </a:solidFill>
                <a:latin typeface="Lucida Calligraphy" panose="03010101010101010101" pitchFamily="66" charset="0"/>
              </a:rPr>
            </a:br>
            <a:r>
              <a:rPr lang="en-US" sz="3000" b="1" dirty="0">
                <a:solidFill>
                  <a:schemeClr val="bg1">
                    <a:lumMod val="85000"/>
                    <a:lumOff val="15000"/>
                  </a:schemeClr>
                </a:solidFill>
                <a:latin typeface="Lucida Calligraphy" panose="03010101010101010101" pitchFamily="66" charset="0"/>
              </a:rPr>
              <a:t>Alabama Department of Revenue – City and County Motor Fuel Single Point Filing and Payment System</a:t>
            </a:r>
            <a:endParaRPr lang="en-US" sz="3000" dirty="0">
              <a:solidFill>
                <a:schemeClr val="bg1">
                  <a:lumMod val="85000"/>
                  <a:lumOff val="15000"/>
                </a:schemeClr>
              </a:solidFill>
              <a:latin typeface="Lucida Calligraphy" panose="03010101010101010101" pitchFamily="66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EBFD7B99-BC1F-4A04-BFFE-51C2179A8E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04672" y="4219574"/>
            <a:ext cx="3648456" cy="1285113"/>
          </a:xfrm>
        </p:spPr>
        <p:txBody>
          <a:bodyPr anchor="t">
            <a:normAutofit/>
          </a:bodyPr>
          <a:lstStyle/>
          <a:p>
            <a:pPr algn="l"/>
            <a:endParaRPr lang="en-US" sz="2000" dirty="0">
              <a:solidFill>
                <a:schemeClr val="bg1">
                  <a:lumMod val="85000"/>
                  <a:lumOff val="15000"/>
                </a:schemeClr>
              </a:solidFill>
            </a:endParaRPr>
          </a:p>
          <a:p>
            <a:pPr algn="l"/>
            <a:endParaRPr lang="en-US" sz="2000" dirty="0">
              <a:solidFill>
                <a:schemeClr val="bg1">
                  <a:lumMod val="85000"/>
                  <a:lumOff val="15000"/>
                </a:schemeClr>
              </a:solidFill>
            </a:endParaRPr>
          </a:p>
          <a:p>
            <a:pPr algn="l"/>
            <a:r>
              <a:rPr lang="en-US" sz="20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August 23, 2018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636D388B-1866-4B58-90BB-F2DCD5B4D4C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4825" y="247670"/>
            <a:ext cx="1083961" cy="1152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051840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96878" y="2013357"/>
            <a:ext cx="11995122" cy="4814931"/>
          </a:xfrm>
        </p:spPr>
        <p:txBody>
          <a:bodyPr>
            <a:normAutofit fontScale="90000"/>
          </a:bodyPr>
          <a:lstStyle/>
          <a:p>
            <a:pPr>
              <a:lnSpc>
                <a:spcPct val="200000"/>
              </a:lnSpc>
              <a:spcBef>
                <a:spcPts val="600"/>
              </a:spcBef>
              <a:spcAft>
                <a:spcPts val="1200"/>
              </a:spcAft>
            </a:pPr>
            <a:r>
              <a:rPr lang="en-US" sz="27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</a:t>
            </a:r>
            <a:r>
              <a:rPr lang="en-US" sz="3600" b="1" dirty="0">
                <a:cs typeface="Times New Roman" panose="02020603050405020304" pitchFamily="18" charset="0"/>
              </a:rPr>
              <a:t>Timeline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200" dirty="0">
                <a:latin typeface="+mn-lt"/>
                <a:cs typeface="Times New Roman" panose="02020603050405020304" pitchFamily="18" charset="0"/>
              </a:rPr>
              <a:t>5/1/2018	Effective Date of Act 2018-469</a:t>
            </a:r>
            <a:br>
              <a:rPr lang="en-US" sz="2200" dirty="0">
                <a:latin typeface="+mn-lt"/>
                <a:cs typeface="Times New Roman" panose="02020603050405020304" pitchFamily="18" charset="0"/>
              </a:rPr>
            </a:br>
            <a:r>
              <a:rPr lang="en-US" sz="2200" dirty="0">
                <a:latin typeface="+mn-lt"/>
                <a:cs typeface="Times New Roman" panose="02020603050405020304" pitchFamily="18" charset="0"/>
              </a:rPr>
              <a:t>7/17/2018	Initial Meeting with Local Motor Fuel Tax Advisory Committee</a:t>
            </a:r>
            <a:br>
              <a:rPr lang="en-US" sz="2200" dirty="0">
                <a:latin typeface="+mn-lt"/>
                <a:cs typeface="Times New Roman" panose="02020603050405020304" pitchFamily="18" charset="0"/>
              </a:rPr>
            </a:br>
            <a:r>
              <a:rPr lang="en-US" sz="2200" dirty="0">
                <a:latin typeface="+mn-lt"/>
                <a:cs typeface="Times New Roman" panose="02020603050405020304" pitchFamily="18" charset="0"/>
              </a:rPr>
              <a:t>9/12/2018	Second Meeting of the Local Motor Fuel Tax Advisory Committee</a:t>
            </a:r>
            <a:br>
              <a:rPr lang="en-US" sz="2200" dirty="0">
                <a:latin typeface="+mn-lt"/>
                <a:cs typeface="Times New Roman" panose="02020603050405020304" pitchFamily="18" charset="0"/>
              </a:rPr>
            </a:br>
            <a:r>
              <a:rPr lang="en-US" sz="2200" dirty="0">
                <a:latin typeface="+mn-lt"/>
                <a:cs typeface="Times New Roman" panose="02020603050405020304" pitchFamily="18" charset="0"/>
              </a:rPr>
              <a:t>5/1/2019	Locals must submit a list of the Motor Fuel taxes levied by jurisdiction (per gallon basis only)</a:t>
            </a:r>
            <a:br>
              <a:rPr lang="en-US" sz="2200" dirty="0">
                <a:latin typeface="+mn-lt"/>
                <a:cs typeface="Times New Roman" panose="02020603050405020304" pitchFamily="18" charset="0"/>
              </a:rPr>
            </a:br>
            <a:r>
              <a:rPr lang="en-US" sz="2200" dirty="0">
                <a:latin typeface="+mn-lt"/>
                <a:cs typeface="Times New Roman" panose="02020603050405020304" pitchFamily="18" charset="0"/>
              </a:rPr>
              <a:t>6/30/2019	Locals must provide ADOR with bank information</a:t>
            </a:r>
            <a:br>
              <a:rPr lang="en-US" sz="2200" dirty="0">
                <a:latin typeface="+mn-lt"/>
                <a:cs typeface="Times New Roman" panose="02020603050405020304" pitchFamily="18" charset="0"/>
              </a:rPr>
            </a:br>
            <a:r>
              <a:rPr lang="en-US" sz="2200" dirty="0">
                <a:latin typeface="+mn-lt"/>
                <a:cs typeface="Times New Roman" panose="02020603050405020304" pitchFamily="18" charset="0"/>
              </a:rPr>
              <a:t>10/31/2019	ADOR must make the Motor Fuel Single Point System available</a:t>
            </a:r>
            <a:br>
              <a:rPr lang="en-US" sz="2200" dirty="0">
                <a:latin typeface="+mn-lt"/>
                <a:cs typeface="Times New Roman" panose="02020603050405020304" pitchFamily="18" charset="0"/>
              </a:rPr>
            </a:br>
            <a:r>
              <a:rPr lang="en-US" sz="2200" dirty="0">
                <a:latin typeface="+mn-lt"/>
                <a:cs typeface="Times New Roman" panose="02020603050405020304" pitchFamily="18" charset="0"/>
              </a:rPr>
              <a:t>11/20/2019	Taxpayers must have the ability to start filing for periods on or after October 2019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b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2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1819" y="-26770"/>
            <a:ext cx="1859045" cy="1239365"/>
          </a:xfrm>
          <a:prstGeom prst="rect">
            <a:avLst/>
          </a:prstGeom>
          <a:effectLst>
            <a:softEdge rad="279400"/>
          </a:effectLst>
        </p:spPr>
      </p:pic>
      <p:sp>
        <p:nvSpPr>
          <p:cNvPr id="12" name="TextBox 11"/>
          <p:cNvSpPr txBox="1"/>
          <p:nvPr/>
        </p:nvSpPr>
        <p:spPr>
          <a:xfrm>
            <a:off x="1725154" y="160992"/>
            <a:ext cx="864234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A50021"/>
                </a:solidFill>
                <a:latin typeface="Lucida Calligraphy" panose="03010101010101010101" pitchFamily="66" charset="0"/>
              </a:rPr>
              <a:t>Alabama Department of Revenue</a:t>
            </a:r>
          </a:p>
          <a:p>
            <a:pPr algn="ctr"/>
            <a:endParaRPr lang="en-US" sz="2400" b="1" dirty="0">
              <a:solidFill>
                <a:srgbClr val="A50021"/>
              </a:solidFill>
              <a:latin typeface="Lucida Calligraphy" panose="03010101010101010101" pitchFamily="66" charset="0"/>
            </a:endParaRPr>
          </a:p>
          <a:p>
            <a:pPr algn="ctr"/>
            <a:endParaRPr lang="en-US" sz="1600" dirty="0">
              <a:solidFill>
                <a:srgbClr val="A50021"/>
              </a:solidFill>
              <a:latin typeface="Lucida Calligraphy" panose="03010101010101010101" pitchFamily="66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878" y="155831"/>
            <a:ext cx="1083961" cy="1152486"/>
          </a:xfrm>
          <a:prstGeom prst="rect">
            <a:avLst/>
          </a:prstGeom>
        </p:spPr>
      </p:pic>
      <p:cxnSp>
        <p:nvCxnSpPr>
          <p:cNvPr id="14" name="Straight Connector 13"/>
          <p:cNvCxnSpPr/>
          <p:nvPr/>
        </p:nvCxnSpPr>
        <p:spPr>
          <a:xfrm>
            <a:off x="1579469" y="1174390"/>
            <a:ext cx="8642350" cy="7427"/>
          </a:xfrm>
          <a:prstGeom prst="line">
            <a:avLst/>
          </a:prstGeom>
          <a:ln w="28575">
            <a:solidFill>
              <a:srgbClr val="A5002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B0474AA9-EE39-4FEA-8F34-5B05D394983D}"/>
              </a:ext>
            </a:extLst>
          </p:cNvPr>
          <p:cNvSpPr txBox="1"/>
          <p:nvPr/>
        </p:nvSpPr>
        <p:spPr>
          <a:xfrm>
            <a:off x="1725155" y="155831"/>
            <a:ext cx="8642349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A50021"/>
                </a:solidFill>
                <a:latin typeface="Lucida Calligraphy" panose="03010101010101010101" pitchFamily="66" charset="0"/>
              </a:rPr>
              <a:t>Alabama Department of Revenue</a:t>
            </a:r>
          </a:p>
          <a:p>
            <a:pPr algn="ctr"/>
            <a:endParaRPr lang="en-US" sz="2000" b="1" dirty="0">
              <a:solidFill>
                <a:srgbClr val="A50021"/>
              </a:solidFill>
              <a:latin typeface="Lucida Calligraphy" panose="03010101010101010101" pitchFamily="66" charset="0"/>
            </a:endParaRPr>
          </a:p>
          <a:p>
            <a:pPr algn="ctr"/>
            <a:r>
              <a:rPr lang="en-US" b="1" dirty="0">
                <a:solidFill>
                  <a:srgbClr val="A50021"/>
                </a:solidFill>
                <a:latin typeface="Lucida Calligraphy" panose="03010101010101010101" pitchFamily="66" charset="0"/>
              </a:rPr>
              <a:t>MOTOR FUEL SINGLE POINT FILING AND PAYMENT SYSTEM</a:t>
            </a:r>
            <a:endParaRPr lang="en-US" sz="1600" dirty="0">
              <a:solidFill>
                <a:srgbClr val="A50021"/>
              </a:solidFill>
              <a:latin typeface="Lucida Calligraphy" panose="030101010101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36926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503338" y="2714049"/>
            <a:ext cx="11081857" cy="4106821"/>
          </a:xfrm>
        </p:spPr>
        <p:txBody>
          <a:bodyPr>
            <a:normAutofit fontScale="90000"/>
          </a:bodyPr>
          <a:lstStyle/>
          <a:p>
            <a:pPr>
              <a:lnSpc>
                <a:spcPct val="200000"/>
              </a:lnSpc>
              <a:spcBef>
                <a:spcPts val="600"/>
              </a:spcBef>
              <a:spcAft>
                <a:spcPts val="1200"/>
              </a:spcAft>
            </a:pPr>
            <a:r>
              <a:rPr lang="en-US" sz="27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</a:t>
            </a:r>
            <a:r>
              <a:rPr lang="en-US" sz="3600" b="1" dirty="0">
                <a:cs typeface="Times New Roman" panose="02020603050405020304" pitchFamily="18" charset="0"/>
              </a:rPr>
              <a:t>Committee Members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000" b="1" dirty="0">
                <a:latin typeface="+mn-lt"/>
                <a:cs typeface="Times New Roman" panose="02020603050405020304" pitchFamily="18" charset="0"/>
              </a:rPr>
              <a:t>Voting Members:</a:t>
            </a:r>
            <a:br>
              <a:rPr lang="en-US" sz="2000" b="1" dirty="0">
                <a:latin typeface="+mn-lt"/>
                <a:cs typeface="Times New Roman" panose="02020603050405020304" pitchFamily="18" charset="0"/>
              </a:rPr>
            </a:br>
            <a:r>
              <a:rPr lang="en-US" sz="2000" dirty="0">
                <a:latin typeface="+mn-lt"/>
                <a:cs typeface="Times New Roman" panose="02020603050405020304" pitchFamily="18" charset="0"/>
              </a:rPr>
              <a:t>3 Representatives of the county government appointed by the Association of County Commissions of Alabama </a:t>
            </a:r>
            <a:br>
              <a:rPr lang="en-US" sz="2000" dirty="0">
                <a:latin typeface="+mn-lt"/>
                <a:cs typeface="Times New Roman" panose="02020603050405020304" pitchFamily="18" charset="0"/>
              </a:rPr>
            </a:br>
            <a:r>
              <a:rPr lang="en-US" sz="2000" dirty="0">
                <a:latin typeface="+mn-lt"/>
                <a:cs typeface="Times New Roman" panose="02020603050405020304" pitchFamily="18" charset="0"/>
              </a:rPr>
              <a:t>3 Representatives of the municipal government appointed by the Alabama League of Municipalities</a:t>
            </a:r>
            <a:br>
              <a:rPr lang="en-US" sz="2000" dirty="0">
                <a:latin typeface="+mn-lt"/>
                <a:cs typeface="Times New Roman" panose="02020603050405020304" pitchFamily="18" charset="0"/>
              </a:rPr>
            </a:br>
            <a:r>
              <a:rPr lang="en-US" sz="2000" dirty="0">
                <a:latin typeface="+mn-lt"/>
                <a:cs typeface="Times New Roman" panose="02020603050405020304" pitchFamily="18" charset="0"/>
              </a:rPr>
              <a:t>3 Representatives of the retail community appointed by the Petroleum and Convenience Marketers of Alabama</a:t>
            </a:r>
            <a:br>
              <a:rPr lang="en-US" sz="2000" dirty="0">
                <a:latin typeface="+mn-lt"/>
                <a:cs typeface="Times New Roman" panose="02020603050405020304" pitchFamily="18" charset="0"/>
              </a:rPr>
            </a:br>
            <a:r>
              <a:rPr lang="en-US" sz="2000" dirty="0">
                <a:latin typeface="+mn-lt"/>
                <a:cs typeface="Times New Roman" panose="02020603050405020304" pitchFamily="18" charset="0"/>
              </a:rPr>
              <a:t>1 Designee appointed by the Department of Revenue Commissioner</a:t>
            </a:r>
            <a:br>
              <a:rPr lang="en-US" sz="2000" dirty="0">
                <a:latin typeface="+mn-lt"/>
                <a:cs typeface="Times New Roman" panose="02020603050405020304" pitchFamily="18" charset="0"/>
              </a:rPr>
            </a:br>
            <a:r>
              <a:rPr lang="en-US" sz="2000" b="1" dirty="0">
                <a:latin typeface="+mn-lt"/>
                <a:cs typeface="Times New Roman" panose="02020603050405020304" pitchFamily="18" charset="0"/>
              </a:rPr>
              <a:t>Non-Voting Members:</a:t>
            </a:r>
            <a:br>
              <a:rPr lang="en-US" sz="2000" b="1" dirty="0">
                <a:latin typeface="+mn-lt"/>
                <a:cs typeface="Times New Roman" panose="02020603050405020304" pitchFamily="18" charset="0"/>
              </a:rPr>
            </a:br>
            <a:r>
              <a:rPr lang="en-US" sz="2000" dirty="0">
                <a:latin typeface="+mn-lt"/>
                <a:cs typeface="Times New Roman" panose="02020603050405020304" pitchFamily="18" charset="0"/>
              </a:rPr>
              <a:t>1 Representative for the county and 1 representative for the municipality appointed by the Speaker of the House</a:t>
            </a:r>
            <a:br>
              <a:rPr lang="en-US" sz="2000" dirty="0">
                <a:latin typeface="+mn-lt"/>
                <a:cs typeface="Times New Roman" panose="02020603050405020304" pitchFamily="18" charset="0"/>
              </a:rPr>
            </a:br>
            <a:r>
              <a:rPr lang="en-US" sz="2000" dirty="0">
                <a:latin typeface="+mn-lt"/>
                <a:cs typeface="Times New Roman" panose="02020603050405020304" pitchFamily="18" charset="0"/>
              </a:rPr>
              <a:t>1 Representative of the business community appointed by the President Pro Tempore of the Senate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2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1819" y="-26770"/>
            <a:ext cx="1859045" cy="1239365"/>
          </a:xfrm>
          <a:prstGeom prst="rect">
            <a:avLst/>
          </a:prstGeom>
          <a:effectLst>
            <a:softEdge rad="279400"/>
          </a:effectLst>
        </p:spPr>
      </p:pic>
      <p:sp>
        <p:nvSpPr>
          <p:cNvPr id="12" name="TextBox 11"/>
          <p:cNvSpPr txBox="1"/>
          <p:nvPr/>
        </p:nvSpPr>
        <p:spPr>
          <a:xfrm>
            <a:off x="1725154" y="160992"/>
            <a:ext cx="864234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A50021"/>
                </a:solidFill>
                <a:latin typeface="Lucida Calligraphy" panose="03010101010101010101" pitchFamily="66" charset="0"/>
              </a:rPr>
              <a:t>Alabama Department of Revenue</a:t>
            </a:r>
          </a:p>
          <a:p>
            <a:pPr algn="ctr"/>
            <a:endParaRPr lang="en-US" sz="2400" b="1" dirty="0">
              <a:solidFill>
                <a:srgbClr val="A50021"/>
              </a:solidFill>
              <a:latin typeface="Lucida Calligraphy" panose="03010101010101010101" pitchFamily="66" charset="0"/>
            </a:endParaRPr>
          </a:p>
          <a:p>
            <a:pPr algn="ctr"/>
            <a:endParaRPr lang="en-US" sz="1600" dirty="0">
              <a:solidFill>
                <a:srgbClr val="A50021"/>
              </a:solidFill>
              <a:latin typeface="Lucida Calligraphy" panose="03010101010101010101" pitchFamily="66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878" y="155831"/>
            <a:ext cx="1083961" cy="1152486"/>
          </a:xfrm>
          <a:prstGeom prst="rect">
            <a:avLst/>
          </a:prstGeom>
        </p:spPr>
      </p:pic>
      <p:cxnSp>
        <p:nvCxnSpPr>
          <p:cNvPr id="14" name="Straight Connector 13"/>
          <p:cNvCxnSpPr/>
          <p:nvPr/>
        </p:nvCxnSpPr>
        <p:spPr>
          <a:xfrm>
            <a:off x="1579469" y="1174390"/>
            <a:ext cx="8642350" cy="7427"/>
          </a:xfrm>
          <a:prstGeom prst="line">
            <a:avLst/>
          </a:prstGeom>
          <a:ln w="28575">
            <a:solidFill>
              <a:srgbClr val="A5002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B0474AA9-EE39-4FEA-8F34-5B05D394983D}"/>
              </a:ext>
            </a:extLst>
          </p:cNvPr>
          <p:cNvSpPr txBox="1"/>
          <p:nvPr/>
        </p:nvSpPr>
        <p:spPr>
          <a:xfrm>
            <a:off x="1725155" y="155831"/>
            <a:ext cx="8642349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A50021"/>
                </a:solidFill>
                <a:latin typeface="Lucida Calligraphy" panose="03010101010101010101" pitchFamily="66" charset="0"/>
              </a:rPr>
              <a:t>Alabama Department of Revenue</a:t>
            </a:r>
          </a:p>
          <a:p>
            <a:pPr algn="ctr"/>
            <a:endParaRPr lang="en-US" sz="2000" b="1" dirty="0">
              <a:solidFill>
                <a:srgbClr val="A50021"/>
              </a:solidFill>
              <a:latin typeface="Lucida Calligraphy" panose="03010101010101010101" pitchFamily="66" charset="0"/>
            </a:endParaRPr>
          </a:p>
          <a:p>
            <a:pPr algn="ctr"/>
            <a:r>
              <a:rPr lang="en-US" b="1" dirty="0">
                <a:solidFill>
                  <a:srgbClr val="A50021"/>
                </a:solidFill>
                <a:latin typeface="Lucida Calligraphy" panose="03010101010101010101" pitchFamily="66" charset="0"/>
              </a:rPr>
              <a:t>MOTOR FUEL SINGLE POINT FILING AND PAYMENT SYSTEM</a:t>
            </a:r>
            <a:endParaRPr lang="en-US" sz="1600" dirty="0">
              <a:solidFill>
                <a:srgbClr val="A50021"/>
              </a:solidFill>
              <a:latin typeface="Lucida Calligraphy" panose="030101010101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89065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1819" y="-26770"/>
            <a:ext cx="1859045" cy="1239365"/>
          </a:xfrm>
          <a:prstGeom prst="rect">
            <a:avLst/>
          </a:prstGeom>
          <a:effectLst>
            <a:softEdge rad="279400"/>
          </a:effectLst>
        </p:spPr>
      </p:pic>
      <p:sp>
        <p:nvSpPr>
          <p:cNvPr id="12" name="TextBox 11"/>
          <p:cNvSpPr txBox="1"/>
          <p:nvPr/>
        </p:nvSpPr>
        <p:spPr>
          <a:xfrm>
            <a:off x="1725155" y="135377"/>
            <a:ext cx="864234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A50021"/>
                </a:solidFill>
                <a:latin typeface="Lucida Calligraphy" panose="03010101010101010101" pitchFamily="66" charset="0"/>
              </a:rPr>
              <a:t>Alabama Department of Revenue</a:t>
            </a:r>
          </a:p>
          <a:p>
            <a:pPr algn="ctr"/>
            <a:endParaRPr lang="en-US" sz="2400" b="1" dirty="0">
              <a:solidFill>
                <a:srgbClr val="A50021"/>
              </a:solidFill>
              <a:latin typeface="Lucida Calligraphy" panose="03010101010101010101" pitchFamily="66" charset="0"/>
            </a:endParaRPr>
          </a:p>
          <a:p>
            <a:pPr algn="ctr"/>
            <a:endParaRPr lang="en-US" sz="1600" dirty="0">
              <a:solidFill>
                <a:srgbClr val="A50021"/>
              </a:solidFill>
              <a:latin typeface="Lucida Calligraphy" panose="03010101010101010101" pitchFamily="66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878" y="155831"/>
            <a:ext cx="1083961" cy="1152486"/>
          </a:xfrm>
          <a:prstGeom prst="rect">
            <a:avLst/>
          </a:prstGeom>
        </p:spPr>
      </p:pic>
      <p:cxnSp>
        <p:nvCxnSpPr>
          <p:cNvPr id="14" name="Straight Connector 13"/>
          <p:cNvCxnSpPr/>
          <p:nvPr/>
        </p:nvCxnSpPr>
        <p:spPr>
          <a:xfrm>
            <a:off x="1579469" y="1174390"/>
            <a:ext cx="8642350" cy="7427"/>
          </a:xfrm>
          <a:prstGeom prst="line">
            <a:avLst/>
          </a:prstGeom>
          <a:ln w="28575">
            <a:solidFill>
              <a:srgbClr val="A5002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B0474AA9-EE39-4FEA-8F34-5B05D394983D}"/>
              </a:ext>
            </a:extLst>
          </p:cNvPr>
          <p:cNvSpPr txBox="1"/>
          <p:nvPr/>
        </p:nvSpPr>
        <p:spPr>
          <a:xfrm>
            <a:off x="1725155" y="155831"/>
            <a:ext cx="8642349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A50021"/>
                </a:solidFill>
                <a:latin typeface="Lucida Calligraphy" panose="03010101010101010101" pitchFamily="66" charset="0"/>
              </a:rPr>
              <a:t>Alabama Department of Revenue</a:t>
            </a:r>
          </a:p>
          <a:p>
            <a:pPr algn="ctr"/>
            <a:endParaRPr lang="en-US" sz="2000" b="1" dirty="0">
              <a:solidFill>
                <a:srgbClr val="A50021"/>
              </a:solidFill>
              <a:latin typeface="Lucida Calligraphy" panose="03010101010101010101" pitchFamily="66" charset="0"/>
            </a:endParaRPr>
          </a:p>
          <a:p>
            <a:pPr algn="ctr"/>
            <a:r>
              <a:rPr lang="en-US" b="1" dirty="0">
                <a:solidFill>
                  <a:srgbClr val="A50021"/>
                </a:solidFill>
                <a:latin typeface="Lucida Calligraphy" panose="03010101010101010101" pitchFamily="66" charset="0"/>
              </a:rPr>
              <a:t>MOTOR FUEL SINGLE POINT FILING AND PAYMENT SYSTEM</a:t>
            </a:r>
            <a:endParaRPr lang="en-US" sz="1600" dirty="0">
              <a:solidFill>
                <a:srgbClr val="A50021"/>
              </a:solidFill>
              <a:latin typeface="Lucida Calligraphy" panose="03010101010101010101" pitchFamily="66" charset="0"/>
            </a:endParaRPr>
          </a:p>
          <a:p>
            <a:pPr algn="ctr"/>
            <a:endParaRPr lang="en-US" sz="2400" b="1" dirty="0">
              <a:solidFill>
                <a:srgbClr val="A50021"/>
              </a:solidFill>
              <a:latin typeface="Lucida Calligraphy" panose="03010101010101010101" pitchFamily="66" charset="0"/>
            </a:endParaRPr>
          </a:p>
          <a:p>
            <a:pPr algn="ctr"/>
            <a:endParaRPr lang="en-US" sz="1600" dirty="0">
              <a:solidFill>
                <a:srgbClr val="A50021"/>
              </a:solidFill>
              <a:latin typeface="Lucida Calligraphy" panose="03010101010101010101" pitchFamily="66" charset="0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xmlns="" id="{17F4B934-01CE-4E34-B4C1-7D37F937F9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3422" y="1449265"/>
            <a:ext cx="10360378" cy="781889"/>
          </a:xfrm>
        </p:spPr>
        <p:txBody>
          <a:bodyPr>
            <a:normAutofit/>
          </a:bodyPr>
          <a:lstStyle/>
          <a:p>
            <a:pPr algn="ctr"/>
            <a:r>
              <a:rPr lang="en-US" sz="3200" b="1" dirty="0"/>
              <a:t>Requirements - Motor Fuel Tax Advisory Committee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BDE4ED51-8084-4C25-BA47-BF0C8B29FCFD}"/>
              </a:ext>
            </a:extLst>
          </p:cNvPr>
          <p:cNvSpPr txBox="1"/>
          <p:nvPr/>
        </p:nvSpPr>
        <p:spPr>
          <a:xfrm>
            <a:off x="1069848" y="2615184"/>
            <a:ext cx="990295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Establish the required information for the electronic tax return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Review the design and operation of the system and make recommendations regarding system requirements and functionality to the Revenue Commissioner</a:t>
            </a:r>
          </a:p>
          <a:p>
            <a:endParaRPr lang="en-US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Provide input and recommendations on the development and functionality of the system related to the filing of motor fuel tax returns calculated on a per gallon basis and remittance of payments using the system.</a:t>
            </a:r>
          </a:p>
        </p:txBody>
      </p:sp>
    </p:spTree>
    <p:extLst>
      <p:ext uri="{BB962C8B-B14F-4D97-AF65-F5344CB8AC3E}">
        <p14:creationId xmlns:p14="http://schemas.microsoft.com/office/powerpoint/2010/main" val="27105673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1819" y="-26770"/>
            <a:ext cx="1859045" cy="1239365"/>
          </a:xfrm>
          <a:prstGeom prst="rect">
            <a:avLst/>
          </a:prstGeom>
          <a:effectLst>
            <a:softEdge rad="279400"/>
          </a:effectLst>
        </p:spPr>
      </p:pic>
      <p:sp>
        <p:nvSpPr>
          <p:cNvPr id="12" name="TextBox 11"/>
          <p:cNvSpPr txBox="1"/>
          <p:nvPr/>
        </p:nvSpPr>
        <p:spPr>
          <a:xfrm>
            <a:off x="1725155" y="135377"/>
            <a:ext cx="864234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A50021"/>
                </a:solidFill>
                <a:latin typeface="Lucida Calligraphy" panose="03010101010101010101" pitchFamily="66" charset="0"/>
              </a:rPr>
              <a:t>Alabama Department of Revenue</a:t>
            </a:r>
          </a:p>
          <a:p>
            <a:pPr algn="ctr"/>
            <a:endParaRPr lang="en-US" sz="2400" b="1" dirty="0">
              <a:solidFill>
                <a:srgbClr val="A50021"/>
              </a:solidFill>
              <a:latin typeface="Lucida Calligraphy" panose="03010101010101010101" pitchFamily="66" charset="0"/>
            </a:endParaRPr>
          </a:p>
          <a:p>
            <a:pPr algn="ctr"/>
            <a:endParaRPr lang="en-US" sz="1600" dirty="0">
              <a:solidFill>
                <a:srgbClr val="A50021"/>
              </a:solidFill>
              <a:latin typeface="Lucida Calligraphy" panose="03010101010101010101" pitchFamily="66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878" y="155831"/>
            <a:ext cx="1083961" cy="1152486"/>
          </a:xfrm>
          <a:prstGeom prst="rect">
            <a:avLst/>
          </a:prstGeom>
        </p:spPr>
      </p:pic>
      <p:cxnSp>
        <p:nvCxnSpPr>
          <p:cNvPr id="14" name="Straight Connector 13"/>
          <p:cNvCxnSpPr/>
          <p:nvPr/>
        </p:nvCxnSpPr>
        <p:spPr>
          <a:xfrm>
            <a:off x="1579469" y="1174390"/>
            <a:ext cx="8642350" cy="7427"/>
          </a:xfrm>
          <a:prstGeom prst="line">
            <a:avLst/>
          </a:prstGeom>
          <a:ln w="28575">
            <a:solidFill>
              <a:srgbClr val="A5002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B0474AA9-EE39-4FEA-8F34-5B05D394983D}"/>
              </a:ext>
            </a:extLst>
          </p:cNvPr>
          <p:cNvSpPr txBox="1"/>
          <p:nvPr/>
        </p:nvSpPr>
        <p:spPr>
          <a:xfrm>
            <a:off x="1725155" y="155831"/>
            <a:ext cx="8642349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A50021"/>
                </a:solidFill>
                <a:latin typeface="Lucida Calligraphy" panose="03010101010101010101" pitchFamily="66" charset="0"/>
              </a:rPr>
              <a:t>Alabama Department of Revenue</a:t>
            </a:r>
          </a:p>
          <a:p>
            <a:pPr algn="ctr"/>
            <a:endParaRPr lang="en-US" sz="2000" b="1" dirty="0">
              <a:solidFill>
                <a:srgbClr val="A50021"/>
              </a:solidFill>
              <a:latin typeface="Lucida Calligraphy" panose="03010101010101010101" pitchFamily="66" charset="0"/>
            </a:endParaRPr>
          </a:p>
          <a:p>
            <a:pPr algn="ctr"/>
            <a:r>
              <a:rPr lang="en-US" b="1" dirty="0">
                <a:solidFill>
                  <a:srgbClr val="A50021"/>
                </a:solidFill>
                <a:latin typeface="Lucida Calligraphy" panose="03010101010101010101" pitchFamily="66" charset="0"/>
              </a:rPr>
              <a:t>MOTOR FUEL SINGLE POINT FILING AND PAYMENT SYSTEM</a:t>
            </a:r>
            <a:endParaRPr lang="en-US" sz="1600" dirty="0">
              <a:solidFill>
                <a:srgbClr val="A50021"/>
              </a:solidFill>
              <a:latin typeface="Lucida Calligraphy" panose="03010101010101010101" pitchFamily="66" charset="0"/>
            </a:endParaRPr>
          </a:p>
          <a:p>
            <a:pPr algn="ctr"/>
            <a:endParaRPr lang="en-US" sz="2400" b="1" dirty="0">
              <a:solidFill>
                <a:srgbClr val="A50021"/>
              </a:solidFill>
              <a:latin typeface="Lucida Calligraphy" panose="03010101010101010101" pitchFamily="66" charset="0"/>
            </a:endParaRPr>
          </a:p>
          <a:p>
            <a:pPr algn="ctr"/>
            <a:endParaRPr lang="en-US" sz="1600" dirty="0">
              <a:solidFill>
                <a:srgbClr val="A50021"/>
              </a:solidFill>
              <a:latin typeface="Lucida Calligraphy" panose="03010101010101010101" pitchFamily="66" charset="0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xmlns="" id="{17F4B934-01CE-4E34-B4C1-7D37F937F9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3422" y="1449265"/>
            <a:ext cx="10360378" cy="751111"/>
          </a:xfrm>
        </p:spPr>
        <p:txBody>
          <a:bodyPr>
            <a:normAutofit/>
          </a:bodyPr>
          <a:lstStyle/>
          <a:p>
            <a:pPr algn="ctr"/>
            <a:r>
              <a:rPr lang="en-US" sz="3200" b="1" dirty="0"/>
              <a:t>Requirements - ADOR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60F5D79B-1A46-4012-8534-7834029D61DD}"/>
              </a:ext>
            </a:extLst>
          </p:cNvPr>
          <p:cNvSpPr txBox="1"/>
          <p:nvPr/>
        </p:nvSpPr>
        <p:spPr>
          <a:xfrm>
            <a:off x="993423" y="2231155"/>
            <a:ext cx="10532533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/>
              <a:t>Develop, maintain and provide single point system</a:t>
            </a:r>
          </a:p>
          <a:p>
            <a:pPr marL="285750" lvl="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/>
              <a:t>Act as a conduit for payments</a:t>
            </a:r>
          </a:p>
          <a:p>
            <a:pPr marL="285750" lvl="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/>
              <a:t>Make return information electronically available to locals</a:t>
            </a:r>
          </a:p>
          <a:p>
            <a:pPr marL="285750" lvl="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/>
              <a:t>Provide a monthly report: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/>
              <a:t>Name/address of taxpayer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/>
              <a:t>Number of gallons sold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/>
              <a:t>Amount of tax remitted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24906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1819" y="-26770"/>
            <a:ext cx="1859045" cy="1239365"/>
          </a:xfrm>
          <a:prstGeom prst="rect">
            <a:avLst/>
          </a:prstGeom>
          <a:effectLst>
            <a:softEdge rad="279400"/>
          </a:effectLst>
        </p:spPr>
      </p:pic>
      <p:sp>
        <p:nvSpPr>
          <p:cNvPr id="12" name="TextBox 11"/>
          <p:cNvSpPr txBox="1"/>
          <p:nvPr/>
        </p:nvSpPr>
        <p:spPr>
          <a:xfrm>
            <a:off x="1725155" y="135377"/>
            <a:ext cx="864234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A50021"/>
                </a:solidFill>
                <a:latin typeface="Lucida Calligraphy" panose="03010101010101010101" pitchFamily="66" charset="0"/>
              </a:rPr>
              <a:t>Alabama Department of Revenue</a:t>
            </a:r>
          </a:p>
          <a:p>
            <a:pPr algn="ctr"/>
            <a:endParaRPr lang="en-US" sz="2400" b="1" dirty="0">
              <a:solidFill>
                <a:srgbClr val="A50021"/>
              </a:solidFill>
              <a:latin typeface="Lucida Calligraphy" panose="03010101010101010101" pitchFamily="66" charset="0"/>
            </a:endParaRPr>
          </a:p>
          <a:p>
            <a:pPr algn="ctr"/>
            <a:endParaRPr lang="en-US" sz="1600" dirty="0">
              <a:solidFill>
                <a:srgbClr val="A50021"/>
              </a:solidFill>
              <a:latin typeface="Lucida Calligraphy" panose="03010101010101010101" pitchFamily="66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878" y="155831"/>
            <a:ext cx="1083961" cy="1152486"/>
          </a:xfrm>
          <a:prstGeom prst="rect">
            <a:avLst/>
          </a:prstGeom>
        </p:spPr>
      </p:pic>
      <p:cxnSp>
        <p:nvCxnSpPr>
          <p:cNvPr id="14" name="Straight Connector 13"/>
          <p:cNvCxnSpPr/>
          <p:nvPr/>
        </p:nvCxnSpPr>
        <p:spPr>
          <a:xfrm>
            <a:off x="1579469" y="1174390"/>
            <a:ext cx="8642350" cy="7427"/>
          </a:xfrm>
          <a:prstGeom prst="line">
            <a:avLst/>
          </a:prstGeom>
          <a:ln w="28575">
            <a:solidFill>
              <a:srgbClr val="A5002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B0474AA9-EE39-4FEA-8F34-5B05D394983D}"/>
              </a:ext>
            </a:extLst>
          </p:cNvPr>
          <p:cNvSpPr txBox="1"/>
          <p:nvPr/>
        </p:nvSpPr>
        <p:spPr>
          <a:xfrm>
            <a:off x="1725155" y="155831"/>
            <a:ext cx="8642349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A50021"/>
                </a:solidFill>
                <a:latin typeface="Lucida Calligraphy" panose="03010101010101010101" pitchFamily="66" charset="0"/>
              </a:rPr>
              <a:t>Alabama Department of Revenue</a:t>
            </a:r>
          </a:p>
          <a:p>
            <a:pPr algn="ctr"/>
            <a:endParaRPr lang="en-US" sz="2000" b="1" dirty="0">
              <a:solidFill>
                <a:srgbClr val="A50021"/>
              </a:solidFill>
              <a:latin typeface="Lucida Calligraphy" panose="03010101010101010101" pitchFamily="66" charset="0"/>
            </a:endParaRPr>
          </a:p>
          <a:p>
            <a:pPr algn="ctr"/>
            <a:r>
              <a:rPr lang="en-US" b="1" dirty="0">
                <a:solidFill>
                  <a:srgbClr val="A50021"/>
                </a:solidFill>
                <a:latin typeface="Lucida Calligraphy" panose="03010101010101010101" pitchFamily="66" charset="0"/>
              </a:rPr>
              <a:t>MOTOR FUEL SINGLE POINT FILING AND PAYMENT SYSTEM</a:t>
            </a:r>
            <a:endParaRPr lang="en-US" sz="1600" dirty="0">
              <a:solidFill>
                <a:srgbClr val="A50021"/>
              </a:solidFill>
              <a:latin typeface="Lucida Calligraphy" panose="03010101010101010101" pitchFamily="66" charset="0"/>
            </a:endParaRPr>
          </a:p>
          <a:p>
            <a:pPr algn="ctr"/>
            <a:endParaRPr lang="en-US" sz="2400" b="1" dirty="0">
              <a:solidFill>
                <a:srgbClr val="A50021"/>
              </a:solidFill>
              <a:latin typeface="Lucida Calligraphy" panose="03010101010101010101" pitchFamily="66" charset="0"/>
            </a:endParaRPr>
          </a:p>
          <a:p>
            <a:pPr algn="ctr"/>
            <a:endParaRPr lang="en-US" sz="1600" dirty="0">
              <a:solidFill>
                <a:srgbClr val="A50021"/>
              </a:solidFill>
              <a:latin typeface="Lucida Calligraphy" panose="03010101010101010101" pitchFamily="66" charset="0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xmlns="" id="{17F4B934-01CE-4E34-B4C1-7D37F937F9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3422" y="1449265"/>
            <a:ext cx="10360378" cy="751111"/>
          </a:xfrm>
        </p:spPr>
        <p:txBody>
          <a:bodyPr>
            <a:normAutofit/>
          </a:bodyPr>
          <a:lstStyle/>
          <a:p>
            <a:pPr algn="ctr"/>
            <a:r>
              <a:rPr lang="en-US" sz="3200" b="1" dirty="0"/>
              <a:t>Requirements - Locals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60F5D79B-1A46-4012-8534-7834029D61DD}"/>
              </a:ext>
            </a:extLst>
          </p:cNvPr>
          <p:cNvSpPr txBox="1"/>
          <p:nvPr/>
        </p:nvSpPr>
        <p:spPr>
          <a:xfrm>
            <a:off x="993422" y="2231154"/>
            <a:ext cx="1091635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/>
              <a:t>Must provide ADOR with rates by 5/1/2019</a:t>
            </a:r>
          </a:p>
          <a:p>
            <a:pPr marL="285750" lvl="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/>
              <a:t>Must provide ADOR with bank information by 6/30/2019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/>
              <a:t>Must be able to receive payments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/>
              <a:t>Must be able to allow dishonored payments to be reversed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/>
              <a:t>Payments for non-state administered locals shall be remitted directly from the taxpayer to the designated account</a:t>
            </a:r>
          </a:p>
          <a:p>
            <a:pPr marL="285750" lvl="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/>
              <a:t>Must provide ADOR with a 60-day notice prior to any additional or amended rates being available on the single point system.</a:t>
            </a:r>
          </a:p>
        </p:txBody>
      </p:sp>
    </p:spTree>
    <p:extLst>
      <p:ext uri="{BB962C8B-B14F-4D97-AF65-F5344CB8AC3E}">
        <p14:creationId xmlns:p14="http://schemas.microsoft.com/office/powerpoint/2010/main" val="28652812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1819" y="-26770"/>
            <a:ext cx="1859045" cy="1239365"/>
          </a:xfrm>
          <a:prstGeom prst="rect">
            <a:avLst/>
          </a:prstGeom>
          <a:effectLst>
            <a:softEdge rad="279400"/>
          </a:effectLst>
        </p:spPr>
      </p:pic>
      <p:sp>
        <p:nvSpPr>
          <p:cNvPr id="12" name="TextBox 11"/>
          <p:cNvSpPr txBox="1"/>
          <p:nvPr/>
        </p:nvSpPr>
        <p:spPr>
          <a:xfrm>
            <a:off x="1725155" y="135377"/>
            <a:ext cx="864234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A50021"/>
                </a:solidFill>
                <a:latin typeface="Lucida Calligraphy" panose="03010101010101010101" pitchFamily="66" charset="0"/>
              </a:rPr>
              <a:t>Alabama Department of Revenue</a:t>
            </a:r>
          </a:p>
          <a:p>
            <a:pPr algn="ctr"/>
            <a:endParaRPr lang="en-US" sz="2400" b="1" dirty="0">
              <a:solidFill>
                <a:srgbClr val="A50021"/>
              </a:solidFill>
              <a:latin typeface="Lucida Calligraphy" panose="03010101010101010101" pitchFamily="66" charset="0"/>
            </a:endParaRPr>
          </a:p>
          <a:p>
            <a:pPr algn="ctr"/>
            <a:endParaRPr lang="en-US" sz="1600" dirty="0">
              <a:solidFill>
                <a:srgbClr val="A50021"/>
              </a:solidFill>
              <a:latin typeface="Lucida Calligraphy" panose="03010101010101010101" pitchFamily="66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878" y="155831"/>
            <a:ext cx="1083961" cy="1152486"/>
          </a:xfrm>
          <a:prstGeom prst="rect">
            <a:avLst/>
          </a:prstGeom>
        </p:spPr>
      </p:pic>
      <p:cxnSp>
        <p:nvCxnSpPr>
          <p:cNvPr id="14" name="Straight Connector 13"/>
          <p:cNvCxnSpPr/>
          <p:nvPr/>
        </p:nvCxnSpPr>
        <p:spPr>
          <a:xfrm>
            <a:off x="1579469" y="1174390"/>
            <a:ext cx="8642350" cy="7427"/>
          </a:xfrm>
          <a:prstGeom prst="line">
            <a:avLst/>
          </a:prstGeom>
          <a:ln w="28575">
            <a:solidFill>
              <a:srgbClr val="A5002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B0474AA9-EE39-4FEA-8F34-5B05D394983D}"/>
              </a:ext>
            </a:extLst>
          </p:cNvPr>
          <p:cNvSpPr txBox="1"/>
          <p:nvPr/>
        </p:nvSpPr>
        <p:spPr>
          <a:xfrm>
            <a:off x="1725155" y="155831"/>
            <a:ext cx="8642349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A50021"/>
                </a:solidFill>
                <a:latin typeface="Lucida Calligraphy" panose="03010101010101010101" pitchFamily="66" charset="0"/>
              </a:rPr>
              <a:t>Alabama Department of Revenue</a:t>
            </a:r>
          </a:p>
          <a:p>
            <a:pPr algn="ctr"/>
            <a:endParaRPr lang="en-US" sz="2000" b="1" dirty="0">
              <a:solidFill>
                <a:srgbClr val="A50021"/>
              </a:solidFill>
              <a:latin typeface="Lucida Calligraphy" panose="03010101010101010101" pitchFamily="66" charset="0"/>
            </a:endParaRPr>
          </a:p>
          <a:p>
            <a:pPr algn="ctr"/>
            <a:r>
              <a:rPr lang="en-US" b="1" dirty="0">
                <a:solidFill>
                  <a:srgbClr val="A50021"/>
                </a:solidFill>
                <a:latin typeface="Lucida Calligraphy" panose="03010101010101010101" pitchFamily="66" charset="0"/>
              </a:rPr>
              <a:t>MOTOR FUEL SINGLE POINT FILING AND PAYMENT SYSTEM</a:t>
            </a:r>
            <a:endParaRPr lang="en-US" sz="1600" dirty="0">
              <a:solidFill>
                <a:srgbClr val="A50021"/>
              </a:solidFill>
              <a:latin typeface="Lucida Calligraphy" panose="03010101010101010101" pitchFamily="66" charset="0"/>
            </a:endParaRPr>
          </a:p>
          <a:p>
            <a:pPr algn="ctr"/>
            <a:endParaRPr lang="en-US" sz="1600" dirty="0">
              <a:solidFill>
                <a:srgbClr val="A50021"/>
              </a:solidFill>
              <a:latin typeface="Lucida Calligraphy" panose="03010101010101010101" pitchFamily="66" charset="0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xmlns="" id="{17F4B934-01CE-4E34-B4C1-7D37F937F9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3422" y="1322766"/>
            <a:ext cx="10360378" cy="751111"/>
          </a:xfrm>
        </p:spPr>
        <p:txBody>
          <a:bodyPr>
            <a:normAutofit/>
          </a:bodyPr>
          <a:lstStyle/>
          <a:p>
            <a:pPr algn="ctr"/>
            <a:r>
              <a:rPr lang="en-US" sz="3200" b="1" dirty="0"/>
              <a:t>Requirements - Taxpayers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60F5D79B-1A46-4012-8534-7834029D61DD}"/>
              </a:ext>
            </a:extLst>
          </p:cNvPr>
          <p:cNvSpPr txBox="1"/>
          <p:nvPr/>
        </p:nvSpPr>
        <p:spPr>
          <a:xfrm>
            <a:off x="438912" y="1982798"/>
            <a:ext cx="11301532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/>
              <a:t>Taxpayers must submit both the return and payment at the same time.</a:t>
            </a:r>
          </a:p>
          <a:p>
            <a:pPr marL="285750" lvl="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/>
              <a:t>Must submit return by the 20</a:t>
            </a:r>
            <a:r>
              <a:rPr lang="en-US" sz="2000" baseline="30000" dirty="0"/>
              <a:t>th</a:t>
            </a:r>
            <a:r>
              <a:rPr lang="en-US" sz="2000" dirty="0"/>
              <a:t> of the month.  No late returns will be accepted via the system.</a:t>
            </a:r>
          </a:p>
          <a:p>
            <a:pPr marL="285750" lvl="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/>
              <a:t>Late returns and payments must be made directly to the local taxing jurisdiction or designated  agency.</a:t>
            </a:r>
          </a:p>
          <a:p>
            <a:pPr marL="285750" lvl="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/>
              <a:t>No refunds may be processed via the system.</a:t>
            </a:r>
          </a:p>
          <a:p>
            <a:pPr marL="285750" lvl="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/>
              <a:t>Return must include: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Name of store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Physical address of store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Sales tax number of store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Number of taxable gallons received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Local excise tax paid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Other information as required</a:t>
            </a:r>
          </a:p>
          <a:p>
            <a:pPr lvl="0">
              <a:lnSpc>
                <a:spcPct val="150000"/>
              </a:lnSpc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0809612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1819" y="-26770"/>
            <a:ext cx="1859045" cy="1239365"/>
          </a:xfrm>
          <a:prstGeom prst="rect">
            <a:avLst/>
          </a:prstGeom>
          <a:effectLst>
            <a:softEdge rad="279400"/>
          </a:effectLst>
        </p:spPr>
      </p:pic>
      <p:sp>
        <p:nvSpPr>
          <p:cNvPr id="12" name="TextBox 11"/>
          <p:cNvSpPr txBox="1"/>
          <p:nvPr/>
        </p:nvSpPr>
        <p:spPr>
          <a:xfrm>
            <a:off x="1725155" y="135377"/>
            <a:ext cx="864234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A50021"/>
                </a:solidFill>
                <a:latin typeface="Lucida Calligraphy" panose="03010101010101010101" pitchFamily="66" charset="0"/>
              </a:rPr>
              <a:t>Alabama Department of Revenue</a:t>
            </a:r>
          </a:p>
          <a:p>
            <a:pPr algn="ctr"/>
            <a:endParaRPr lang="en-US" sz="2400" b="1" dirty="0">
              <a:solidFill>
                <a:srgbClr val="A50021"/>
              </a:solidFill>
              <a:latin typeface="Lucida Calligraphy" panose="03010101010101010101" pitchFamily="66" charset="0"/>
            </a:endParaRPr>
          </a:p>
          <a:p>
            <a:pPr algn="ctr"/>
            <a:endParaRPr lang="en-US" sz="1600" dirty="0">
              <a:solidFill>
                <a:srgbClr val="A50021"/>
              </a:solidFill>
              <a:latin typeface="Lucida Calligraphy" panose="03010101010101010101" pitchFamily="66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878" y="155831"/>
            <a:ext cx="1083961" cy="1152486"/>
          </a:xfrm>
          <a:prstGeom prst="rect">
            <a:avLst/>
          </a:prstGeom>
        </p:spPr>
      </p:pic>
      <p:cxnSp>
        <p:nvCxnSpPr>
          <p:cNvPr id="14" name="Straight Connector 13"/>
          <p:cNvCxnSpPr/>
          <p:nvPr/>
        </p:nvCxnSpPr>
        <p:spPr>
          <a:xfrm>
            <a:off x="1579469" y="1174390"/>
            <a:ext cx="8642350" cy="7427"/>
          </a:xfrm>
          <a:prstGeom prst="line">
            <a:avLst/>
          </a:prstGeom>
          <a:ln w="28575">
            <a:solidFill>
              <a:srgbClr val="A5002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B0474AA9-EE39-4FEA-8F34-5B05D394983D}"/>
              </a:ext>
            </a:extLst>
          </p:cNvPr>
          <p:cNvSpPr txBox="1"/>
          <p:nvPr/>
        </p:nvSpPr>
        <p:spPr>
          <a:xfrm>
            <a:off x="1725155" y="155831"/>
            <a:ext cx="8642349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A50021"/>
                </a:solidFill>
                <a:latin typeface="Lucida Calligraphy" panose="03010101010101010101" pitchFamily="66" charset="0"/>
              </a:rPr>
              <a:t>Alabama Department of Revenue</a:t>
            </a:r>
          </a:p>
          <a:p>
            <a:pPr algn="ctr"/>
            <a:endParaRPr lang="en-US" sz="2000" b="1" dirty="0">
              <a:solidFill>
                <a:srgbClr val="A50021"/>
              </a:solidFill>
              <a:latin typeface="Lucida Calligraphy" panose="03010101010101010101" pitchFamily="66" charset="0"/>
            </a:endParaRPr>
          </a:p>
          <a:p>
            <a:pPr algn="ctr"/>
            <a:r>
              <a:rPr lang="en-US" b="1" dirty="0">
                <a:solidFill>
                  <a:srgbClr val="A50021"/>
                </a:solidFill>
                <a:latin typeface="Lucida Calligraphy" panose="03010101010101010101" pitchFamily="66" charset="0"/>
              </a:rPr>
              <a:t>MOTOR FUEL SINGLE POINT FILING AND PAYMENT SYSTEM</a:t>
            </a:r>
            <a:endParaRPr lang="en-US" sz="1600" dirty="0">
              <a:solidFill>
                <a:srgbClr val="A50021"/>
              </a:solidFill>
              <a:latin typeface="Lucida Calligraphy" panose="03010101010101010101" pitchFamily="66" charset="0"/>
            </a:endParaRPr>
          </a:p>
          <a:p>
            <a:pPr algn="ctr"/>
            <a:endParaRPr lang="en-US" sz="1600" dirty="0">
              <a:solidFill>
                <a:srgbClr val="A50021"/>
              </a:solidFill>
              <a:latin typeface="Lucida Calligraphy" panose="03010101010101010101" pitchFamily="66" charset="0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xmlns="" id="{17F4B934-01CE-4E34-B4C1-7D37F937F9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3422" y="1322766"/>
            <a:ext cx="10360378" cy="751111"/>
          </a:xfrm>
        </p:spPr>
        <p:txBody>
          <a:bodyPr>
            <a:normAutofit/>
          </a:bodyPr>
          <a:lstStyle/>
          <a:p>
            <a:pPr algn="ctr"/>
            <a:r>
              <a:rPr lang="en-US" sz="3200" b="1" dirty="0"/>
              <a:t>Additional Notes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3986E377-FC1B-44CB-83D2-CE675131A3BD}"/>
              </a:ext>
            </a:extLst>
          </p:cNvPr>
          <p:cNvSpPr/>
          <p:nvPr/>
        </p:nvSpPr>
        <p:spPr>
          <a:xfrm>
            <a:off x="1157681" y="2405496"/>
            <a:ext cx="1075468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Taxpayers/Distributors not required to use the Motor Fuel Single Point Filing and Payment System</a:t>
            </a:r>
          </a:p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No charge to local taxing jurisdictions for design and use of the system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Electronic Returns and payments due the 20</a:t>
            </a:r>
            <a:r>
              <a:rPr lang="en-US" baseline="30000" dirty="0"/>
              <a:t>th</a:t>
            </a:r>
            <a:r>
              <a:rPr lang="en-US" dirty="0"/>
              <a:t> day of the month succeeding the month of activity</a:t>
            </a:r>
          </a:p>
        </p:txBody>
      </p:sp>
    </p:spTree>
    <p:extLst>
      <p:ext uri="{BB962C8B-B14F-4D97-AF65-F5344CB8AC3E}">
        <p14:creationId xmlns:p14="http://schemas.microsoft.com/office/powerpoint/2010/main" val="9591576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1819" y="-26770"/>
            <a:ext cx="1859045" cy="1239365"/>
          </a:xfrm>
          <a:prstGeom prst="rect">
            <a:avLst/>
          </a:prstGeom>
          <a:effectLst>
            <a:softEdge rad="279400"/>
          </a:effectLst>
        </p:spPr>
      </p:pic>
      <p:sp>
        <p:nvSpPr>
          <p:cNvPr id="12" name="TextBox 11"/>
          <p:cNvSpPr txBox="1"/>
          <p:nvPr/>
        </p:nvSpPr>
        <p:spPr>
          <a:xfrm>
            <a:off x="1725155" y="135377"/>
            <a:ext cx="864234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A50021"/>
                </a:solidFill>
                <a:latin typeface="Lucida Calligraphy" panose="03010101010101010101" pitchFamily="66" charset="0"/>
              </a:rPr>
              <a:t>Alabama Department of Revenue</a:t>
            </a:r>
          </a:p>
          <a:p>
            <a:pPr algn="ctr"/>
            <a:endParaRPr lang="en-US" sz="2400" b="1" dirty="0">
              <a:solidFill>
                <a:srgbClr val="A50021"/>
              </a:solidFill>
              <a:latin typeface="Lucida Calligraphy" panose="03010101010101010101" pitchFamily="66" charset="0"/>
            </a:endParaRPr>
          </a:p>
          <a:p>
            <a:pPr algn="ctr"/>
            <a:endParaRPr lang="en-US" sz="1600" dirty="0">
              <a:solidFill>
                <a:srgbClr val="A50021"/>
              </a:solidFill>
              <a:latin typeface="Lucida Calligraphy" panose="03010101010101010101" pitchFamily="66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878" y="155831"/>
            <a:ext cx="1083961" cy="1152486"/>
          </a:xfrm>
          <a:prstGeom prst="rect">
            <a:avLst/>
          </a:prstGeom>
        </p:spPr>
      </p:pic>
      <p:cxnSp>
        <p:nvCxnSpPr>
          <p:cNvPr id="14" name="Straight Connector 13"/>
          <p:cNvCxnSpPr/>
          <p:nvPr/>
        </p:nvCxnSpPr>
        <p:spPr>
          <a:xfrm>
            <a:off x="1579469" y="1174390"/>
            <a:ext cx="8642350" cy="7427"/>
          </a:xfrm>
          <a:prstGeom prst="line">
            <a:avLst/>
          </a:prstGeom>
          <a:ln w="28575">
            <a:solidFill>
              <a:srgbClr val="A5002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B0474AA9-EE39-4FEA-8F34-5B05D394983D}"/>
              </a:ext>
            </a:extLst>
          </p:cNvPr>
          <p:cNvSpPr txBox="1"/>
          <p:nvPr/>
        </p:nvSpPr>
        <p:spPr>
          <a:xfrm>
            <a:off x="1725155" y="155831"/>
            <a:ext cx="8642349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A50021"/>
                </a:solidFill>
                <a:latin typeface="Lucida Calligraphy" panose="03010101010101010101" pitchFamily="66" charset="0"/>
              </a:rPr>
              <a:t>Alabama Department of Revenue</a:t>
            </a:r>
          </a:p>
          <a:p>
            <a:pPr algn="ctr"/>
            <a:endParaRPr lang="en-US" sz="2000" b="1" dirty="0">
              <a:solidFill>
                <a:srgbClr val="A50021"/>
              </a:solidFill>
              <a:latin typeface="Lucida Calligraphy" panose="03010101010101010101" pitchFamily="66" charset="0"/>
            </a:endParaRPr>
          </a:p>
          <a:p>
            <a:pPr algn="ctr"/>
            <a:r>
              <a:rPr lang="en-US" b="1" dirty="0">
                <a:solidFill>
                  <a:srgbClr val="A50021"/>
                </a:solidFill>
                <a:latin typeface="Lucida Calligraphy" panose="03010101010101010101" pitchFamily="66" charset="0"/>
              </a:rPr>
              <a:t>MOTOR FUEL SINGLE POINT FILING AND PAYMENT SYSTEM</a:t>
            </a:r>
            <a:endParaRPr lang="en-US" sz="1600" dirty="0">
              <a:solidFill>
                <a:srgbClr val="A50021"/>
              </a:solidFill>
              <a:latin typeface="Lucida Calligraphy" panose="03010101010101010101" pitchFamily="66" charset="0"/>
            </a:endParaRPr>
          </a:p>
          <a:p>
            <a:pPr algn="ctr"/>
            <a:endParaRPr lang="en-US" sz="1600" dirty="0">
              <a:solidFill>
                <a:srgbClr val="A50021"/>
              </a:solidFill>
              <a:latin typeface="Lucida Calligraphy" panose="03010101010101010101" pitchFamily="66" charset="0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xmlns="" id="{17F4B934-01CE-4E34-B4C1-7D37F937F9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3422" y="1322766"/>
            <a:ext cx="10360378" cy="751111"/>
          </a:xfrm>
        </p:spPr>
        <p:txBody>
          <a:bodyPr>
            <a:normAutofit/>
          </a:bodyPr>
          <a:lstStyle/>
          <a:p>
            <a:pPr algn="ctr"/>
            <a:r>
              <a:rPr lang="en-US" sz="3200" b="1" dirty="0"/>
              <a:t>Contact Information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3986E377-FC1B-44CB-83D2-CE675131A3BD}"/>
              </a:ext>
            </a:extLst>
          </p:cNvPr>
          <p:cNvSpPr/>
          <p:nvPr/>
        </p:nvSpPr>
        <p:spPr>
          <a:xfrm>
            <a:off x="4496499" y="2625754"/>
            <a:ext cx="619107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Business &amp; License Tax Division</a:t>
            </a:r>
          </a:p>
          <a:p>
            <a:r>
              <a:rPr lang="en-US" dirty="0"/>
              <a:t>Motor Fuels Section</a:t>
            </a:r>
          </a:p>
          <a:p>
            <a:r>
              <a:rPr lang="en-US" dirty="0"/>
              <a:t>P O Box 327540</a:t>
            </a:r>
          </a:p>
          <a:p>
            <a:r>
              <a:rPr lang="en-US" dirty="0"/>
              <a:t>Montgomery, AL 36132-7540</a:t>
            </a:r>
          </a:p>
          <a:p>
            <a:r>
              <a:rPr lang="en-US" dirty="0"/>
              <a:t>Telephone:  (334) 242-9608, option 6, option 1</a:t>
            </a:r>
          </a:p>
          <a:p>
            <a:r>
              <a:rPr lang="en-US" dirty="0"/>
              <a:t>Fax:  (334) 242-1199</a:t>
            </a:r>
          </a:p>
          <a:p>
            <a:r>
              <a:rPr lang="en-US" dirty="0"/>
              <a:t>E-mail:  mft@revenue.alabama.gov</a:t>
            </a:r>
          </a:p>
        </p:txBody>
      </p:sp>
    </p:spTree>
    <p:extLst>
      <p:ext uri="{BB962C8B-B14F-4D97-AF65-F5344CB8AC3E}">
        <p14:creationId xmlns:p14="http://schemas.microsoft.com/office/powerpoint/2010/main" val="42786587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249</TotalTime>
  <Words>503</Words>
  <Application>Microsoft Office PowerPoint</Application>
  <PresentationFormat>Widescreen</PresentationFormat>
  <Paragraphs>95</Paragraphs>
  <Slides>9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Arial</vt:lpstr>
      <vt:lpstr>Calibri</vt:lpstr>
      <vt:lpstr>Calibri Light</vt:lpstr>
      <vt:lpstr>Lucida Calligraphy</vt:lpstr>
      <vt:lpstr>Times New Roman</vt:lpstr>
      <vt:lpstr>Office Theme</vt:lpstr>
      <vt:lpstr>      Alabama Department of Revenue – City and County Motor Fuel Single Point Filing and Payment System</vt:lpstr>
      <vt:lpstr>                                                                Timeline 5/1/2018 Effective Date of Act 2018-469 7/17/2018 Initial Meeting with Local Motor Fuel Tax Advisory Committee 9/12/2018 Second Meeting of the Local Motor Fuel Tax Advisory Committee 5/1/2019 Locals must submit a list of the Motor Fuel taxes levied by jurisdiction (per gallon basis only) 6/30/2019 Locals must provide ADOR with bank information 10/31/2019 ADOR must make the Motor Fuel Single Point System available 11/20/2019 Taxpayers must have the ability to start filing for periods on or after October 2019     </vt:lpstr>
      <vt:lpstr>                                                   Committee Members Voting Members: 3 Representatives of the county government appointed by the Association of County Commissions of Alabama  3 Representatives of the municipal government appointed by the Alabama League of Municipalities 3 Representatives of the retail community appointed by the Petroleum and Convenience Marketers of Alabama 1 Designee appointed by the Department of Revenue Commissioner Non-Voting Members: 1 Representative for the county and 1 representative for the municipality appointed by the Speaker of the House 1 Representative of the business community appointed by the President Pro Tempore of the Senate    </vt:lpstr>
      <vt:lpstr>Requirements - Motor Fuel Tax Advisory Committee</vt:lpstr>
      <vt:lpstr>Requirements - ADOR</vt:lpstr>
      <vt:lpstr>Requirements - Locals</vt:lpstr>
      <vt:lpstr>Requirements - Taxpayers</vt:lpstr>
      <vt:lpstr>Additional Notes</vt:lpstr>
      <vt:lpstr>Contact Information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Alabama Department of Revenue  Business &amp; License Tax Division</dc:title>
  <dc:creator>Johnson, Alisa</dc:creator>
  <cp:lastModifiedBy>Jennifer Datcher</cp:lastModifiedBy>
  <cp:revision>25</cp:revision>
  <cp:lastPrinted>2018-07-18T14:37:04Z</cp:lastPrinted>
  <dcterms:created xsi:type="dcterms:W3CDTF">2018-07-10T12:40:42Z</dcterms:created>
  <dcterms:modified xsi:type="dcterms:W3CDTF">2018-08-15T16:34:15Z</dcterms:modified>
</cp:coreProperties>
</file>