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4" r:id="rId2"/>
    <p:sldId id="275" r:id="rId3"/>
    <p:sldId id="276" r:id="rId4"/>
    <p:sldId id="277" r:id="rId5"/>
    <p:sldId id="279" r:id="rId6"/>
    <p:sldId id="284" r:id="rId7"/>
    <p:sldId id="280" r:id="rId8"/>
    <p:sldId id="281" r:id="rId9"/>
    <p:sldId id="282" r:id="rId10"/>
    <p:sldId id="285" r:id="rId11"/>
    <p:sldId id="286" r:id="rId12"/>
    <p:sldId id="287" r:id="rId13"/>
    <p:sldId id="289" r:id="rId14"/>
    <p:sldId id="290" r:id="rId15"/>
    <p:sldId id="293" r:id="rId16"/>
    <p:sldId id="298" r:id="rId17"/>
    <p:sldId id="296" r:id="rId18"/>
    <p:sldId id="297" r:id="rId19"/>
    <p:sldId id="288" r:id="rId20"/>
    <p:sldId id="291" r:id="rId21"/>
    <p:sldId id="294" r:id="rId22"/>
    <p:sldId id="292" r:id="rId23"/>
    <p:sldId id="295"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3366"/>
    <a:srgbClr val="1C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7" autoAdjust="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3C650-492A-4B63-8A5C-1742F98FF573}" type="datetimeFigureOut">
              <a:rPr lang="en-US" smtClean="0"/>
              <a:pPr/>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AEE9A-5FBB-4E9C-89D0-B8FA47D09B78}" type="slidenum">
              <a:rPr lang="en-US" smtClean="0"/>
              <a:pPr/>
              <a:t>‹#›</a:t>
            </a:fld>
            <a:endParaRPr lang="en-US"/>
          </a:p>
        </p:txBody>
      </p:sp>
    </p:spTree>
    <p:extLst>
      <p:ext uri="{BB962C8B-B14F-4D97-AF65-F5344CB8AC3E}">
        <p14:creationId xmlns:p14="http://schemas.microsoft.com/office/powerpoint/2010/main" xmlns="" val="423789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D0F862-7237-4D61-8C5A-E0976910C2FF}"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14826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0F862-7237-4D61-8C5A-E0976910C2FF}"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111960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0F862-7237-4D61-8C5A-E0976910C2FF}"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2053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Map">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chemeClr val="bg2"/>
                    </a:gs>
                    <a:gs pos="100000">
                      <a:schemeClr val="bg2"/>
                    </a:gs>
                  </a:gsLst>
                  <a:lin ang="0" scaled="1"/>
                  <a:tileRect/>
                </a:gradFill>
              </a:defRPr>
            </a:lvl1pPr>
          </a:lstStyle>
          <a:p>
            <a:r>
              <a:rPr lang="en-US" dirty="0"/>
              <a:t>Click to edit Master title </a:t>
            </a:r>
            <a:r>
              <a:rPr lang="en-US" dirty="0" err="1"/>
              <a:t>styler</a:t>
            </a:r>
            <a:endParaRPr lang="en-US" dirty="0"/>
          </a:p>
        </p:txBody>
      </p:sp>
      <p:sp>
        <p:nvSpPr>
          <p:cNvPr id="9" name="자유형 8">
            <a:hlinkClick r:id="" action="ppaction://hlinkshowjump?jump=lastslideviewed"/>
          </p:cNvPr>
          <p:cNvSpPr/>
          <p:nvPr userDrawn="1"/>
        </p:nvSpPr>
        <p:spPr>
          <a:xfrm>
            <a:off x="8459473" y="452969"/>
            <a:ext cx="240027" cy="240027"/>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nchor="ctr">
            <a:noAutofit/>
          </a:bodyPr>
          <a:lstStyle/>
          <a:p>
            <a:pPr algn="ctr"/>
            <a:endParaRPr lang="en-US" sz="3400" dirty="0">
              <a:latin typeface="Roboto Condensed Light"/>
            </a:endParaRPr>
          </a:p>
        </p:txBody>
      </p:sp>
      <p:sp>
        <p:nvSpPr>
          <p:cNvPr id="10" name="자유형 9">
            <a:hlinkClick r:id="" action="ppaction://hlinkshowjump?jump=nextslide"/>
          </p:cNvPr>
          <p:cNvSpPr/>
          <p:nvPr userDrawn="1"/>
        </p:nvSpPr>
        <p:spPr>
          <a:xfrm>
            <a:off x="8183781" y="452969"/>
            <a:ext cx="240027" cy="240027"/>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nchor="ctr">
            <a:noAutofit/>
          </a:bodyPr>
          <a:lstStyle/>
          <a:p>
            <a:pPr algn="ctr"/>
            <a:endParaRPr lang="en-US" sz="3400" dirty="0">
              <a:latin typeface="Roboto Condensed Light"/>
            </a:endParaRPr>
          </a:p>
        </p:txBody>
      </p:sp>
      <p:sp>
        <p:nvSpPr>
          <p:cNvPr id="11" name="자유형 10">
            <a:hlinkClick r:id="" action="ppaction://hlinkshowjump?jump=previousslide"/>
          </p:cNvPr>
          <p:cNvSpPr/>
          <p:nvPr userDrawn="1"/>
        </p:nvSpPr>
        <p:spPr>
          <a:xfrm flipH="1">
            <a:off x="7908089" y="452969"/>
            <a:ext cx="240027" cy="240027"/>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nchor="ctr">
            <a:noAutofit/>
          </a:bodyPr>
          <a:lstStyle/>
          <a:p>
            <a:pPr algn="ctr"/>
            <a:endParaRPr lang="en-US" sz="3400" dirty="0">
              <a:latin typeface="Roboto Condensed Light"/>
            </a:endParaRPr>
          </a:p>
        </p:txBody>
      </p:sp>
      <p:cxnSp>
        <p:nvCxnSpPr>
          <p:cNvPr id="8" name="직선 연결선 25"/>
          <p:cNvCxnSpPr/>
          <p:nvPr userDrawn="1"/>
        </p:nvCxnSpPr>
        <p:spPr>
          <a:xfrm flipH="1">
            <a:off x="32395" y="404285"/>
            <a:ext cx="3282" cy="576000"/>
          </a:xfrm>
          <a:prstGeom prst="line">
            <a:avLst/>
          </a:prstGeom>
          <a:ln w="76200" cmpd="sng">
            <a:solidFill>
              <a:srgbClr val="ED29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096816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none">
    <p:spTree>
      <p:nvGrpSpPr>
        <p:cNvPr id="1" name=""/>
        <p:cNvGrpSpPr/>
        <p:nvPr/>
      </p:nvGrpSpPr>
      <p:grpSpPr>
        <a:xfrm>
          <a:off x="0" y="0"/>
          <a:ext cx="0" cy="0"/>
          <a:chOff x="0" y="0"/>
          <a:chExt cx="0" cy="0"/>
        </a:xfrm>
      </p:grpSpPr>
      <p:pic>
        <p:nvPicPr>
          <p:cNvPr id="6" name="Picture 5" descr="background.png"/>
          <p:cNvPicPr>
            <a:picLocks noChangeAspect="1"/>
          </p:cNvPicPr>
          <p:nvPr userDrawn="1"/>
        </p:nvPicPr>
        <p:blipFill>
          <a:blip r:embed="rId2" cstate="print">
            <a:alphaModFix amt="23000"/>
            <a:extLst>
              <a:ext uri="{28A0092B-C50C-407E-A947-70E740481C1C}">
                <a14:useLocalDpi xmlns:a14="http://schemas.microsoft.com/office/drawing/2010/main" xmlns=""/>
              </a:ext>
            </a:extLst>
          </a:blip>
          <a:stretch>
            <a:fillRect/>
          </a:stretch>
        </p:blipFill>
        <p:spPr>
          <a:xfrm>
            <a:off x="-50447" y="-32901"/>
            <a:ext cx="9220767" cy="6915575"/>
          </a:xfrm>
          <a:prstGeom prst="rect">
            <a:avLst/>
          </a:prstGeom>
        </p:spPr>
      </p:pic>
      <p:pic>
        <p:nvPicPr>
          <p:cNvPr id="2" name="Picture 1" descr="naco_star_logo_A_rbg.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274065" y="6126371"/>
            <a:ext cx="976562" cy="464228"/>
          </a:xfrm>
          <a:prstGeom prst="rect">
            <a:avLst/>
          </a:prstGeom>
        </p:spPr>
      </p:pic>
    </p:spTree>
    <p:extLst>
      <p:ext uri="{BB962C8B-B14F-4D97-AF65-F5344CB8AC3E}">
        <p14:creationId xmlns:p14="http://schemas.microsoft.com/office/powerpoint/2010/main" xmlns="" val="25928841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0F862-7237-4D61-8C5A-E0976910C2FF}"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245967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0F862-7237-4D61-8C5A-E0976910C2FF}"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269132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0F862-7237-4D61-8C5A-E0976910C2FF}"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129928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0F862-7237-4D61-8C5A-E0976910C2FF}" type="datetimeFigureOut">
              <a:rPr lang="en-US" smtClean="0"/>
              <a:pPr/>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50211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D0F862-7237-4D61-8C5A-E0976910C2FF}" type="datetimeFigureOut">
              <a:rPr lang="en-US" smtClean="0"/>
              <a:pPr/>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15247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0F862-7237-4D61-8C5A-E0976910C2FF}" type="datetimeFigureOut">
              <a:rPr lang="en-US" smtClean="0"/>
              <a:pPr/>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418989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0F862-7237-4D61-8C5A-E0976910C2FF}"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353237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0F862-7237-4D61-8C5A-E0976910C2FF}"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425258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F862-7237-4D61-8C5A-E0976910C2FF}" type="datetimeFigureOut">
              <a:rPr lang="en-US" smtClean="0"/>
              <a:pPr/>
              <a:t>8/18/2017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5D95D-CCCB-4C3F-B77A-0D7A850FE6E4}" type="slidenum">
              <a:rPr lang="en-US" smtClean="0"/>
              <a:pPr/>
              <a:t>‹#›</a:t>
            </a:fld>
            <a:endParaRPr lang="en-US"/>
          </a:p>
        </p:txBody>
      </p:sp>
    </p:spTree>
    <p:extLst>
      <p:ext uri="{BB962C8B-B14F-4D97-AF65-F5344CB8AC3E}">
        <p14:creationId xmlns:p14="http://schemas.microsoft.com/office/powerpoint/2010/main" xmlns="" val="4072310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hyperlink" Target="mailto:kstone@naco.org" TargetMode="External"/><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8.png"/><Relationship Id="rId2" Type="http://schemas.openxmlformats.org/officeDocument/2006/relationships/hyperlink" Target="http://www.naco.org" TargetMode="Externa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521954" y="3281174"/>
            <a:ext cx="7343684" cy="1671826"/>
          </a:xfrm>
          <a:prstGeom prst="rect">
            <a:avLst/>
          </a:prstGeom>
          <a:noFill/>
        </p:spPr>
        <p:txBody>
          <a:bodyPr wrap="square" lIns="0" tIns="0" rIns="0" bIns="0" rtlCol="0">
            <a:noAutofit/>
          </a:bodyPr>
          <a:lstStyle/>
          <a:p>
            <a:pPr>
              <a:spcAft>
                <a:spcPts val="400"/>
              </a:spcAft>
            </a:pPr>
            <a:endParaRPr lang="en-US" altLang="ko-KR" b="1" dirty="0">
              <a:solidFill>
                <a:schemeClr val="tx1">
                  <a:alpha val="50000"/>
                </a:schemeClr>
              </a:solidFill>
              <a:latin typeface="Arial"/>
              <a:ea typeface="Roboto Light" pitchFamily="2" charset="0"/>
              <a:cs typeface="Arial"/>
            </a:endParaRPr>
          </a:p>
          <a:p>
            <a:pPr>
              <a:spcAft>
                <a:spcPts val="400"/>
              </a:spcAft>
            </a:pPr>
            <a:r>
              <a:rPr lang="en-US" altLang="ko-KR" b="1" dirty="0">
                <a:solidFill>
                  <a:schemeClr val="tx1">
                    <a:alpha val="50000"/>
                  </a:schemeClr>
                </a:solidFill>
                <a:latin typeface="Arial"/>
                <a:ea typeface="Roboto Light" pitchFamily="2" charset="0"/>
                <a:cs typeface="Arial"/>
              </a:rPr>
              <a:t>Kevan P. Stone</a:t>
            </a:r>
          </a:p>
          <a:p>
            <a:pPr>
              <a:spcAft>
                <a:spcPts val="400"/>
              </a:spcAft>
            </a:pPr>
            <a:r>
              <a:rPr lang="en-US" altLang="ko-KR" b="1" i="1" dirty="0">
                <a:solidFill>
                  <a:schemeClr val="tx1">
                    <a:alpha val="50000"/>
                  </a:schemeClr>
                </a:solidFill>
                <a:latin typeface="Arial"/>
                <a:ea typeface="Roboto Light" pitchFamily="2" charset="0"/>
                <a:cs typeface="Arial"/>
              </a:rPr>
              <a:t>Associate Legislative Director</a:t>
            </a:r>
            <a:endParaRPr lang="en-US" altLang="ko-KR" sz="1400" b="1" i="1" dirty="0">
              <a:solidFill>
                <a:schemeClr val="tx1">
                  <a:alpha val="50000"/>
                </a:schemeClr>
              </a:solidFill>
              <a:latin typeface="Arial"/>
              <a:ea typeface="Roboto Light" pitchFamily="2" charset="0"/>
              <a:cs typeface="Arial"/>
            </a:endParaRPr>
          </a:p>
          <a:p>
            <a:pPr>
              <a:spcAft>
                <a:spcPts val="400"/>
              </a:spcAft>
            </a:pPr>
            <a:r>
              <a:rPr lang="en-US" altLang="ko-KR" sz="1400" i="1" dirty="0">
                <a:solidFill>
                  <a:schemeClr val="tx1">
                    <a:alpha val="50000"/>
                  </a:schemeClr>
                </a:solidFill>
                <a:latin typeface="Arial"/>
                <a:ea typeface="Roboto Light" pitchFamily="2" charset="0"/>
                <a:cs typeface="Arial"/>
              </a:rPr>
              <a:t>National Association of Counties</a:t>
            </a:r>
          </a:p>
          <a:p>
            <a:pPr>
              <a:spcAft>
                <a:spcPts val="400"/>
              </a:spcAft>
            </a:pPr>
            <a:r>
              <a:rPr lang="en-US" altLang="ko-KR" sz="1400" i="1" dirty="0">
                <a:solidFill>
                  <a:schemeClr val="tx1">
                    <a:alpha val="50000"/>
                  </a:schemeClr>
                </a:solidFill>
                <a:latin typeface="Arial"/>
                <a:ea typeface="Roboto Light" pitchFamily="2" charset="0"/>
                <a:cs typeface="Arial"/>
                <a:hlinkClick r:id="rId2"/>
              </a:rPr>
              <a:t>kstone@naco.org</a:t>
            </a:r>
            <a:endParaRPr lang="en-US" altLang="ko-KR" sz="1400" i="1" dirty="0">
              <a:solidFill>
                <a:schemeClr val="tx1">
                  <a:alpha val="50000"/>
                </a:schemeClr>
              </a:solidFill>
              <a:latin typeface="Arial"/>
              <a:ea typeface="Roboto Light" pitchFamily="2" charset="0"/>
              <a:cs typeface="Arial"/>
            </a:endParaRPr>
          </a:p>
          <a:p>
            <a:pPr>
              <a:spcAft>
                <a:spcPts val="400"/>
              </a:spcAft>
            </a:pPr>
            <a:endParaRPr lang="en-US" altLang="ko-KR" sz="1100" i="1" dirty="0">
              <a:solidFill>
                <a:schemeClr val="tx1">
                  <a:alpha val="50000"/>
                </a:schemeClr>
              </a:solidFill>
              <a:latin typeface="Arial"/>
              <a:ea typeface="Roboto Light" pitchFamily="2" charset="0"/>
              <a:cs typeface="Arial"/>
            </a:endParaRPr>
          </a:p>
        </p:txBody>
      </p:sp>
      <p:sp>
        <p:nvSpPr>
          <p:cNvPr id="95" name="TextBox 94"/>
          <p:cNvSpPr txBox="1">
            <a:spLocks/>
          </p:cNvSpPr>
          <p:nvPr/>
        </p:nvSpPr>
        <p:spPr>
          <a:xfrm>
            <a:off x="309238" y="697470"/>
            <a:ext cx="8552504" cy="2492990"/>
          </a:xfrm>
          <a:prstGeom prst="rect">
            <a:avLst/>
          </a:prstGeom>
          <a:noFill/>
        </p:spPr>
        <p:txBody>
          <a:bodyPr wrap="square" lIns="0" tIns="0" rIns="0" bIns="0" rtlCol="0" anchor="ctr">
            <a:spAutoFit/>
          </a:bodyPr>
          <a:lstStyle/>
          <a:p>
            <a:pPr algn="ctr"/>
            <a:r>
              <a:rPr lang="en-US" altLang="ko-KR" sz="3800" b="1" dirty="0">
                <a:latin typeface="Arial"/>
                <a:ea typeface="Roboto Light" pitchFamily="2" charset="0"/>
                <a:cs typeface="Arial"/>
              </a:rPr>
              <a:t>The National Association of Counties:</a:t>
            </a:r>
          </a:p>
          <a:p>
            <a:pPr algn="ctr"/>
            <a:endParaRPr lang="en-US" altLang="ko-KR" sz="1200" b="1" dirty="0">
              <a:gradFill>
                <a:gsLst>
                  <a:gs pos="0">
                    <a:schemeClr val="accent1"/>
                  </a:gs>
                  <a:gs pos="100000">
                    <a:schemeClr val="accent1"/>
                  </a:gs>
                </a:gsLst>
                <a:lin ang="0" scaled="0"/>
              </a:gradFill>
              <a:latin typeface="Arial"/>
              <a:ea typeface="Roboto Light" pitchFamily="2" charset="0"/>
              <a:cs typeface="Arial"/>
            </a:endParaRPr>
          </a:p>
          <a:p>
            <a:pPr algn="ctr"/>
            <a:r>
              <a:rPr lang="en-US" altLang="ko-KR" sz="2400" b="1" dirty="0">
                <a:gradFill>
                  <a:gsLst>
                    <a:gs pos="0">
                      <a:schemeClr val="accent1"/>
                    </a:gs>
                    <a:gs pos="100000">
                      <a:schemeClr val="accent1"/>
                    </a:gs>
                  </a:gsLst>
                  <a:lin ang="0" scaled="0"/>
                </a:gradFill>
                <a:latin typeface="Arial"/>
                <a:ea typeface="Roboto Light" pitchFamily="2" charset="0"/>
                <a:cs typeface="Arial"/>
              </a:rPr>
              <a:t>Transportation and Infrastructure Legislative Update</a:t>
            </a:r>
          </a:p>
          <a:p>
            <a:pPr algn="ctr"/>
            <a:r>
              <a:rPr lang="en-US" altLang="ko-KR" sz="2400" b="1" dirty="0">
                <a:gradFill>
                  <a:gsLst>
                    <a:gs pos="0">
                      <a:schemeClr val="accent1"/>
                    </a:gs>
                    <a:gs pos="100000">
                      <a:schemeClr val="accent1"/>
                    </a:gs>
                  </a:gsLst>
                  <a:lin ang="0" scaled="0"/>
                </a:gradFill>
                <a:latin typeface="Arial"/>
                <a:ea typeface="Roboto Light" pitchFamily="2" charset="0"/>
                <a:cs typeface="Arial"/>
              </a:rPr>
              <a:t>Association of County Commissioners of Alabama</a:t>
            </a:r>
          </a:p>
          <a:p>
            <a:pPr algn="ctr"/>
            <a:r>
              <a:rPr lang="en-US" altLang="ko-KR" sz="2400" b="1" dirty="0">
                <a:gradFill>
                  <a:gsLst>
                    <a:gs pos="0">
                      <a:schemeClr val="accent1"/>
                    </a:gs>
                    <a:gs pos="100000">
                      <a:schemeClr val="accent1"/>
                    </a:gs>
                  </a:gsLst>
                  <a:lin ang="0" scaled="0"/>
                </a:gradFill>
                <a:latin typeface="Arial"/>
                <a:ea typeface="Roboto Light" pitchFamily="2" charset="0"/>
                <a:cs typeface="Arial"/>
              </a:rPr>
              <a:t>Annual Convention</a:t>
            </a:r>
          </a:p>
          <a:p>
            <a:pPr algn="ctr"/>
            <a:r>
              <a:rPr lang="en-US" altLang="ko-KR" sz="2000" b="1" dirty="0">
                <a:gradFill>
                  <a:gsLst>
                    <a:gs pos="0">
                      <a:schemeClr val="accent1"/>
                    </a:gs>
                    <a:gs pos="100000">
                      <a:schemeClr val="accent1"/>
                    </a:gs>
                  </a:gsLst>
                  <a:lin ang="0" scaled="0"/>
                </a:gradFill>
                <a:latin typeface="Arial"/>
                <a:ea typeface="Roboto Light" pitchFamily="2" charset="0"/>
                <a:cs typeface="Arial"/>
              </a:rPr>
              <a:t>August 24, 2017</a:t>
            </a:r>
          </a:p>
          <a:p>
            <a:pPr algn="ctr"/>
            <a:r>
              <a:rPr lang="en-US" altLang="ko-KR" sz="2000" b="1" dirty="0">
                <a:gradFill>
                  <a:gsLst>
                    <a:gs pos="0">
                      <a:schemeClr val="accent1"/>
                    </a:gs>
                    <a:gs pos="100000">
                      <a:schemeClr val="accent1"/>
                    </a:gs>
                  </a:gsLst>
                  <a:lin ang="0" scaled="0"/>
                </a:gradFill>
                <a:latin typeface="Arial"/>
                <a:ea typeface="Roboto Light" pitchFamily="2" charset="0"/>
                <a:cs typeface="Arial"/>
              </a:rPr>
              <a:t>Baldwin County, Alabama</a:t>
            </a:r>
            <a:endParaRPr lang="nb-NO" altLang="ko-KR" sz="2000" b="1" dirty="0">
              <a:gradFill>
                <a:gsLst>
                  <a:gs pos="0">
                    <a:srgbClr val="FFFFFF"/>
                  </a:gs>
                  <a:gs pos="100000">
                    <a:srgbClr val="FFFFFF"/>
                  </a:gs>
                </a:gsLst>
                <a:lin ang="0" scaled="0"/>
              </a:gradFill>
              <a:latin typeface="Arial"/>
              <a:ea typeface="Roboto Light" pitchFamily="2" charset="0"/>
              <a:cs typeface="Arial"/>
            </a:endParaRPr>
          </a:p>
        </p:txBody>
      </p:sp>
      <p:pic>
        <p:nvPicPr>
          <p:cNvPr id="3" name="Picture 2"/>
          <p:cNvPicPr>
            <a:picLocks noChangeAspect="1"/>
          </p:cNvPicPr>
          <p:nvPr/>
        </p:nvPicPr>
        <p:blipFill>
          <a:blip r:embed="rId3" cstate="print"/>
          <a:stretch>
            <a:fillRect/>
          </a:stretch>
        </p:blipFill>
        <p:spPr>
          <a:xfrm>
            <a:off x="2325552" y="5863342"/>
            <a:ext cx="6513648" cy="320498"/>
          </a:xfrm>
          <a:prstGeom prst="rect">
            <a:avLst/>
          </a:prstGeom>
        </p:spPr>
      </p:pic>
      <p:grpSp>
        <p:nvGrpSpPr>
          <p:cNvPr id="9" name="Group 8"/>
          <p:cNvGrpSpPr/>
          <p:nvPr/>
        </p:nvGrpSpPr>
        <p:grpSpPr>
          <a:xfrm>
            <a:off x="4114800" y="6248400"/>
            <a:ext cx="4648200" cy="366375"/>
            <a:chOff x="2819400" y="6219697"/>
            <a:chExt cx="5902992" cy="420628"/>
          </a:xfrm>
        </p:grpSpPr>
        <p:sp>
          <p:nvSpPr>
            <p:cNvPr id="10" name="Rectangle 9"/>
            <p:cNvSpPr/>
            <p:nvPr/>
          </p:nvSpPr>
          <p:spPr>
            <a:xfrm>
              <a:off x="2819400" y="6219697"/>
              <a:ext cx="3752098" cy="420628"/>
            </a:xfrm>
            <a:prstGeom prst="rect">
              <a:avLst/>
            </a:prstGeom>
          </p:spPr>
          <p:txBody>
            <a:bodyPr wrap="square">
              <a:spAutoFit/>
            </a:bodyPr>
            <a:lstStyle/>
            <a:p>
              <a:pPr lvl="0" algn="r">
                <a:spcAft>
                  <a:spcPts val="400"/>
                </a:spcAft>
              </a:pPr>
              <a:r>
                <a:rPr lang="en-US" altLang="ko-KR" sz="900" dirty="0">
                  <a:solidFill>
                    <a:srgbClr val="1C3366"/>
                  </a:solidFill>
                  <a:latin typeface="Arial"/>
                  <a:ea typeface="Roboto Light" pitchFamily="2" charset="0"/>
                  <a:cs typeface="Arial"/>
                </a:rPr>
                <a:t>fb.com/</a:t>
              </a:r>
              <a:r>
                <a:rPr lang="en-US" altLang="ko-KR" sz="900" dirty="0" err="1">
                  <a:solidFill>
                    <a:srgbClr val="1C3366"/>
                  </a:solidFill>
                  <a:latin typeface="Arial"/>
                  <a:ea typeface="Roboto Light" pitchFamily="2" charset="0"/>
                  <a:cs typeface="Arial"/>
                </a:rPr>
                <a:t>NACoDC</a:t>
              </a:r>
              <a:r>
                <a:rPr lang="en-US" altLang="ko-KR" sz="900" dirty="0">
                  <a:solidFill>
                    <a:srgbClr val="1C3366"/>
                  </a:solidFill>
                  <a:latin typeface="Arial"/>
                  <a:ea typeface="Roboto Light" pitchFamily="2" charset="0"/>
                  <a:cs typeface="Arial"/>
                </a:rPr>
                <a:t> | twitter.com/</a:t>
              </a:r>
              <a:r>
                <a:rPr lang="en-US" altLang="ko-KR" sz="900" dirty="0" err="1">
                  <a:solidFill>
                    <a:srgbClr val="1C3366"/>
                  </a:solidFill>
                  <a:latin typeface="Arial"/>
                  <a:ea typeface="Roboto Light" pitchFamily="2" charset="0"/>
                  <a:cs typeface="Arial"/>
                </a:rPr>
                <a:t>NACoTWEETS</a:t>
              </a:r>
              <a:endParaRPr lang="en-US" altLang="ko-KR" sz="900" dirty="0">
                <a:solidFill>
                  <a:srgbClr val="1C3366"/>
                </a:solidFill>
                <a:latin typeface="Arial"/>
                <a:ea typeface="Roboto Light" pitchFamily="2" charset="0"/>
                <a:cs typeface="Arial"/>
              </a:endParaRPr>
            </a:p>
            <a:p>
              <a:pPr lvl="0" algn="r">
                <a:spcAft>
                  <a:spcPts val="400"/>
                </a:spcAft>
              </a:pPr>
              <a:r>
                <a:rPr lang="en-US" altLang="ko-KR" sz="900" dirty="0">
                  <a:solidFill>
                    <a:srgbClr val="1C3366"/>
                  </a:solidFill>
                  <a:latin typeface="Arial"/>
                  <a:ea typeface="Roboto Light" pitchFamily="2" charset="0"/>
                  <a:cs typeface="Arial"/>
                </a:rPr>
                <a:t>youtube.com/</a:t>
              </a:r>
              <a:r>
                <a:rPr lang="en-US" altLang="ko-KR" sz="900" dirty="0" err="1">
                  <a:solidFill>
                    <a:srgbClr val="1C3366"/>
                  </a:solidFill>
                  <a:latin typeface="Arial"/>
                  <a:ea typeface="Roboto Light" pitchFamily="2" charset="0"/>
                  <a:cs typeface="Arial"/>
                </a:rPr>
                <a:t>NACoVIDEO</a:t>
              </a:r>
              <a:r>
                <a:rPr lang="en-US" altLang="ko-KR" sz="900" dirty="0">
                  <a:solidFill>
                    <a:srgbClr val="1C3366"/>
                  </a:solidFill>
                  <a:latin typeface="Arial"/>
                  <a:ea typeface="Roboto Light" pitchFamily="2" charset="0"/>
                  <a:cs typeface="Arial"/>
                </a:rPr>
                <a:t> | linkedin.com/in/</a:t>
              </a:r>
              <a:r>
                <a:rPr lang="en-US" altLang="ko-KR" sz="900" dirty="0" err="1">
                  <a:solidFill>
                    <a:srgbClr val="1C3366"/>
                  </a:solidFill>
                  <a:latin typeface="Arial"/>
                  <a:ea typeface="Roboto Light" pitchFamily="2" charset="0"/>
                  <a:cs typeface="Arial"/>
                </a:rPr>
                <a:t>NACoDC</a:t>
              </a:r>
              <a:endParaRPr lang="en-US" altLang="ko-KR" sz="900" dirty="0">
                <a:solidFill>
                  <a:srgbClr val="1C3366"/>
                </a:solidFill>
                <a:latin typeface="Arial"/>
                <a:ea typeface="Roboto Light" pitchFamily="2" charset="0"/>
                <a:cs typeface="Arial"/>
              </a:endParaRPr>
            </a:p>
          </p:txBody>
        </p:sp>
        <p:grpSp>
          <p:nvGrpSpPr>
            <p:cNvPr id="11" name="Group 10"/>
            <p:cNvGrpSpPr/>
            <p:nvPr/>
          </p:nvGrpSpPr>
          <p:grpSpPr>
            <a:xfrm>
              <a:off x="6699445" y="6273950"/>
              <a:ext cx="2022947" cy="342900"/>
              <a:chOff x="2128255" y="4299622"/>
              <a:chExt cx="2022947" cy="342900"/>
            </a:xfrm>
          </p:grpSpPr>
          <p:pic>
            <p:nvPicPr>
              <p:cNvPr id="12" name="Picture 11"/>
              <p:cNvPicPr>
                <a:picLocks noChangeAspect="1"/>
              </p:cNvPicPr>
              <p:nvPr/>
            </p:nvPicPr>
            <p:blipFill>
              <a:blip r:embed="rId4" cstate="print">
                <a:duotone>
                  <a:prstClr val="black"/>
                  <a:schemeClr val="accent2">
                    <a:tint val="45000"/>
                    <a:satMod val="400000"/>
                  </a:schemeClr>
                </a:duotone>
              </a:blip>
              <a:stretch>
                <a:fillRect/>
              </a:stretch>
            </p:blipFill>
            <p:spPr>
              <a:xfrm>
                <a:off x="3808302" y="4299622"/>
                <a:ext cx="342900" cy="342900"/>
              </a:xfrm>
              <a:prstGeom prst="rect">
                <a:avLst/>
              </a:prstGeom>
            </p:spPr>
          </p:pic>
          <p:pic>
            <p:nvPicPr>
              <p:cNvPr id="13" name="Picture 12"/>
              <p:cNvPicPr>
                <a:picLocks noChangeAspect="1"/>
              </p:cNvPicPr>
              <p:nvPr/>
            </p:nvPicPr>
            <p:blipFill>
              <a:blip r:embed="rId5" cstate="print">
                <a:duotone>
                  <a:prstClr val="black"/>
                  <a:schemeClr val="accent5">
                    <a:tint val="45000"/>
                    <a:satMod val="400000"/>
                  </a:schemeClr>
                </a:duotone>
              </a:blip>
              <a:stretch>
                <a:fillRect/>
              </a:stretch>
            </p:blipFill>
            <p:spPr>
              <a:xfrm>
                <a:off x="2128255" y="4299622"/>
                <a:ext cx="342900" cy="342900"/>
              </a:xfrm>
              <a:prstGeom prst="rect">
                <a:avLst/>
              </a:prstGeom>
            </p:spPr>
          </p:pic>
          <p:pic>
            <p:nvPicPr>
              <p:cNvPr id="14" name="Picture 13"/>
              <p:cNvPicPr>
                <a:picLocks noChangeAspect="1"/>
              </p:cNvPicPr>
              <p:nvPr/>
            </p:nvPicPr>
            <p:blipFill>
              <a:blip r:embed="rId6" cstate="print">
                <a:duotone>
                  <a:prstClr val="black"/>
                  <a:schemeClr val="tx2">
                    <a:tint val="45000"/>
                    <a:satMod val="400000"/>
                  </a:schemeClr>
                </a:duotone>
              </a:blip>
              <a:stretch>
                <a:fillRect/>
              </a:stretch>
            </p:blipFill>
            <p:spPr>
              <a:xfrm>
                <a:off x="2668696" y="4299622"/>
                <a:ext cx="342900" cy="342900"/>
              </a:xfrm>
              <a:prstGeom prst="rect">
                <a:avLst/>
              </a:prstGeom>
            </p:spPr>
          </p:pic>
          <p:pic>
            <p:nvPicPr>
              <p:cNvPr id="15" name="Picture 14"/>
              <p:cNvPicPr>
                <a:picLocks noChangeAspect="1"/>
              </p:cNvPicPr>
              <p:nvPr/>
            </p:nvPicPr>
            <p:blipFill>
              <a:blip r:embed="rId7" cstate="print">
                <a:duotone>
                  <a:prstClr val="black"/>
                  <a:schemeClr val="accent1">
                    <a:tint val="45000"/>
                    <a:satMod val="400000"/>
                  </a:schemeClr>
                </a:duotone>
              </a:blip>
              <a:stretch>
                <a:fillRect/>
              </a:stretch>
            </p:blipFill>
            <p:spPr>
              <a:xfrm>
                <a:off x="3245499" y="4299622"/>
                <a:ext cx="342900" cy="342900"/>
              </a:xfrm>
              <a:prstGeom prst="rect">
                <a:avLst/>
              </a:prstGeom>
            </p:spPr>
          </p:pic>
        </p:grpSp>
      </p:grpSp>
      <p:sp>
        <p:nvSpPr>
          <p:cNvPr id="2" name="TextBox 1"/>
          <p:cNvSpPr txBox="1"/>
          <p:nvPr/>
        </p:nvSpPr>
        <p:spPr>
          <a:xfrm>
            <a:off x="228600" y="6096000"/>
            <a:ext cx="1066800" cy="484632"/>
          </a:xfrm>
          <a:prstGeom prst="rect">
            <a:avLst/>
          </a:prstGeom>
          <a:solidFill>
            <a:schemeClr val="bg1"/>
          </a:solidFill>
        </p:spPr>
        <p:txBody>
          <a:bodyPr wrap="square" rtlCol="0">
            <a:spAutoFit/>
          </a:bodyPr>
          <a:lstStyle/>
          <a:p>
            <a:endParaRPr lang="en-US" dirty="0"/>
          </a:p>
        </p:txBody>
      </p:sp>
      <p:pic>
        <p:nvPicPr>
          <p:cNvPr id="17" name="Picture 16" descr="naco_star_logo_A_rbg.png"/>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04800" y="5791200"/>
            <a:ext cx="1810256" cy="860541"/>
          </a:xfrm>
          <a:prstGeom prst="rect">
            <a:avLst/>
          </a:prstGeom>
        </p:spPr>
      </p:pic>
    </p:spTree>
    <p:extLst>
      <p:ext uri="{BB962C8B-B14F-4D97-AF65-F5344CB8AC3E}">
        <p14:creationId xmlns:p14="http://schemas.microsoft.com/office/powerpoint/2010/main" xmlns="" val="968070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slide(fromBottom)">
                                      <p:cBhvr>
                                        <p:cTn id="7" dur="700"/>
                                        <p:tgtEl>
                                          <p:spTgt spid="9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slide(fromTop)">
                                      <p:cBhvr>
                                        <p:cTn id="10" dur="7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77200" cy="5247334"/>
          </a:xfrm>
          <a:prstGeom prst="rect">
            <a:avLst/>
          </a:prstGeom>
        </p:spPr>
        <p:txBody>
          <a:bodyPr wrap="square">
            <a:spAutoFit/>
          </a:bodyPr>
          <a:lstStyle/>
          <a:p>
            <a:pPr lvl="0" algn="ctr" defTabSz="914293">
              <a:lnSpc>
                <a:spcPct val="105000"/>
              </a:lnSpc>
              <a:spcAft>
                <a:spcPts val="800"/>
              </a:spcAft>
              <a:tabLst>
                <a:tab pos="457200" algn="l"/>
              </a:tabLst>
            </a:pPr>
            <a:r>
              <a:rPr lang="en-US" sz="4400" b="1" dirty="0">
                <a:solidFill>
                  <a:schemeClr val="tx2"/>
                </a:solidFill>
              </a:rPr>
              <a:t>National Legislative Priorities</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defTabSz="914293">
              <a:lnSpc>
                <a:spcPct val="105000"/>
              </a:lnSpc>
              <a:spcAft>
                <a:spcPts val="800"/>
              </a:spcAft>
              <a:tabLst>
                <a:tab pos="457200" algn="l"/>
              </a:tabLst>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PROMOTE COUNTY SURFACE TRANSPORTATION PRIORITIES </a:t>
            </a:r>
          </a:p>
          <a:p>
            <a:pPr lvl="0" algn="ctr" defTabSz="914293">
              <a:lnSpc>
                <a:spcPct val="105000"/>
              </a:lnSpc>
              <a:spcAft>
                <a:spcPts val="800"/>
              </a:spcAft>
              <a:tabLst>
                <a:tab pos="457200" algn="l"/>
              </a:tabLst>
            </a:pP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defTabSz="914293">
              <a:lnSpc>
                <a:spcPct val="105000"/>
              </a:lnSpc>
              <a:spcAft>
                <a:spcPts val="800"/>
              </a:spcAft>
              <a:tabLst>
                <a:tab pos="457200" algn="l"/>
              </a:tabLs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NACo will work to ensure that any transportation and infrastructure measures to reflect county priorities, including allocating more funding for locally owned infrastructure, increasing local decision making authority, prioritizing investments that increase economic development, mobility and safety.  NACo will also continue to urge Congress to resolve the long-term solvency of the Highway Trust Fund</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Open Sans Light" panose="020B0306030504020204" pitchFamily="34" charset="0"/>
              <a:cs typeface="Times New Roman" panose="02020603050405020304" pitchFamily="18" charset="0"/>
            </a:endParaRPr>
          </a:p>
          <a:p>
            <a:pPr lvl="0" algn="ctr" defTabSz="914293">
              <a:lnSpc>
                <a:spcPct val="105000"/>
              </a:lnSpc>
              <a:spcAft>
                <a:spcPts val="800"/>
              </a:spcAft>
              <a:tabLst>
                <a:tab pos="457200" algn="l"/>
              </a:tabLst>
            </a:pPr>
            <a:endParaRPr lang="en-US" sz="1200" dirty="0">
              <a:solidFill>
                <a:prstClr val="black"/>
              </a:solidFill>
              <a:ea typeface="Open Sans Light" panose="020B0306030504020204" pitchFamily="34" charset="0"/>
              <a:cs typeface="Open Sans Light" panose="020B0306030504020204" pitchFamily="34" charset="0"/>
            </a:endParaRPr>
          </a:p>
          <a:p>
            <a:pPr marL="628596" lvl="1" indent="-171450" algn="ctr" defTabSz="914293">
              <a:lnSpc>
                <a:spcPct val="100000"/>
              </a:lnSpc>
              <a:spcBef>
                <a:spcPts val="0"/>
              </a:spcBef>
            </a:pPr>
            <a:r>
              <a:rPr lang="en-US" sz="2400" dirty="0">
                <a:solidFill>
                  <a:srgbClr val="C00000"/>
                </a:solidFill>
              </a:rPr>
              <a:t>COUNTIES OWN 46% OF ALL PUBLIC ROAD MILES</a:t>
            </a:r>
          </a:p>
          <a:p>
            <a:pPr marL="628596" lvl="1" indent="-171450" algn="ctr" defTabSz="914293">
              <a:lnSpc>
                <a:spcPct val="100000"/>
              </a:lnSpc>
              <a:spcBef>
                <a:spcPts val="0"/>
              </a:spcBef>
              <a:buNone/>
            </a:pPr>
            <a:endParaRPr lang="en-US" sz="1200" dirty="0">
              <a:solidFill>
                <a:srgbClr val="C00000"/>
              </a:solidFill>
            </a:endParaRPr>
          </a:p>
          <a:p>
            <a:pPr marL="628596" lvl="1" indent="-171450" algn="ctr" defTabSz="914293">
              <a:lnSpc>
                <a:spcPct val="100000"/>
              </a:lnSpc>
              <a:spcBef>
                <a:spcPts val="0"/>
              </a:spcBef>
            </a:pPr>
            <a:r>
              <a:rPr lang="en-US" sz="2400" dirty="0">
                <a:solidFill>
                  <a:srgbClr val="C00000"/>
                </a:solidFill>
              </a:rPr>
              <a:t>COUNTIES OWN 38% OF THE NATIONAL BRIDGE INVENTORY</a:t>
            </a:r>
          </a:p>
          <a:p>
            <a:pPr marL="628596" lvl="1" indent="-171450" algn="ctr" defTabSz="914293">
              <a:lnSpc>
                <a:spcPct val="100000"/>
              </a:lnSpc>
              <a:spcBef>
                <a:spcPts val="0"/>
              </a:spcBef>
              <a:buNone/>
            </a:pPr>
            <a:endParaRPr lang="en-US" sz="1200" dirty="0">
              <a:solidFill>
                <a:srgbClr val="C00000"/>
              </a:solidFill>
            </a:endParaRPr>
          </a:p>
          <a:p>
            <a:pPr marL="628596" lvl="1" indent="-171450" algn="ctr" defTabSz="914293">
              <a:lnSpc>
                <a:spcPct val="100000"/>
              </a:lnSpc>
              <a:spcBef>
                <a:spcPts val="0"/>
              </a:spcBef>
            </a:pPr>
            <a:r>
              <a:rPr lang="en-US" sz="2400" dirty="0">
                <a:solidFill>
                  <a:srgbClr val="C00000"/>
                </a:solidFill>
              </a:rPr>
              <a:t>COUNTIES ARE INVOLVED IN A THIRD OF THE NATION’S PUBLIC TRANSPORTATION SYSTEMS AND AIRPORTS</a:t>
            </a:r>
          </a:p>
        </p:txBody>
      </p:sp>
    </p:spTree>
    <p:extLst>
      <p:ext uri="{BB962C8B-B14F-4D97-AF65-F5344CB8AC3E}">
        <p14:creationId xmlns:p14="http://schemas.microsoft.com/office/powerpoint/2010/main" xmlns="" val="424417354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4921347"/>
          </a:xfrm>
          <a:prstGeom prst="rect">
            <a:avLst/>
          </a:prstGeom>
        </p:spPr>
        <p:txBody>
          <a:bodyPr wrap="square">
            <a:spAutoFit/>
          </a:bodyPr>
          <a:lstStyle/>
          <a:p>
            <a:pPr algn="ctr">
              <a:lnSpc>
                <a:spcPct val="110000"/>
              </a:lnSpc>
              <a:spcBef>
                <a:spcPts val="0"/>
              </a:spcBef>
              <a:buNone/>
            </a:pPr>
            <a:r>
              <a:rPr lang="en-US" sz="3600" b="1" dirty="0">
                <a:solidFill>
                  <a:schemeClr val="tx2"/>
                </a:solidFill>
              </a:rPr>
              <a:t>TRANSPORTATION PRIORITIES 115</a:t>
            </a:r>
            <a:r>
              <a:rPr lang="en-US" sz="3600" b="1" baseline="30000" dirty="0">
                <a:solidFill>
                  <a:schemeClr val="tx2"/>
                </a:solidFill>
              </a:rPr>
              <a:t>TH</a:t>
            </a:r>
            <a:r>
              <a:rPr lang="en-US" sz="3600" b="1" dirty="0">
                <a:solidFill>
                  <a:schemeClr val="tx2"/>
                </a:solidFill>
              </a:rPr>
              <a:t> CONGRESS</a:t>
            </a:r>
          </a:p>
          <a:p>
            <a:pPr>
              <a:lnSpc>
                <a:spcPct val="110000"/>
              </a:lnSpc>
              <a:spcBef>
                <a:spcPts val="0"/>
              </a:spcBef>
            </a:pPr>
            <a:endParaRPr lang="en-US" sz="2400" dirty="0"/>
          </a:p>
          <a:p>
            <a:pPr marL="285750" indent="-285750">
              <a:lnSpc>
                <a:spcPct val="110000"/>
              </a:lnSpc>
              <a:spcBef>
                <a:spcPts val="0"/>
              </a:spcBef>
              <a:buFont typeface="Arial" panose="020B0604020202020204" pitchFamily="34" charset="0"/>
              <a:buChar char="•"/>
            </a:pPr>
            <a:r>
              <a:rPr lang="en-US" sz="3200" dirty="0"/>
              <a:t>FAA Reauthorization</a:t>
            </a:r>
          </a:p>
          <a:p>
            <a:pPr marL="285750" indent="-285750">
              <a:lnSpc>
                <a:spcPct val="110000"/>
              </a:lnSpc>
              <a:spcBef>
                <a:spcPts val="0"/>
              </a:spcBef>
              <a:buFont typeface="Arial" panose="020B0604020202020204" pitchFamily="34" charset="0"/>
              <a:buChar char="•"/>
            </a:pPr>
            <a:endParaRPr lang="en-US" sz="1600" dirty="0"/>
          </a:p>
          <a:p>
            <a:pPr marL="285750" indent="-285750">
              <a:spcBef>
                <a:spcPts val="0"/>
              </a:spcBef>
              <a:buFont typeface="Arial" panose="020B0604020202020204" pitchFamily="34" charset="0"/>
              <a:buChar char="•"/>
            </a:pPr>
            <a:r>
              <a:rPr lang="en-US" sz="3200" dirty="0"/>
              <a:t>Ensure county priorities in President-elect Donald Trump’s proposed  infrastructure plan; Support long-term transportation funding and financing </a:t>
            </a:r>
          </a:p>
          <a:p>
            <a:pPr marL="171450" indent="-171450">
              <a:lnSpc>
                <a:spcPct val="110000"/>
              </a:lnSpc>
              <a:spcBef>
                <a:spcPts val="0"/>
              </a:spcBef>
              <a:buFont typeface="Arial" panose="020B0604020202020204" pitchFamily="34" charset="0"/>
              <a:buChar char="•"/>
            </a:pPr>
            <a:endParaRPr lang="en-US" sz="1400" dirty="0"/>
          </a:p>
          <a:p>
            <a:pPr marL="285750" indent="-285750">
              <a:lnSpc>
                <a:spcPct val="110000"/>
              </a:lnSpc>
              <a:spcBef>
                <a:spcPts val="0"/>
              </a:spcBef>
              <a:buFont typeface="Arial" panose="020B0604020202020204" pitchFamily="34" charset="0"/>
              <a:buChar char="•"/>
            </a:pPr>
            <a:r>
              <a:rPr lang="en-US" sz="3200" dirty="0"/>
              <a:t>Appropriations (Budget)</a:t>
            </a:r>
            <a:endParaRPr lang="en-US" sz="2800" dirty="0"/>
          </a:p>
        </p:txBody>
      </p:sp>
    </p:spTree>
    <p:extLst>
      <p:ext uri="{BB962C8B-B14F-4D97-AF65-F5344CB8AC3E}">
        <p14:creationId xmlns:p14="http://schemas.microsoft.com/office/powerpoint/2010/main" xmlns="" val="238396882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4987519"/>
          </a:xfrm>
          <a:prstGeom prst="rect">
            <a:avLst/>
          </a:prstGeom>
          <a:noFill/>
        </p:spPr>
        <p:txBody>
          <a:bodyPr wrap="square" rtlCol="0">
            <a:spAutoFit/>
          </a:bodyPr>
          <a:lstStyle/>
          <a:p>
            <a:pPr lvl="0" algn="ctr">
              <a:lnSpc>
                <a:spcPct val="110000"/>
              </a:lnSpc>
              <a:spcBef>
                <a:spcPts val="1000"/>
              </a:spcBef>
            </a:pPr>
            <a:endParaRPr lang="en-US" sz="1200" b="1" dirty="0">
              <a:solidFill>
                <a:srgbClr val="000000"/>
              </a:solidFill>
              <a:latin typeface="Museo Sans 300"/>
            </a:endParaRPr>
          </a:p>
          <a:p>
            <a:pPr lvl="0" algn="ctr">
              <a:lnSpc>
                <a:spcPct val="110000"/>
              </a:lnSpc>
              <a:spcBef>
                <a:spcPts val="1000"/>
              </a:spcBef>
            </a:pPr>
            <a:r>
              <a:rPr lang="en-US" sz="3200" b="1" dirty="0">
                <a:solidFill>
                  <a:srgbClr val="000000"/>
                </a:solidFill>
                <a:latin typeface="Museo Sans 300"/>
              </a:rPr>
              <a:t>FAA REAUTHORIZATION</a:t>
            </a:r>
          </a:p>
          <a:p>
            <a:pPr lvl="0" algn="ctr">
              <a:lnSpc>
                <a:spcPct val="110000"/>
              </a:lnSpc>
              <a:spcBef>
                <a:spcPts val="1000"/>
              </a:spcBef>
            </a:pPr>
            <a:endParaRPr lang="en-US" sz="700" dirty="0">
              <a:solidFill>
                <a:srgbClr val="000000"/>
              </a:solidFill>
              <a:latin typeface="Museo Sans 300"/>
            </a:endParaRPr>
          </a:p>
          <a:p>
            <a:pPr marL="228600" lvl="0" indent="-228600">
              <a:lnSpc>
                <a:spcPct val="110000"/>
              </a:lnSpc>
              <a:spcBef>
                <a:spcPts val="1000"/>
              </a:spcBef>
              <a:buFont typeface="Arial" panose="020B0604020202020204" pitchFamily="34" charset="0"/>
              <a:buChar char="•"/>
            </a:pPr>
            <a:r>
              <a:rPr lang="en-US" sz="1600" dirty="0">
                <a:solidFill>
                  <a:srgbClr val="000000"/>
                </a:solidFill>
                <a:latin typeface="Museo Sans 300"/>
              </a:rPr>
              <a:t>Current extension expires September 30, 2017</a:t>
            </a:r>
          </a:p>
          <a:p>
            <a:pPr marL="228600" lvl="0" indent="-228600">
              <a:lnSpc>
                <a:spcPct val="110000"/>
              </a:lnSpc>
              <a:spcBef>
                <a:spcPts val="1000"/>
              </a:spcBef>
              <a:buFont typeface="Arial" panose="020B0604020202020204" pitchFamily="34" charset="0"/>
              <a:buChar char="•"/>
            </a:pPr>
            <a:r>
              <a:rPr lang="en-US" sz="1600" dirty="0">
                <a:solidFill>
                  <a:srgbClr val="000000"/>
                </a:solidFill>
                <a:latin typeface="Museo Sans 300"/>
              </a:rPr>
              <a:t>Reason for previous extension after a long-term bill due to disagreement over the issue of Air Traffic Control (ATC) Privatization </a:t>
            </a:r>
          </a:p>
          <a:p>
            <a:pPr marL="228600" lvl="0" indent="-228600">
              <a:lnSpc>
                <a:spcPct val="110000"/>
              </a:lnSpc>
              <a:spcBef>
                <a:spcPts val="1000"/>
              </a:spcBef>
              <a:buFont typeface="Arial" panose="020B0604020202020204" pitchFamily="34" charset="0"/>
              <a:buChar char="•"/>
            </a:pPr>
            <a:r>
              <a:rPr lang="en-US" sz="1600" dirty="0">
                <a:solidFill>
                  <a:srgbClr val="000000"/>
                </a:solidFill>
                <a:latin typeface="Museo Sans 300"/>
              </a:rPr>
              <a:t>Both House and Senate hoping to work towards long-term re-authorization, but there is mutual worry of Congressional calendar (ACA, Tax Reform etc.) allowing for a long-term bill debate and consensus by expiration.  Possibility of “kicking can down the road” to buy time.</a:t>
            </a:r>
          </a:p>
          <a:p>
            <a:pPr marL="228600" lvl="0" indent="-228600">
              <a:lnSpc>
                <a:spcPct val="110000"/>
              </a:lnSpc>
              <a:spcBef>
                <a:spcPts val="1000"/>
              </a:spcBef>
              <a:buFont typeface="Arial" panose="020B0604020202020204" pitchFamily="34" charset="0"/>
              <a:buChar char="•"/>
            </a:pPr>
            <a:r>
              <a:rPr lang="en-US" sz="1600" dirty="0">
                <a:solidFill>
                  <a:srgbClr val="000000"/>
                </a:solidFill>
                <a:latin typeface="Museo Sans 300"/>
              </a:rPr>
              <a:t>NACo continues to advocate for a long-term reauthorization that addresses and strengthens support for</a:t>
            </a:r>
          </a:p>
          <a:p>
            <a:pPr marL="685800" lvl="1" indent="-228600">
              <a:lnSpc>
                <a:spcPct val="110000"/>
              </a:lnSpc>
              <a:spcBef>
                <a:spcPts val="1000"/>
              </a:spcBef>
              <a:buFont typeface="Arial" panose="020B0604020202020204" pitchFamily="34" charset="0"/>
              <a:buChar char="•"/>
            </a:pPr>
            <a:r>
              <a:rPr lang="en-US" sz="1400" dirty="0">
                <a:solidFill>
                  <a:srgbClr val="000000"/>
                </a:solidFill>
                <a:latin typeface="Museo Sans 300"/>
              </a:rPr>
              <a:t>Airport Improvement Grant Program (AIP) – </a:t>
            </a:r>
            <a:r>
              <a:rPr lang="en-US" sz="1400" b="1" dirty="0">
                <a:solidFill>
                  <a:srgbClr val="00B050"/>
                </a:solidFill>
                <a:latin typeface="Museo Sans 300"/>
              </a:rPr>
              <a:t>INCREASED!!!</a:t>
            </a:r>
          </a:p>
          <a:p>
            <a:pPr marL="685800" lvl="1" indent="-228600">
              <a:lnSpc>
                <a:spcPct val="110000"/>
              </a:lnSpc>
              <a:spcBef>
                <a:spcPts val="1000"/>
              </a:spcBef>
              <a:buFont typeface="Arial" panose="020B0604020202020204" pitchFamily="34" charset="0"/>
              <a:buChar char="•"/>
            </a:pPr>
            <a:r>
              <a:rPr lang="en-US" sz="1400" dirty="0">
                <a:solidFill>
                  <a:srgbClr val="000000"/>
                </a:solidFill>
                <a:latin typeface="Museo Sans 300"/>
              </a:rPr>
              <a:t>Essential Air Service (EAS) and Small Community Air Service Development Program – </a:t>
            </a:r>
            <a:r>
              <a:rPr lang="en-US" sz="1400" b="1" dirty="0">
                <a:solidFill>
                  <a:srgbClr val="00B050"/>
                </a:solidFill>
                <a:latin typeface="Museo Sans 300"/>
              </a:rPr>
              <a:t>INCREASED!!!</a:t>
            </a:r>
          </a:p>
          <a:p>
            <a:pPr marL="685800" lvl="1" indent="-228600">
              <a:lnSpc>
                <a:spcPct val="110000"/>
              </a:lnSpc>
              <a:spcBef>
                <a:spcPts val="1000"/>
              </a:spcBef>
              <a:buFont typeface="Arial" panose="020B0604020202020204" pitchFamily="34" charset="0"/>
              <a:buChar char="•"/>
            </a:pPr>
            <a:r>
              <a:rPr lang="en-US" sz="1400" dirty="0">
                <a:solidFill>
                  <a:srgbClr val="000000"/>
                </a:solidFill>
                <a:latin typeface="Museo Sans 300"/>
              </a:rPr>
              <a:t>Raising the Passenger Facilities Charge (PFC)</a:t>
            </a:r>
          </a:p>
        </p:txBody>
      </p:sp>
    </p:spTree>
    <p:extLst>
      <p:ext uri="{BB962C8B-B14F-4D97-AF65-F5344CB8AC3E}">
        <p14:creationId xmlns:p14="http://schemas.microsoft.com/office/powerpoint/2010/main" xmlns="" val="139980885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US" sz="4800" b="1" dirty="0">
                <a:solidFill>
                  <a:schemeClr val="tx2"/>
                </a:solidFill>
              </a:rPr>
              <a:t>POSSIBLE INFRASTRUCTURE PACKAGE</a:t>
            </a:r>
          </a:p>
        </p:txBody>
      </p:sp>
      <p:sp>
        <p:nvSpPr>
          <p:cNvPr id="3" name="Content Placeholder 2"/>
          <p:cNvSpPr>
            <a:spLocks noGrp="1"/>
          </p:cNvSpPr>
          <p:nvPr>
            <p:ph idx="4294967295"/>
          </p:nvPr>
        </p:nvSpPr>
        <p:spPr>
          <a:xfrm>
            <a:off x="533400" y="1524001"/>
            <a:ext cx="8229600" cy="1981200"/>
          </a:xfrm>
        </p:spPr>
        <p:txBody>
          <a:bodyPr>
            <a:normAutofit/>
          </a:bodyPr>
          <a:lstStyle/>
          <a:p>
            <a:r>
              <a:rPr lang="en-US" sz="3600" dirty="0"/>
              <a:t>Administration</a:t>
            </a:r>
          </a:p>
          <a:p>
            <a:r>
              <a:rPr lang="en-US" sz="3600" dirty="0"/>
              <a:t>House</a:t>
            </a:r>
          </a:p>
          <a:p>
            <a:r>
              <a:rPr lang="en-US" sz="3600" dirty="0"/>
              <a:t>Senate</a:t>
            </a:r>
          </a:p>
          <a:p>
            <a:endParaRPr lang="en-US" sz="1050" b="1" dirty="0">
              <a:solidFill>
                <a:srgbClr val="00B050"/>
              </a:solidFill>
            </a:endParaRPr>
          </a:p>
          <a:p>
            <a:endParaRPr lang="en-US" sz="1050" b="1" dirty="0">
              <a:solidFill>
                <a:srgbClr val="00B050"/>
              </a:solidFill>
            </a:endParaRPr>
          </a:p>
        </p:txBody>
      </p:sp>
      <p:pic>
        <p:nvPicPr>
          <p:cNvPr id="1028" name="Picture 4" descr="Image result for road constru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3611564"/>
            <a:ext cx="5048250" cy="2358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303894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792162"/>
          </a:xfrm>
        </p:spPr>
        <p:txBody>
          <a:bodyPr>
            <a:normAutofit fontScale="90000"/>
          </a:bodyPr>
          <a:lstStyle/>
          <a:p>
            <a:r>
              <a:rPr lang="en-US" sz="4800" b="1" dirty="0">
                <a:solidFill>
                  <a:schemeClr val="tx2"/>
                </a:solidFill>
              </a:rPr>
              <a:t>POSSIBLE INFRASTRUCTURE PACKAGE</a:t>
            </a:r>
          </a:p>
        </p:txBody>
      </p:sp>
      <p:sp>
        <p:nvSpPr>
          <p:cNvPr id="3" name="Content Placeholder 2"/>
          <p:cNvSpPr>
            <a:spLocks noGrp="1"/>
          </p:cNvSpPr>
          <p:nvPr>
            <p:ph idx="4294967295"/>
          </p:nvPr>
        </p:nvSpPr>
        <p:spPr>
          <a:xfrm>
            <a:off x="533400" y="1219200"/>
            <a:ext cx="8229600" cy="4830763"/>
          </a:xfrm>
        </p:spPr>
        <p:txBody>
          <a:bodyPr>
            <a:normAutofit lnSpcReduction="10000"/>
          </a:bodyPr>
          <a:lstStyle/>
          <a:p>
            <a:pPr marL="0" indent="0" algn="ctr">
              <a:buNone/>
            </a:pPr>
            <a:r>
              <a:rPr lang="en-US" sz="4000" b="1" dirty="0"/>
              <a:t>Administration</a:t>
            </a:r>
          </a:p>
          <a:p>
            <a:endParaRPr lang="en-US" sz="1050" b="1" dirty="0">
              <a:solidFill>
                <a:srgbClr val="00B050"/>
              </a:solidFill>
            </a:endParaRPr>
          </a:p>
          <a:p>
            <a:endParaRPr lang="en-US" sz="675" dirty="0"/>
          </a:p>
          <a:p>
            <a:r>
              <a:rPr lang="en-US" sz="2000" dirty="0"/>
              <a:t>President Trump has stated his desire for a $1 Trillion infrastructure plan.</a:t>
            </a:r>
          </a:p>
          <a:p>
            <a:r>
              <a:rPr lang="en-US" sz="2000" dirty="0"/>
              <a:t>Would include non-traditional infrastructure sectors such as energy, technology (broadband) and VA Hospitals.</a:t>
            </a:r>
          </a:p>
          <a:p>
            <a:r>
              <a:rPr lang="en-US" sz="2000" dirty="0"/>
              <a:t>Administration has touted private sector investment as way to pay for package, including innovative financing (tax credits) and public-private partnerships.</a:t>
            </a:r>
          </a:p>
          <a:p>
            <a:r>
              <a:rPr lang="en-US" sz="2000" dirty="0"/>
              <a:t>NACo has been in direct and continued contact with the White House’s Special Advisor to the President for Infrastructure concerning county priorities.</a:t>
            </a:r>
          </a:p>
          <a:p>
            <a:r>
              <a:rPr lang="en-US" sz="2000" dirty="0"/>
              <a:t>NACo maintains that there must be direct federal funding for infrastructure, as private sector investments are not appropriate for all parts of the country.</a:t>
            </a:r>
          </a:p>
        </p:txBody>
      </p:sp>
    </p:spTree>
    <p:extLst>
      <p:ext uri="{BB962C8B-B14F-4D97-AF65-F5344CB8AC3E}">
        <p14:creationId xmlns:p14="http://schemas.microsoft.com/office/powerpoint/2010/main" xmlns="" val="11892939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750" t="20769" r="35833" b="12091"/>
          <a:stretch>
            <a:fillRect/>
          </a:stretch>
        </p:blipFill>
        <p:spPr bwMode="auto">
          <a:xfrm>
            <a:off x="228600" y="685800"/>
            <a:ext cx="8711381" cy="5257800"/>
          </a:xfrm>
          <a:prstGeom prst="rect">
            <a:avLst/>
          </a:prstGeom>
          <a:noFill/>
          <a:ln w="9525">
            <a:noFill/>
            <a:miter lim="800000"/>
            <a:headEnd/>
            <a:tailEnd/>
          </a:ln>
        </p:spPr>
      </p:pic>
    </p:spTree>
    <p:extLst>
      <p:ext uri="{BB962C8B-B14F-4D97-AF65-F5344CB8AC3E}">
        <p14:creationId xmlns:p14="http://schemas.microsoft.com/office/powerpoint/2010/main" xmlns="" val="156625758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6155531"/>
          </a:xfrm>
          <a:prstGeom prst="rect">
            <a:avLst/>
          </a:prstGeom>
          <a:noFill/>
        </p:spPr>
        <p:txBody>
          <a:bodyPr wrap="square" rtlCol="0">
            <a:spAutoFit/>
          </a:bodyPr>
          <a:lstStyle/>
          <a:p>
            <a:pPr algn="ctr"/>
            <a:r>
              <a:rPr lang="en-US" sz="3600" b="1" dirty="0"/>
              <a:t>EXECUTIVE ORDER</a:t>
            </a:r>
          </a:p>
          <a:p>
            <a:pPr algn="ctr"/>
            <a:r>
              <a:rPr lang="en-US" sz="1600" b="1" dirty="0"/>
              <a:t>AUGUST 15, 2017</a:t>
            </a:r>
          </a:p>
          <a:p>
            <a:pPr algn="ctr"/>
            <a:endParaRPr lang="en-US" sz="1100" dirty="0"/>
          </a:p>
          <a:p>
            <a:pPr algn="ctr"/>
            <a:r>
              <a:rPr lang="en-US" dirty="0"/>
              <a:t>Last week, during remarks at Trump Tower in New York, Trump announced and outlined an new executive order which would: </a:t>
            </a:r>
          </a:p>
          <a:p>
            <a:endParaRPr lang="en-US" dirty="0"/>
          </a:p>
          <a:p>
            <a:pPr marL="285750" indent="-285750">
              <a:buFont typeface="Arial" panose="020B0604020202020204" pitchFamily="34" charset="0"/>
              <a:buChar char="•"/>
            </a:pPr>
            <a:r>
              <a:rPr lang="en-US" dirty="0"/>
              <a:t>Implements a One Federal Decision policy under which the lead Federal agency will work with other relevant Federal agencies to complete the environmental reviews and permitting decisions needed for major infrastructure projects.  </a:t>
            </a:r>
          </a:p>
          <a:p>
            <a:pPr marL="285750" indent="-285750">
              <a:buFont typeface="Arial" panose="020B0604020202020204" pitchFamily="34" charset="0"/>
              <a:buChar char="•"/>
            </a:pPr>
            <a:r>
              <a:rPr lang="en-US" dirty="0"/>
              <a:t>Each agency will sign a joint Record of Decision and all required Federal permits will be issued 90 days later.  </a:t>
            </a:r>
          </a:p>
          <a:p>
            <a:pPr marL="285750" indent="-285750">
              <a:buFont typeface="Arial" panose="020B0604020202020204" pitchFamily="34" charset="0"/>
              <a:buChar char="•"/>
            </a:pPr>
            <a:r>
              <a:rPr lang="en-US" dirty="0"/>
              <a:t>The order establishes a two-year goal to process environmental documents for major infrastructure projects.</a:t>
            </a:r>
          </a:p>
          <a:p>
            <a:pPr marL="285750" indent="-285750">
              <a:buFont typeface="Arial" panose="020B0604020202020204" pitchFamily="34" charset="0"/>
              <a:buChar char="•"/>
            </a:pPr>
            <a:r>
              <a:rPr lang="en-US" dirty="0"/>
              <a:t>The Council on Environmental Quality (CEQ) will develop and implement an action plan to improve environmental reviews Government-wide.  The CEQ will mediate disagreements between Federal agencies so a decision isn’t delayed amid bureaucratic disputes.  </a:t>
            </a:r>
          </a:p>
          <a:p>
            <a:pPr marL="285750" indent="-285750">
              <a:buFont typeface="Arial" panose="020B0604020202020204" pitchFamily="34" charset="0"/>
              <a:buChar char="•"/>
            </a:pPr>
            <a:r>
              <a:rPr lang="en-US" dirty="0"/>
              <a:t>The Executive Order makes clear that environmental protections will be maintained, and that the process should focus more on decision-making and good environmental outcomes rather than bureaucratic process.   </a:t>
            </a:r>
          </a:p>
          <a:p>
            <a:endParaRPr lang="en-US" dirty="0"/>
          </a:p>
        </p:txBody>
      </p:sp>
    </p:spTree>
    <p:extLst>
      <p:ext uri="{BB962C8B-B14F-4D97-AF65-F5344CB8AC3E}">
        <p14:creationId xmlns:p14="http://schemas.microsoft.com/office/powerpoint/2010/main" xmlns="" val="235474262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7" y="2055933"/>
            <a:ext cx="9028590" cy="523220"/>
          </a:xfrm>
          <a:prstGeom prst="rect">
            <a:avLst/>
          </a:prstGeom>
          <a:noFill/>
        </p:spPr>
        <p:txBody>
          <a:bodyPr wrap="square" rtlCol="0">
            <a:spAutoFit/>
          </a:bodyPr>
          <a:lstStyle/>
          <a:p>
            <a:pPr marL="285750" indent="-285750" algn="ctr">
              <a:buFont typeface="Arial" panose="020B0604020202020204" pitchFamily="34" charset="0"/>
              <a:buChar char="•"/>
            </a:pPr>
            <a:r>
              <a:rPr lang="en-US" sz="1400" dirty="0"/>
              <a:t>Identify specific projects, impressive in nature, that would benefit large population areas and presumably their economies as well.  </a:t>
            </a:r>
          </a:p>
        </p:txBody>
      </p:sp>
      <p:sp>
        <p:nvSpPr>
          <p:cNvPr id="3" name="Rectangle 2"/>
          <p:cNvSpPr/>
          <p:nvPr/>
        </p:nvSpPr>
        <p:spPr>
          <a:xfrm>
            <a:off x="-1" y="2792155"/>
            <a:ext cx="9144000" cy="832216"/>
          </a:xfrm>
          <a:prstGeom prst="rect">
            <a:avLst/>
          </a:prstGeom>
        </p:spPr>
        <p:txBody>
          <a:bodyPr wrap="square">
            <a:spAutoFit/>
          </a:bodyPr>
          <a:lstStyle/>
          <a:p>
            <a:pPr fontAlgn="base">
              <a:lnSpc>
                <a:spcPts val="1170"/>
              </a:lnSpc>
              <a:spcAft>
                <a:spcPts val="900"/>
              </a:spcAft>
            </a:pPr>
            <a:endParaRPr lang="en-US" sz="1350" dirty="0">
              <a:solidFill>
                <a:srgbClr val="333333"/>
              </a:solidFill>
              <a:latin typeface="Arial" panose="020B0604020202020204" pitchFamily="34" charset="0"/>
              <a:ea typeface="Times New Roman" panose="02020603050405020304" pitchFamily="18" charset="0"/>
            </a:endParaRPr>
          </a:p>
          <a:p>
            <a:pPr marL="214313" indent="-214313" algn="ctr" fontAlgn="base">
              <a:lnSpc>
                <a:spcPts val="1170"/>
              </a:lnSpc>
              <a:spcAft>
                <a:spcPts val="900"/>
              </a:spcAft>
              <a:buFont typeface="Arial" panose="020B0604020202020204" pitchFamily="34" charset="0"/>
              <a:buChar char="•"/>
            </a:pPr>
            <a:r>
              <a:rPr lang="en-US" sz="1400" dirty="0"/>
              <a:t>Realign certain public entities for privatization.  An early example of this idea is the current push in the administration and by some in Congress to privatize the nation’s air-traffic control system.  Another idea includes the sale of some government properties to the private sector as a source of revenue generation.</a:t>
            </a:r>
          </a:p>
        </p:txBody>
      </p:sp>
      <p:sp>
        <p:nvSpPr>
          <p:cNvPr id="4" name="Rectangle 3"/>
          <p:cNvSpPr/>
          <p:nvPr/>
        </p:nvSpPr>
        <p:spPr>
          <a:xfrm>
            <a:off x="26633" y="3713942"/>
            <a:ext cx="9090734" cy="1169551"/>
          </a:xfrm>
          <a:prstGeom prst="rect">
            <a:avLst/>
          </a:prstGeom>
        </p:spPr>
        <p:txBody>
          <a:bodyPr wrap="square">
            <a:spAutoFit/>
          </a:bodyPr>
          <a:lstStyle/>
          <a:p>
            <a:pPr algn="ctr"/>
            <a:r>
              <a:rPr lang="en-US" sz="1400" dirty="0"/>
              <a:t> </a:t>
            </a:r>
          </a:p>
          <a:p>
            <a:pPr marL="214313" indent="-214313" algn="ctr">
              <a:buFont typeface="Arial" panose="020B0604020202020204" pitchFamily="34" charset="0"/>
              <a:buChar char="•"/>
            </a:pPr>
            <a:endParaRPr lang="en-US" sz="1400" dirty="0"/>
          </a:p>
          <a:p>
            <a:pPr marL="214313" indent="-214313" algn="ctr">
              <a:buFont typeface="Arial" panose="020B0604020202020204" pitchFamily="34" charset="0"/>
              <a:buChar char="•"/>
            </a:pPr>
            <a:r>
              <a:rPr lang="en-US" sz="1400" dirty="0"/>
              <a:t>Leverage the private sector in the form of public-private partnerships. This has long been promoted within the halls of Congress as a way for private dollars to build infrastructure, and collecting a return on the investment through tolls on lanes and bridges. </a:t>
            </a:r>
          </a:p>
        </p:txBody>
      </p:sp>
      <p:sp>
        <p:nvSpPr>
          <p:cNvPr id="5" name="TextBox 4"/>
          <p:cNvSpPr txBox="1"/>
          <p:nvPr/>
        </p:nvSpPr>
        <p:spPr>
          <a:xfrm>
            <a:off x="15088" y="152400"/>
            <a:ext cx="9144000" cy="1408078"/>
          </a:xfrm>
          <a:prstGeom prst="rect">
            <a:avLst/>
          </a:prstGeom>
          <a:noFill/>
        </p:spPr>
        <p:txBody>
          <a:bodyPr wrap="square" rtlCol="0">
            <a:spAutoFit/>
          </a:bodyPr>
          <a:lstStyle/>
          <a:p>
            <a:pPr algn="ctr"/>
            <a:endParaRPr lang="en-US" sz="1350" dirty="0"/>
          </a:p>
          <a:p>
            <a:pPr algn="ctr"/>
            <a:r>
              <a:rPr lang="en-US" sz="3600" dirty="0">
                <a:solidFill>
                  <a:srgbClr val="002060"/>
                </a:solidFill>
              </a:rPr>
              <a:t>INFRASTRUCTURE INITIATIVE</a:t>
            </a:r>
          </a:p>
          <a:p>
            <a:pPr algn="ctr"/>
            <a:r>
              <a:rPr lang="en-US" sz="3600" dirty="0">
                <a:solidFill>
                  <a:srgbClr val="FF0000"/>
                </a:solidFill>
              </a:rPr>
              <a:t>Key Points</a:t>
            </a:r>
          </a:p>
        </p:txBody>
      </p:sp>
    </p:spTree>
    <p:extLst>
      <p:ext uri="{BB962C8B-B14F-4D97-AF65-F5344CB8AC3E}">
        <p14:creationId xmlns:p14="http://schemas.microsoft.com/office/powerpoint/2010/main" xmlns="" val="105668235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50"/>
            <a:ext cx="9144000" cy="5632311"/>
          </a:xfrm>
          <a:prstGeom prst="rect">
            <a:avLst/>
          </a:prstGeom>
        </p:spPr>
        <p:txBody>
          <a:bodyPr wrap="square">
            <a:spAutoFit/>
          </a:bodyPr>
          <a:lstStyle/>
          <a:p>
            <a:pPr fontAlgn="base">
              <a:lnSpc>
                <a:spcPts val="1170"/>
              </a:lnSpc>
              <a:spcAft>
                <a:spcPts val="900"/>
              </a:spcAft>
            </a:pPr>
            <a:endParaRPr lang="en-US" sz="1350" b="1" dirty="0">
              <a:solidFill>
                <a:srgbClr val="FF0000"/>
              </a:solidFill>
              <a:latin typeface="Arial" panose="020B0604020202020204" pitchFamily="34" charset="0"/>
              <a:ea typeface="Times New Roman" panose="02020603050405020304" pitchFamily="18" charset="0"/>
            </a:endParaRPr>
          </a:p>
          <a:p>
            <a:pPr algn="ctr" fontAlgn="base">
              <a:lnSpc>
                <a:spcPts val="1170"/>
              </a:lnSpc>
              <a:spcAft>
                <a:spcPts val="900"/>
              </a:spcAft>
            </a:pPr>
            <a:r>
              <a:rPr lang="en-US" sz="3600" b="1" dirty="0">
                <a:solidFill>
                  <a:srgbClr val="FF0000"/>
                </a:solidFill>
                <a:latin typeface="Arial" panose="020B0604020202020204" pitchFamily="34" charset="0"/>
                <a:ea typeface="Times New Roman" panose="02020603050405020304" pitchFamily="18" charset="0"/>
              </a:rPr>
              <a:t>“ENCOURAGE SELF HELP”</a:t>
            </a:r>
            <a:endParaRPr lang="en-US" sz="1350" b="1" dirty="0">
              <a:solidFill>
                <a:srgbClr val="FF0000"/>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Most concerning, however, to county governments is the second principle in the document, titled</a:t>
            </a: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 “Encourage Self-Help.”</a:t>
            </a:r>
            <a:endParaRPr lang="en-US" sz="1500" b="1" dirty="0">
              <a:latin typeface="Times New Roman" panose="02020603050405020304" pitchFamily="18" charset="0"/>
              <a:ea typeface="Times New Roman" panose="02020603050405020304" pitchFamily="18" charset="0"/>
            </a:endParaRPr>
          </a:p>
          <a:p>
            <a:pPr algn="ctr" fontAlgn="base">
              <a:lnSpc>
                <a:spcPts val="1170"/>
              </a:lnSpc>
              <a:spcAft>
                <a:spcPts val="900"/>
              </a:spcAft>
            </a:pPr>
            <a:endParaRPr lang="en-US" sz="1500" b="1" dirty="0">
              <a:latin typeface="Times New Roman" panose="02020603050405020304" pitchFamily="18" charset="0"/>
              <a:ea typeface="Times New Roman" panose="02020603050405020304" pitchFamily="18" charset="0"/>
            </a:endParaRPr>
          </a:p>
          <a:p>
            <a:pPr algn="ctr" fontAlgn="base">
              <a:lnSpc>
                <a:spcPts val="1170"/>
              </a:lnSpc>
              <a:spcAft>
                <a:spcPts val="900"/>
              </a:spcAft>
            </a:pPr>
            <a:endParaRPr lang="en-US" sz="1500" b="1" dirty="0">
              <a:latin typeface="Times New Roman" panose="02020603050405020304" pitchFamily="18" charset="0"/>
              <a:ea typeface="Times New Roman" panose="02020603050405020304" pitchFamily="18" charset="0"/>
            </a:endParaRP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This notion builds upon the administration’s desire to force local governments to come up with</a:t>
            </a: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 their own funding, without help from Washington.  This would strain the successful federal-state</a:t>
            </a: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-local partnership in infrastructure that has been a bedrock for decades and place a</a:t>
            </a:r>
          </a:p>
          <a:p>
            <a:pPr algn="ctr" fontAlgn="base">
              <a:lnSpc>
                <a:spcPts val="1170"/>
              </a:lnSpc>
              <a:spcAft>
                <a:spcPts val="900"/>
              </a:spcAft>
            </a:pPr>
            <a:r>
              <a:rPr lang="en-US" sz="1500" b="1" dirty="0">
                <a:solidFill>
                  <a:srgbClr val="333333"/>
                </a:solidFill>
                <a:latin typeface="Arial" panose="020B0604020202020204" pitchFamily="34" charset="0"/>
                <a:ea typeface="Times New Roman" panose="02020603050405020304" pitchFamily="18" charset="0"/>
              </a:rPr>
              <a:t> burden on the backs of residents in the form of new taxes and degraded infrastructure. </a:t>
            </a: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solidFill>
                <a:srgbClr val="333333"/>
              </a:solidFill>
              <a:latin typeface="Arial" panose="020B0604020202020204" pitchFamily="34" charset="0"/>
              <a:ea typeface="Times New Roman" panose="02020603050405020304" pitchFamily="18" charset="0"/>
            </a:endParaRPr>
          </a:p>
          <a:p>
            <a:pPr fontAlgn="base">
              <a:lnSpc>
                <a:spcPts val="1170"/>
              </a:lnSpc>
              <a:spcAft>
                <a:spcPts val="900"/>
              </a:spcAft>
            </a:pPr>
            <a:endParaRPr lang="en-US" sz="135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588635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73224" cy="9233297"/>
          </a:xfrm>
          <a:prstGeom prst="rect">
            <a:avLst/>
          </a:prstGeom>
        </p:spPr>
        <p:txBody>
          <a:bodyPr wrap="square">
            <a:spAutoFit/>
          </a:bodyPr>
          <a:lstStyle/>
          <a:p>
            <a:pPr algn="ctr"/>
            <a:r>
              <a:rPr lang="en-US" sz="4000" b="1" dirty="0">
                <a:solidFill>
                  <a:schemeClr val="tx2"/>
                </a:solidFill>
              </a:rPr>
              <a:t>POSSIBLE INFRASTRUCTURE PACKAGE</a:t>
            </a:r>
          </a:p>
          <a:p>
            <a:pPr algn="ctr"/>
            <a:r>
              <a:rPr lang="en-US" sz="4000" b="1" dirty="0"/>
              <a:t>Senate</a:t>
            </a:r>
          </a:p>
          <a:p>
            <a:pPr algn="ctr"/>
            <a:endParaRPr lang="en-US" sz="1000" b="1" dirty="0"/>
          </a:p>
          <a:p>
            <a:pPr marL="342900" indent="-342900">
              <a:buFont typeface="Arial" panose="020B0604020202020204" pitchFamily="34" charset="0"/>
              <a:buChar char="•"/>
            </a:pPr>
            <a:r>
              <a:rPr lang="en-US" sz="1400" dirty="0"/>
              <a:t>Senate Republicans await the Administration’s proposal for an infrastructure package but key Transportation Chairman have stated the need for a direct funding component, as all areas of the country would not attract private investment.</a:t>
            </a:r>
          </a:p>
          <a:p>
            <a:endParaRPr lang="en-US" sz="1400" dirty="0"/>
          </a:p>
          <a:p>
            <a:pPr marL="342900" indent="-342900">
              <a:buFont typeface="Arial" panose="020B0604020202020204" pitchFamily="34" charset="0"/>
              <a:buChar char="•"/>
            </a:pPr>
            <a:r>
              <a:rPr lang="en-US" sz="1400" dirty="0"/>
              <a:t>Senate Democrats introduced an “Infrastructure Blueprint” which calls for $210 billion dedicated to roads and bridges with another $200 billion for vital infrastructure and major projects, $180 billion for rail and bus systems, $65 billion for ports, airports and waterways, $110 billion for water and sewer systems, $100 billion for energy infrastructure, and $20 billion for public and tribal lands for construction, maintenance and restoration projects at the four Federal land management agencies including, the National Parks Service, the US Forest Service, the Bureau of Land Management, and the U.S. Fish and Wildlife Service.</a:t>
            </a:r>
          </a:p>
          <a:p>
            <a:pPr marL="342900" indent="-342900">
              <a:buFont typeface="Arial" panose="020B0604020202020204" pitchFamily="34" charset="0"/>
              <a:buChar char="•"/>
            </a:pPr>
            <a:endParaRPr lang="en-US" sz="1400" dirty="0"/>
          </a:p>
          <a:p>
            <a:pPr marL="800100" lvl="1" indent="-342900">
              <a:buFont typeface="Courier New" panose="02070309020205020404" pitchFamily="49" charset="0"/>
              <a:buChar char="o"/>
            </a:pPr>
            <a:r>
              <a:rPr lang="en-US" sz="1400" dirty="0"/>
              <a:t>Besides transportation, the plan includes money for expanding broadband access in rural areas ($20 billion), veterans' hospitals ($10 billion) and funding for schools ($75 billion).  The proposal also calls for a $10 billion investment in innovative financing.  Patrick Leahy (D-VT), in a press conference this morning, stated that both rural and urban areas’ infrastructure must be addressed in the package.  Democrats claim their package would create 15 million jobs. </a:t>
            </a:r>
          </a:p>
          <a:p>
            <a:pPr marL="285750" indent="-285750">
              <a:buFont typeface="Courier New" panose="02070309020205020404" pitchFamily="49" charset="0"/>
              <a:buChar char="o"/>
            </a:pPr>
            <a:endParaRPr lang="en-US" sz="1400" dirty="0"/>
          </a:p>
          <a:p>
            <a:pPr marL="800100" lvl="1" indent="-342900">
              <a:buFont typeface="Courier New" panose="02070309020205020404" pitchFamily="49" charset="0"/>
              <a:buChar char="o"/>
            </a:pPr>
            <a:r>
              <a:rPr lang="en-US" sz="1400" dirty="0"/>
              <a:t>There was no “pay for” for the blueprint when introduced.</a:t>
            </a:r>
            <a:endParaRPr lang="en-US" sz="2000" dirty="0"/>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a:p>
            <a:pPr algn="ctr"/>
            <a:endParaRPr lang="en-US" b="1" dirty="0">
              <a:solidFill>
                <a:schemeClr val="tx2"/>
              </a:solidFill>
            </a:endParaRPr>
          </a:p>
        </p:txBody>
      </p:sp>
    </p:spTree>
    <p:extLst>
      <p:ext uri="{BB962C8B-B14F-4D97-AF65-F5344CB8AC3E}">
        <p14:creationId xmlns:p14="http://schemas.microsoft.com/office/powerpoint/2010/main" xmlns="" val="33894601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185436"/>
            <a:ext cx="4876800" cy="6404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30070263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7909858"/>
          </a:xfrm>
          <a:prstGeom prst="rect">
            <a:avLst/>
          </a:prstGeom>
          <a:noFill/>
        </p:spPr>
        <p:txBody>
          <a:bodyPr wrap="square" rtlCol="0">
            <a:spAutoFit/>
          </a:bodyPr>
          <a:lstStyle/>
          <a:p>
            <a:pPr algn="ctr"/>
            <a:r>
              <a:rPr lang="en-US" sz="4000" b="1" dirty="0">
                <a:solidFill>
                  <a:schemeClr val="tx2"/>
                </a:solidFill>
              </a:rPr>
              <a:t>POSSIBLE INFRASTRUCTURE PACKAGE</a:t>
            </a:r>
          </a:p>
          <a:p>
            <a:pPr algn="ctr"/>
            <a:r>
              <a:rPr lang="en-US" sz="4000" b="1" dirty="0"/>
              <a:t>House of Representatives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dirty="0"/>
              <a:t>Chairman Bill Shuster has made no outward comments regarding his outlook for an infrastructure package other than to say he looks forward to introducing a package during this Congress.  Senior T&amp;I staff tells NACo that Chairman Shuster will evaluate the President’s plan when introduced, but will ensure the House of Representatives retains the responsibility of amending and crafting before introduction and passage.</a:t>
            </a:r>
          </a:p>
          <a:p>
            <a:endParaRPr lang="en-US" dirty="0"/>
          </a:p>
          <a:p>
            <a:pPr marL="171450" indent="-171450">
              <a:buFont typeface="Arial" panose="020B0604020202020204" pitchFamily="34" charset="0"/>
              <a:buChar char="•"/>
            </a:pPr>
            <a:r>
              <a:rPr lang="en-US" dirty="0"/>
              <a:t>Ranking Member Peter DeFazio </a:t>
            </a:r>
            <a:r>
              <a:rPr lang="en-US"/>
              <a:t>has unveiled </a:t>
            </a:r>
            <a:r>
              <a:rPr lang="en-US" i="1"/>
              <a:t>The </a:t>
            </a:r>
            <a:r>
              <a:rPr lang="en-US" i="1" dirty="0"/>
              <a:t>Investing in America: A Penny for Progress.</a:t>
            </a:r>
            <a:r>
              <a:rPr lang="en-US" dirty="0"/>
              <a:t> This proposal provides more than $500 billion in infrastructure investment to improve the conditions of our Nation’s highways, bridges, and public transit systems, address the Federal underinvestment which has caused the current state of good repair backlog, and address future highway and transit needs through fiscal year (FY) 2030. To finance the additional investment, the Investing in America: A Penny for Progress proposal authorizes the U.S. Department of Treasury to issue 30-year Invest in America Bonds annually, through 2030. Each bond will be repaid at the end of its 30-year term, using revenues from indexing the gasoline and diesel user fee beginning in 2017.</a:t>
            </a:r>
          </a:p>
          <a:p>
            <a:pPr marL="171450" indent="-171450">
              <a:buFont typeface="Arial" panose="020B0604020202020204" pitchFamily="34" charset="0"/>
              <a:buChar char="•"/>
            </a:pPr>
            <a:endParaRPr lang="en-US" sz="2800" dirty="0"/>
          </a:p>
          <a:p>
            <a:pPr algn="ctr"/>
            <a:endParaRPr lang="en-US" sz="4000" b="1" dirty="0"/>
          </a:p>
          <a:p>
            <a:pPr algn="ctr"/>
            <a:endParaRPr lang="en-US" sz="4000" b="1" dirty="0"/>
          </a:p>
          <a:p>
            <a:pPr algn="ctr"/>
            <a:endParaRPr lang="en-US" sz="3600" b="1" dirty="0"/>
          </a:p>
        </p:txBody>
      </p:sp>
    </p:spTree>
    <p:extLst>
      <p:ext uri="{BB962C8B-B14F-4D97-AF65-F5344CB8AC3E}">
        <p14:creationId xmlns:p14="http://schemas.microsoft.com/office/powerpoint/2010/main" xmlns="" val="410393493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78532"/>
          </a:xfrm>
          <a:prstGeom prst="rect">
            <a:avLst/>
          </a:prstGeom>
        </p:spPr>
        <p:txBody>
          <a:bodyPr wrap="square">
            <a:spAutoFit/>
          </a:bodyPr>
          <a:lstStyle/>
          <a:p>
            <a:endParaRPr lang="en-US" sz="1400" b="1" dirty="0"/>
          </a:p>
          <a:p>
            <a:pPr lvl="0" algn="ctr"/>
            <a:r>
              <a:rPr lang="en-US" sz="3200" b="1" dirty="0">
                <a:solidFill>
                  <a:prstClr val="black"/>
                </a:solidFill>
              </a:rPr>
              <a:t>Recent Headlines</a:t>
            </a:r>
          </a:p>
          <a:p>
            <a:pPr lvl="0"/>
            <a:endParaRPr lang="en-US" sz="500" b="1" dirty="0">
              <a:solidFill>
                <a:prstClr val="black"/>
              </a:solidFill>
            </a:endParaRPr>
          </a:p>
          <a:p>
            <a:pPr lvl="0"/>
            <a:r>
              <a:rPr lang="en-US" sz="1300" b="1" dirty="0">
                <a:solidFill>
                  <a:prstClr val="black"/>
                </a:solidFill>
              </a:rPr>
              <a:t>Tax Reform + Infrastructure?:</a:t>
            </a:r>
            <a:r>
              <a:rPr lang="en-US" sz="1300" dirty="0">
                <a:solidFill>
                  <a:prstClr val="black"/>
                </a:solidFill>
              </a:rPr>
              <a:t>  Treasury Secretary Steven </a:t>
            </a:r>
            <a:r>
              <a:rPr lang="en-US" sz="1300" dirty="0" err="1">
                <a:solidFill>
                  <a:prstClr val="black"/>
                </a:solidFill>
              </a:rPr>
              <a:t>Mnuchin</a:t>
            </a:r>
            <a:r>
              <a:rPr lang="en-US" sz="1300" dirty="0">
                <a:solidFill>
                  <a:prstClr val="black"/>
                </a:solidFill>
              </a:rPr>
              <a:t> recently said that the administration is "probably not" going to pair infrastructure and a tax overhaul. "I think they're both complicated issues," he said. While early reports indicated that infrastructure spending would appear in Trump's tax plan, the bare bones proposal that he's put forward doesn't mention infrastructure. </a:t>
            </a:r>
          </a:p>
          <a:p>
            <a:pPr lvl="0">
              <a:buFont typeface="Arial" pitchFamily="34" charset="0"/>
              <a:buChar char="•"/>
            </a:pPr>
            <a:endParaRPr lang="en-US" sz="1300" dirty="0">
              <a:solidFill>
                <a:prstClr val="black"/>
              </a:solidFill>
            </a:endParaRPr>
          </a:p>
          <a:p>
            <a:pPr lvl="0"/>
            <a:r>
              <a:rPr lang="en-US" sz="1300" b="1" dirty="0">
                <a:solidFill>
                  <a:prstClr val="black"/>
                </a:solidFill>
              </a:rPr>
              <a:t>A big priority': </a:t>
            </a:r>
            <a:r>
              <a:rPr lang="en-US" sz="1300" dirty="0" err="1">
                <a:solidFill>
                  <a:prstClr val="black"/>
                </a:solidFill>
              </a:rPr>
              <a:t>Mnuchin</a:t>
            </a:r>
            <a:r>
              <a:rPr lang="en-US" sz="1300" dirty="0">
                <a:solidFill>
                  <a:prstClr val="black"/>
                </a:solidFill>
              </a:rPr>
              <a:t> also said Trump is still "determined" when it comes to upgrading U.S. infrastructure. "We've talked about spending as much as a trillion dollars to rebuild the infrastructure," </a:t>
            </a:r>
            <a:r>
              <a:rPr lang="en-US" sz="1300" dirty="0" err="1">
                <a:solidFill>
                  <a:prstClr val="black"/>
                </a:solidFill>
              </a:rPr>
              <a:t>Mnuchin</a:t>
            </a:r>
            <a:r>
              <a:rPr lang="en-US" sz="1300" dirty="0">
                <a:solidFill>
                  <a:prstClr val="black"/>
                </a:solidFill>
              </a:rPr>
              <a:t> said. "It's obviously something we don't want to just finance through the deficit. So it'll be through public and private partnerships, through different financing structures, but it's a big priority.“</a:t>
            </a:r>
          </a:p>
          <a:p>
            <a:pPr lvl="0">
              <a:buFont typeface="Arial" pitchFamily="34" charset="0"/>
              <a:buChar char="•"/>
            </a:pPr>
            <a:endParaRPr lang="en-US" sz="1300" dirty="0">
              <a:solidFill>
                <a:prstClr val="black"/>
              </a:solidFill>
            </a:endParaRPr>
          </a:p>
          <a:p>
            <a:pPr lvl="0"/>
            <a:r>
              <a:rPr lang="en-US" sz="1300" b="1" dirty="0">
                <a:solidFill>
                  <a:prstClr val="black"/>
                </a:solidFill>
              </a:rPr>
              <a:t>+1 from Spicer: </a:t>
            </a:r>
            <a:r>
              <a:rPr lang="en-US" sz="1300" dirty="0">
                <a:solidFill>
                  <a:prstClr val="black"/>
                </a:solidFill>
              </a:rPr>
              <a:t>Later in the day, Spicer added that Trump and his economic and policy teams have been "a little busy this week," but that infrastructure is still "up there on the priority list" and it would "absolutely" be done this year.</a:t>
            </a:r>
          </a:p>
          <a:p>
            <a:pPr lvl="0"/>
            <a:endParaRPr lang="en-US" sz="1300" dirty="0">
              <a:solidFill>
                <a:prstClr val="black"/>
              </a:solidFill>
            </a:endParaRPr>
          </a:p>
          <a:p>
            <a:pPr lvl="0"/>
            <a:r>
              <a:rPr lang="en-US" sz="1300" b="1" dirty="0">
                <a:solidFill>
                  <a:prstClr val="black"/>
                </a:solidFill>
              </a:rPr>
              <a:t>Meanwhile, at DOT</a:t>
            </a:r>
            <a:r>
              <a:rPr lang="en-US" sz="1300" dirty="0">
                <a:solidFill>
                  <a:prstClr val="black"/>
                </a:solidFill>
              </a:rPr>
              <a:t>: The Trump administration unveiled a statement of "principles" within a month on a $1 trillion infrastructure plan, Transportation Secretary Elaine Chao said. In an interview with Fox News' Bret </a:t>
            </a:r>
            <a:r>
              <a:rPr lang="en-US" sz="1300" dirty="0" err="1">
                <a:solidFill>
                  <a:prstClr val="black"/>
                </a:solidFill>
              </a:rPr>
              <a:t>Baier</a:t>
            </a:r>
            <a:r>
              <a:rPr lang="en-US" sz="1300" dirty="0">
                <a:solidFill>
                  <a:prstClr val="black"/>
                </a:solidFill>
              </a:rPr>
              <a:t>, Chao said the administration will then expect lawmakers to work on a package during the third quarter of this year. "We've been hard at work at this, and so we'll be releasing principles in about two to three weeks and then the legislative proposal will probably be tackled by the Congress in the third quarter," she said. </a:t>
            </a:r>
          </a:p>
          <a:p>
            <a:pPr lvl="0">
              <a:buFont typeface="Arial" pitchFamily="34" charset="0"/>
              <a:buChar char="•"/>
            </a:pPr>
            <a:endParaRPr lang="en-US" sz="1300" dirty="0">
              <a:solidFill>
                <a:prstClr val="black"/>
              </a:solidFill>
            </a:endParaRPr>
          </a:p>
          <a:p>
            <a:pPr lvl="0"/>
            <a:r>
              <a:rPr lang="en-US" sz="1300" b="1" dirty="0">
                <a:solidFill>
                  <a:prstClr val="black"/>
                </a:solidFill>
              </a:rPr>
              <a:t>A plan coming in just weeks?</a:t>
            </a:r>
            <a:r>
              <a:rPr lang="en-US" sz="1300" dirty="0">
                <a:solidFill>
                  <a:prstClr val="black"/>
                </a:solidFill>
              </a:rPr>
              <a:t> Meanwhile, Trump himself told CBS News' John Dickerson in an interview: "We're going to do infrastructure very quickly. We've got the plan largely completed, and we'll be filing over the next two or three weeks, maybe sooner.</a:t>
            </a:r>
          </a:p>
          <a:p>
            <a:pPr lvl="0">
              <a:buFont typeface="Arial" pitchFamily="34" charset="0"/>
              <a:buChar char="•"/>
            </a:pPr>
            <a:endParaRPr lang="en-US" sz="1300" dirty="0">
              <a:solidFill>
                <a:prstClr val="black"/>
              </a:solidFill>
            </a:endParaRPr>
          </a:p>
          <a:p>
            <a:pPr lvl="0"/>
            <a:r>
              <a:rPr lang="en-US" sz="1300" b="1" dirty="0">
                <a:solidFill>
                  <a:prstClr val="black"/>
                </a:solidFill>
              </a:rPr>
              <a:t>Gary Cohn, the director of the National Economic Council, told reporters Tuesday </a:t>
            </a:r>
            <a:r>
              <a:rPr lang="en-US" sz="1300" dirty="0">
                <a:solidFill>
                  <a:prstClr val="black"/>
                </a:solidFill>
              </a:rPr>
              <a:t>that an infrastructure package will "come on the heels" of a tax overhaul. "We hope it's this year," Cohn said. "We need to get taxes done between now and Thanksgiving. We need to get infrastructure going. As soon tax comes out of the House and goes to the Senate, we'll put infrastructure in the House."</a:t>
            </a:r>
          </a:p>
        </p:txBody>
      </p:sp>
    </p:spTree>
    <p:extLst>
      <p:ext uri="{BB962C8B-B14F-4D97-AF65-F5344CB8AC3E}">
        <p14:creationId xmlns:p14="http://schemas.microsoft.com/office/powerpoint/2010/main" xmlns="" val="217050294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1000"/>
            <a:ext cx="8763000" cy="6124754"/>
          </a:xfrm>
          <a:prstGeom prst="rect">
            <a:avLst/>
          </a:prstGeom>
          <a:noFill/>
        </p:spPr>
        <p:txBody>
          <a:bodyPr wrap="square" rtlCol="0">
            <a:spAutoFit/>
          </a:bodyPr>
          <a:lstStyle/>
          <a:p>
            <a:pPr algn="ctr"/>
            <a:r>
              <a:rPr lang="en-US" sz="3200" b="1" dirty="0">
                <a:solidFill>
                  <a:srgbClr val="00B050"/>
                </a:solidFill>
              </a:rPr>
              <a:t>The President’s Budget</a:t>
            </a:r>
          </a:p>
          <a:p>
            <a:pPr algn="ctr"/>
            <a:r>
              <a:rPr lang="en-US" sz="2400" b="1" dirty="0">
                <a:solidFill>
                  <a:srgbClr val="C00000"/>
                </a:solidFill>
              </a:rPr>
              <a:t>***EXTREMELY Unlikely to Pass Congress***</a:t>
            </a:r>
          </a:p>
          <a:p>
            <a:pPr algn="ctr"/>
            <a:endParaRPr lang="en-US" sz="1000" dirty="0"/>
          </a:p>
          <a:p>
            <a:pPr algn="ctr"/>
            <a:r>
              <a:rPr lang="en-US" sz="3600" b="1" dirty="0">
                <a:solidFill>
                  <a:srgbClr val="0070C0"/>
                </a:solidFill>
              </a:rPr>
              <a:t>Department of Transportation</a:t>
            </a:r>
          </a:p>
          <a:p>
            <a:pPr algn="ctr"/>
            <a:endParaRPr lang="en-US" sz="1400" b="1" dirty="0">
              <a:solidFill>
                <a:srgbClr val="0070C0"/>
              </a:solidFill>
            </a:endParaRPr>
          </a:p>
          <a:p>
            <a:r>
              <a:rPr lang="en-US" sz="1600" dirty="0"/>
              <a:t>The President’s 2018 Budget requests $16.2 billion for DOT’s discretionary budget, a $2.4 billion or 13 percent decrease from the 2017 annualized CR level.  Any reduction in the overall DOT budget will hamper counties abilities to provide vital transportation and infrastructure services to their communities.  </a:t>
            </a:r>
          </a:p>
          <a:p>
            <a:endParaRPr lang="en-US" sz="1600" dirty="0"/>
          </a:p>
          <a:p>
            <a:pPr marL="285750" indent="-285750">
              <a:buFont typeface="Arial" panose="020B0604020202020204" pitchFamily="34" charset="0"/>
              <a:buChar char="•"/>
            </a:pPr>
            <a:r>
              <a:rPr lang="en-US" sz="1600" dirty="0"/>
              <a:t>Eliminates funding for the TIGER discretionary grant program, which awards grants to projects that are generally eligible for funding under existing surface transportation formula programs, saving $499 million from the 2017 annualized CR level.</a:t>
            </a:r>
          </a:p>
          <a:p>
            <a:pPr marL="285750" indent="-285750">
              <a:buFont typeface="Arial" panose="020B0604020202020204" pitchFamily="34" charset="0"/>
              <a:buChar char="•"/>
            </a:pPr>
            <a:r>
              <a:rPr lang="en-US" sz="1600" dirty="0"/>
              <a:t>Limits funding for the Federal Transit Administration’s Capital Investment Program (New Starts) to projects with existing full funding grant agreements (FFGA) only. Future investments in new transit projects would be funded by the localities that use and benefit from these localized projects. </a:t>
            </a:r>
          </a:p>
          <a:p>
            <a:pPr marL="285750" indent="-285750">
              <a:buFont typeface="Arial" panose="020B0604020202020204" pitchFamily="34" charset="0"/>
              <a:buChar char="•"/>
            </a:pPr>
            <a:r>
              <a:rPr lang="en-US" sz="1600" dirty="0"/>
              <a:t>Initiates a multi-year reauthorization proposal to shift the air traffic control function of the Federal Aviation Administration to an independent, non-governmental organization. </a:t>
            </a:r>
          </a:p>
          <a:p>
            <a:pPr marL="285750" indent="-285750">
              <a:buFont typeface="Arial" panose="020B0604020202020204" pitchFamily="34" charset="0"/>
              <a:buChar char="•"/>
            </a:pPr>
            <a:r>
              <a:rPr lang="en-US" sz="1600" dirty="0"/>
              <a:t>Eliminates funding for the Essential Air Service (EAS) program.</a:t>
            </a:r>
          </a:p>
          <a:p>
            <a:pPr marL="285750" indent="-285750">
              <a:buFont typeface="Arial" panose="020B0604020202020204" pitchFamily="34" charset="0"/>
              <a:buChar char="•"/>
            </a:pPr>
            <a:r>
              <a:rPr lang="en-US" sz="1600" dirty="0"/>
              <a:t>Elimination of TSA grants to State and local jurisdictions</a:t>
            </a:r>
          </a:p>
          <a:p>
            <a:endParaRPr lang="en-US" dirty="0"/>
          </a:p>
          <a:p>
            <a:endParaRPr lang="en-US" dirty="0"/>
          </a:p>
        </p:txBody>
      </p:sp>
    </p:spTree>
    <p:extLst>
      <p:ext uri="{BB962C8B-B14F-4D97-AF65-F5344CB8AC3E}">
        <p14:creationId xmlns:p14="http://schemas.microsoft.com/office/powerpoint/2010/main" xmlns="" val="290806367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86199"/>
          </a:xfrm>
          <a:prstGeom prst="rect">
            <a:avLst/>
          </a:prstGeom>
        </p:spPr>
        <p:txBody>
          <a:bodyPr wrap="square">
            <a:spAutoFit/>
          </a:bodyPr>
          <a:lstStyle/>
          <a:p>
            <a:pPr lvl="1"/>
            <a:endParaRPr lang="en-US" dirty="0"/>
          </a:p>
          <a:p>
            <a:pPr lvl="1" algn="ctr"/>
            <a:r>
              <a:rPr lang="en-US" sz="4000" b="1" dirty="0">
                <a:solidFill>
                  <a:srgbClr val="00B050"/>
                </a:solidFill>
              </a:rPr>
              <a:t>FY17 Omnibus</a:t>
            </a:r>
            <a:endParaRPr lang="en-US" sz="3600" b="1" dirty="0">
              <a:solidFill>
                <a:srgbClr val="00B050"/>
              </a:solidFill>
            </a:endParaRPr>
          </a:p>
          <a:p>
            <a:pPr lvl="1" algn="ctr"/>
            <a:endParaRPr lang="en-US" sz="600" dirty="0"/>
          </a:p>
          <a:p>
            <a:pPr lvl="1" algn="ctr"/>
            <a:r>
              <a:rPr lang="en-US" dirty="0"/>
              <a:t>Department of Transportation Overall Budget: The fiscal 2017 omnibus spending bill     would provide $19.3 billion for the Department of Transportation (DOT), </a:t>
            </a:r>
            <a:r>
              <a:rPr lang="en-US" dirty="0">
                <a:solidFill>
                  <a:srgbClr val="00B050"/>
                </a:solidFill>
              </a:rPr>
              <a:t>$681 million above current levels.</a:t>
            </a:r>
          </a:p>
          <a:p>
            <a:pPr lvl="1">
              <a:buFont typeface="Arial" pitchFamily="34" charset="0"/>
              <a:buChar char="•"/>
            </a:pPr>
            <a:endParaRPr lang="en-US" sz="1200" dirty="0"/>
          </a:p>
          <a:p>
            <a:pPr lvl="1">
              <a:buFont typeface="Arial" pitchFamily="34" charset="0"/>
              <a:buChar char="•"/>
            </a:pPr>
            <a:r>
              <a:rPr lang="en-US" dirty="0"/>
              <a:t>TIGER Grants – The legislation funds National Infrastructure Investment grants (also          known as TIGER grants) at $500 million, the same as the fiscal year 2016 enacted level.</a:t>
            </a:r>
          </a:p>
          <a:p>
            <a:pPr lvl="1">
              <a:buFont typeface="Arial" pitchFamily="34" charset="0"/>
              <a:buChar char="•"/>
            </a:pPr>
            <a:endParaRPr lang="en-US" sz="800" dirty="0"/>
          </a:p>
          <a:p>
            <a:pPr lvl="1">
              <a:buFont typeface="Arial" pitchFamily="34" charset="0"/>
              <a:buChar char="•"/>
            </a:pPr>
            <a:endParaRPr lang="en-US" sz="1200" dirty="0"/>
          </a:p>
          <a:p>
            <a:pPr lvl="1">
              <a:buFont typeface="Arial" pitchFamily="34" charset="0"/>
              <a:buChar char="•"/>
            </a:pPr>
            <a:r>
              <a:rPr lang="en-US" dirty="0"/>
              <a:t>The Essential Air Service (EAS), slated for termination under President Trump’s “skinny budget”, maintains it’s funding.</a:t>
            </a:r>
          </a:p>
          <a:p>
            <a:pPr lvl="1">
              <a:buFont typeface="Arial" pitchFamily="34" charset="0"/>
              <a:buChar char="•"/>
            </a:pPr>
            <a:endParaRPr lang="en-US" sz="800" dirty="0"/>
          </a:p>
          <a:p>
            <a:pPr lvl="1">
              <a:buFont typeface="Arial" pitchFamily="34" charset="0"/>
              <a:buChar char="•"/>
            </a:pPr>
            <a:endParaRPr lang="en-US" sz="1200" dirty="0"/>
          </a:p>
          <a:p>
            <a:pPr lvl="1">
              <a:buFont typeface="Arial" pitchFamily="34" charset="0"/>
              <a:buChar char="•"/>
            </a:pPr>
            <a:r>
              <a:rPr lang="en-US" dirty="0"/>
              <a:t>The bill provides $12.4 billion in total budgetary resources for the Federal Transit Administration (FTA) – </a:t>
            </a:r>
            <a:r>
              <a:rPr lang="en-US" dirty="0">
                <a:solidFill>
                  <a:srgbClr val="00B050"/>
                </a:solidFill>
              </a:rPr>
              <a:t>$657 million above the fiscal year 2016 enacted level</a:t>
            </a:r>
            <a:r>
              <a:rPr lang="en-US" dirty="0"/>
              <a:t>.</a:t>
            </a:r>
          </a:p>
          <a:p>
            <a:pPr lvl="1"/>
            <a:endParaRPr lang="en-US" sz="1200" dirty="0"/>
          </a:p>
          <a:p>
            <a:pPr lvl="1"/>
            <a:endParaRPr lang="en-US" sz="800" dirty="0"/>
          </a:p>
          <a:p>
            <a:pPr lvl="1">
              <a:buFont typeface="Arial" pitchFamily="34" charset="0"/>
              <a:buChar char="•"/>
            </a:pPr>
            <a:r>
              <a:rPr lang="en-US" dirty="0"/>
              <a:t>Transit formula grants total $9.7 billion – consistent with the authorization level – to help local communities build, maintain, and ensure the safety of their mass transit systems. Within this amount, $2.4 billion is provided for Capital Investment Grants, including $1.5 billion for all current “Full Funding Grant Agreement” (FFGA) transit projects.</a:t>
            </a:r>
          </a:p>
        </p:txBody>
      </p:sp>
    </p:spTree>
    <p:extLst>
      <p:ext uri="{BB962C8B-B14F-4D97-AF65-F5344CB8AC3E}">
        <p14:creationId xmlns:p14="http://schemas.microsoft.com/office/powerpoint/2010/main" xmlns="" val="392783451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366"/>
        </a:solidFill>
        <a:effectLst/>
      </p:bgPr>
    </p:bg>
    <p:spTree>
      <p:nvGrpSpPr>
        <p:cNvPr id="1" name=""/>
        <p:cNvGrpSpPr/>
        <p:nvPr/>
      </p:nvGrpSpPr>
      <p:grpSpPr>
        <a:xfrm>
          <a:off x="0" y="0"/>
          <a:ext cx="0" cy="0"/>
          <a:chOff x="0" y="0"/>
          <a:chExt cx="0" cy="0"/>
        </a:xfrm>
      </p:grpSpPr>
      <p:sp>
        <p:nvSpPr>
          <p:cNvPr id="88" name="TextBox 87"/>
          <p:cNvSpPr txBox="1"/>
          <p:nvPr/>
        </p:nvSpPr>
        <p:spPr>
          <a:xfrm>
            <a:off x="2036792" y="4953000"/>
            <a:ext cx="6685600" cy="595479"/>
          </a:xfrm>
          <a:prstGeom prst="rect">
            <a:avLst/>
          </a:prstGeom>
          <a:noFill/>
        </p:spPr>
        <p:txBody>
          <a:bodyPr wrap="square" lIns="0" tIns="0" rIns="0" bIns="0" rtlCol="0">
            <a:noAutofit/>
          </a:bodyPr>
          <a:lstStyle/>
          <a:p>
            <a:pPr algn="r">
              <a:spcAft>
                <a:spcPts val="400"/>
              </a:spcAft>
            </a:pP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The National Association of Counties</a:t>
            </a:r>
          </a:p>
          <a:p>
            <a:pPr algn="r">
              <a:spcAft>
                <a:spcPts val="400"/>
              </a:spcAft>
            </a:pP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660 N. Capitol St., NW | Suite 400 </a:t>
            </a:r>
          </a:p>
          <a:p>
            <a:pPr algn="r">
              <a:spcAft>
                <a:spcPts val="400"/>
              </a:spcAft>
            </a:pP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Washington, DC 20001 | 202.393.6226 | </a:t>
            </a:r>
            <a:r>
              <a:rPr lang="en-US" altLang="ko-KR" sz="1100" dirty="0">
                <a:solidFill>
                  <a:srgbClr val="00B0F0"/>
                </a:solidFill>
                <a:latin typeface="Arial"/>
                <a:ea typeface="Roboto Light" pitchFamily="2" charset="0"/>
                <a:cs typeface="Arial"/>
                <a:hlinkClick r:id="rId2"/>
              </a:rPr>
              <a:t>www.naco.org</a:t>
            </a:r>
            <a:endParaRPr lang="en-US" altLang="ko-KR" sz="1100" dirty="0">
              <a:solidFill>
                <a:srgbClr val="00B0F0"/>
              </a:solidFill>
              <a:latin typeface="Arial"/>
              <a:ea typeface="Roboto Light" pitchFamily="2" charset="0"/>
              <a:cs typeface="Arial"/>
            </a:endParaRPr>
          </a:p>
        </p:txBody>
      </p:sp>
      <p:sp>
        <p:nvSpPr>
          <p:cNvPr id="95" name="TextBox 94"/>
          <p:cNvSpPr txBox="1">
            <a:spLocks/>
          </p:cNvSpPr>
          <p:nvPr/>
        </p:nvSpPr>
        <p:spPr>
          <a:xfrm>
            <a:off x="857849" y="3581400"/>
            <a:ext cx="7864543" cy="1031051"/>
          </a:xfrm>
          <a:prstGeom prst="rect">
            <a:avLst/>
          </a:prstGeom>
          <a:noFill/>
        </p:spPr>
        <p:txBody>
          <a:bodyPr wrap="square" lIns="0" tIns="0" rIns="0" bIns="0" rtlCol="0" anchor="ctr">
            <a:spAutoFit/>
          </a:bodyPr>
          <a:lstStyle/>
          <a:p>
            <a:pPr algn="r">
              <a:lnSpc>
                <a:spcPts val="8000"/>
              </a:lnSpc>
            </a:pPr>
            <a:r>
              <a:rPr lang="en-US" altLang="ko-KR" sz="6700" b="1" dirty="0">
                <a:gradFill>
                  <a:gsLst>
                    <a:gs pos="0">
                      <a:schemeClr val="accent1"/>
                    </a:gs>
                    <a:gs pos="100000">
                      <a:schemeClr val="accent1"/>
                    </a:gs>
                  </a:gsLst>
                  <a:lin ang="0" scaled="0"/>
                </a:gradFill>
                <a:latin typeface="Arial"/>
                <a:ea typeface="Roboto Light" pitchFamily="2" charset="0"/>
                <a:cs typeface="Arial"/>
              </a:rPr>
              <a:t>THANK</a:t>
            </a:r>
            <a:r>
              <a:rPr lang="en-US" altLang="ko-KR" sz="6700" b="1" dirty="0">
                <a:gradFill>
                  <a:gsLst>
                    <a:gs pos="0">
                      <a:schemeClr val="bg2"/>
                    </a:gs>
                    <a:gs pos="100000">
                      <a:schemeClr val="bg2"/>
                    </a:gs>
                  </a:gsLst>
                  <a:lin ang="0" scaled="0"/>
                </a:gradFill>
                <a:latin typeface="Arial"/>
                <a:ea typeface="Roboto Light" pitchFamily="2" charset="0"/>
                <a:cs typeface="Arial"/>
              </a:rPr>
              <a:t> </a:t>
            </a:r>
            <a:r>
              <a:rPr lang="en-US" altLang="ko-KR" sz="6700" b="1" dirty="0">
                <a:gradFill>
                  <a:gsLst>
                    <a:gs pos="0">
                      <a:srgbClr val="FFFFFF"/>
                    </a:gs>
                    <a:gs pos="100000">
                      <a:srgbClr val="FFFFFF"/>
                    </a:gs>
                  </a:gsLst>
                  <a:lin ang="0" scaled="0"/>
                </a:gradFill>
                <a:latin typeface="Arial"/>
                <a:ea typeface="Roboto Light" pitchFamily="2" charset="0"/>
                <a:cs typeface="Arial"/>
              </a:rPr>
              <a:t>YOU!</a:t>
            </a:r>
            <a:endParaRPr lang="nb-NO" altLang="ko-KR" sz="6700" b="1" dirty="0">
              <a:gradFill>
                <a:gsLst>
                  <a:gs pos="0">
                    <a:srgbClr val="FFFFFF"/>
                  </a:gs>
                  <a:gs pos="100000">
                    <a:srgbClr val="FFFFFF"/>
                  </a:gs>
                </a:gsLst>
                <a:lin ang="0" scaled="0"/>
              </a:gradFill>
              <a:latin typeface="Arial"/>
              <a:ea typeface="Roboto Light" pitchFamily="2" charset="0"/>
              <a:cs typeface="Arial"/>
            </a:endParaRPr>
          </a:p>
        </p:txBody>
      </p:sp>
      <p:grpSp>
        <p:nvGrpSpPr>
          <p:cNvPr id="3" name="Group 2"/>
          <p:cNvGrpSpPr/>
          <p:nvPr/>
        </p:nvGrpSpPr>
        <p:grpSpPr>
          <a:xfrm>
            <a:off x="6699445" y="5867400"/>
            <a:ext cx="2022947" cy="342900"/>
            <a:chOff x="2128255" y="4299622"/>
            <a:chExt cx="2022947" cy="342900"/>
          </a:xfrm>
        </p:grpSpPr>
        <p:pic>
          <p:nvPicPr>
            <p:cNvPr id="2" name="Picture 1"/>
            <p:cNvPicPr>
              <a:picLocks noChangeAspect="1"/>
            </p:cNvPicPr>
            <p:nvPr/>
          </p:nvPicPr>
          <p:blipFill>
            <a:blip r:embed="rId3" cstate="print"/>
            <a:stretch>
              <a:fillRect/>
            </a:stretch>
          </p:blipFill>
          <p:spPr>
            <a:xfrm>
              <a:off x="3808302" y="4299622"/>
              <a:ext cx="342900" cy="342900"/>
            </a:xfrm>
            <a:prstGeom prst="rect">
              <a:avLst/>
            </a:prstGeom>
          </p:spPr>
        </p:pic>
        <p:pic>
          <p:nvPicPr>
            <p:cNvPr id="50" name="Picture 49"/>
            <p:cNvPicPr>
              <a:picLocks noChangeAspect="1"/>
            </p:cNvPicPr>
            <p:nvPr/>
          </p:nvPicPr>
          <p:blipFill>
            <a:blip r:embed="rId4" cstate="print"/>
            <a:stretch>
              <a:fillRect/>
            </a:stretch>
          </p:blipFill>
          <p:spPr>
            <a:xfrm>
              <a:off x="2128255" y="4299622"/>
              <a:ext cx="342900" cy="342900"/>
            </a:xfrm>
            <a:prstGeom prst="rect">
              <a:avLst/>
            </a:prstGeom>
          </p:spPr>
        </p:pic>
        <p:pic>
          <p:nvPicPr>
            <p:cNvPr id="51" name="Picture 50"/>
            <p:cNvPicPr>
              <a:picLocks noChangeAspect="1"/>
            </p:cNvPicPr>
            <p:nvPr/>
          </p:nvPicPr>
          <p:blipFill>
            <a:blip r:embed="rId5" cstate="print"/>
            <a:stretch>
              <a:fillRect/>
            </a:stretch>
          </p:blipFill>
          <p:spPr>
            <a:xfrm>
              <a:off x="2668696" y="4299622"/>
              <a:ext cx="342900" cy="342900"/>
            </a:xfrm>
            <a:prstGeom prst="rect">
              <a:avLst/>
            </a:prstGeom>
          </p:spPr>
        </p:pic>
        <p:pic>
          <p:nvPicPr>
            <p:cNvPr id="52" name="Picture 51"/>
            <p:cNvPicPr>
              <a:picLocks noChangeAspect="1"/>
            </p:cNvPicPr>
            <p:nvPr/>
          </p:nvPicPr>
          <p:blipFill>
            <a:blip r:embed="rId6" cstate="print"/>
            <a:stretch>
              <a:fillRect/>
            </a:stretch>
          </p:blipFill>
          <p:spPr>
            <a:xfrm>
              <a:off x="3245499" y="4299622"/>
              <a:ext cx="342900" cy="342900"/>
            </a:xfrm>
            <a:prstGeom prst="rect">
              <a:avLst/>
            </a:prstGeom>
          </p:spPr>
        </p:pic>
      </p:grpSp>
      <p:sp>
        <p:nvSpPr>
          <p:cNvPr id="54" name="TextBox 53"/>
          <p:cNvSpPr txBox="1"/>
          <p:nvPr/>
        </p:nvSpPr>
        <p:spPr>
          <a:xfrm>
            <a:off x="2036792" y="5867400"/>
            <a:ext cx="4565827" cy="342900"/>
          </a:xfrm>
          <a:prstGeom prst="rect">
            <a:avLst/>
          </a:prstGeom>
          <a:noFill/>
        </p:spPr>
        <p:txBody>
          <a:bodyPr wrap="square" lIns="0" tIns="0" rIns="0" bIns="0" rtlCol="0">
            <a:noAutofit/>
          </a:bodyPr>
          <a:lstStyle/>
          <a:p>
            <a:pPr algn="r">
              <a:spcAft>
                <a:spcPts val="400"/>
              </a:spcAft>
            </a:pP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fb.com</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NACoDC</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 | </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twitter.com</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NACoTWEETS</a:t>
            </a:r>
            <a:endPar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endParaRPr>
          </a:p>
          <a:p>
            <a:pPr algn="r">
              <a:spcAft>
                <a:spcPts val="400"/>
              </a:spcAft>
            </a:pP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youtube.com</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NACoVIDEO</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 | </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linkedin.com</a:t>
            </a:r>
            <a:r>
              <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rPr>
              <a:t>/in/</a:t>
            </a:r>
            <a:r>
              <a:rPr lang="en-US" altLang="ko-KR" sz="1100" dirty="0" err="1">
                <a:gradFill>
                  <a:gsLst>
                    <a:gs pos="0">
                      <a:srgbClr val="FFFFFF">
                        <a:alpha val="50000"/>
                      </a:srgbClr>
                    </a:gs>
                    <a:gs pos="100000">
                      <a:srgbClr val="FFFFFF">
                        <a:alpha val="50000"/>
                      </a:srgbClr>
                    </a:gs>
                  </a:gsLst>
                  <a:lin ang="0" scaled="0"/>
                </a:gradFill>
                <a:latin typeface="Arial"/>
                <a:ea typeface="Roboto Light" pitchFamily="2" charset="0"/>
                <a:cs typeface="Arial"/>
              </a:rPr>
              <a:t>NACoDC</a:t>
            </a:r>
            <a:endParaRPr lang="en-US" altLang="ko-KR" sz="1100" dirty="0">
              <a:gradFill>
                <a:gsLst>
                  <a:gs pos="0">
                    <a:srgbClr val="FFFFFF">
                      <a:alpha val="50000"/>
                    </a:srgbClr>
                  </a:gs>
                  <a:gs pos="100000">
                    <a:srgbClr val="FFFFFF">
                      <a:alpha val="50000"/>
                    </a:srgbClr>
                  </a:gs>
                </a:gsLst>
                <a:lin ang="0" scaled="0"/>
              </a:gradFill>
              <a:latin typeface="Arial"/>
              <a:ea typeface="Roboto Light" pitchFamily="2" charset="0"/>
              <a:cs typeface="Arial"/>
            </a:endParaRPr>
          </a:p>
        </p:txBody>
      </p:sp>
      <p:pic>
        <p:nvPicPr>
          <p:cNvPr id="55" name="Picture 54" descr="ko_naco_color_star_main.pn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15503" y="461210"/>
            <a:ext cx="2568527" cy="1222213"/>
          </a:xfrm>
          <a:prstGeom prst="rect">
            <a:avLst/>
          </a:prstGeom>
        </p:spPr>
      </p:pic>
    </p:spTree>
    <p:extLst>
      <p:ext uri="{BB962C8B-B14F-4D97-AF65-F5344CB8AC3E}">
        <p14:creationId xmlns:p14="http://schemas.microsoft.com/office/powerpoint/2010/main" xmlns="" val="3394063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slide(fromBottom)">
                                      <p:cBhvr>
                                        <p:cTn id="7" dur="700"/>
                                        <p:tgtEl>
                                          <p:spTgt spid="9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slide(fromTop)">
                                      <p:cBhvr>
                                        <p:cTn id="10" dur="700"/>
                                        <p:tgtEl>
                                          <p:spTgt spid="88"/>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slide(fromTop)">
                                      <p:cBhvr>
                                        <p:cTn id="13" dur="700"/>
                                        <p:tgtEl>
                                          <p:spTgt spid="54"/>
                                        </p:tgtEl>
                                      </p:cBhvr>
                                    </p:animEffect>
                                  </p:childTnLst>
                                </p:cTn>
                              </p:par>
                              <p:par>
                                <p:cTn id="14" presetID="1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5"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115th congr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04800"/>
            <a:ext cx="8894335" cy="5429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39553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1" y="202329"/>
            <a:ext cx="4876800" cy="6313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4254381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304800"/>
            <a:ext cx="8260080" cy="5638800"/>
          </a:xfrm>
          <a:prstGeom prst="rect">
            <a:avLst/>
          </a:prstGeom>
        </p:spPr>
      </p:pic>
    </p:spTree>
    <p:extLst>
      <p:ext uri="{BB962C8B-B14F-4D97-AF65-F5344CB8AC3E}">
        <p14:creationId xmlns:p14="http://schemas.microsoft.com/office/powerpoint/2010/main" xmlns="" val="403929012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155" y="171451"/>
            <a:ext cx="8672437" cy="5848349"/>
          </a:xfrm>
          <a:prstGeom prst="rect">
            <a:avLst/>
          </a:prstGeom>
        </p:spPr>
      </p:pic>
    </p:spTree>
    <p:extLst>
      <p:ext uri="{BB962C8B-B14F-4D97-AF65-F5344CB8AC3E}">
        <p14:creationId xmlns:p14="http://schemas.microsoft.com/office/powerpoint/2010/main" xmlns="" val="353446988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6880" y="375920"/>
            <a:ext cx="6075680" cy="5514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3528955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0" y="152400"/>
            <a:ext cx="5181600" cy="6299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594153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
            <a:ext cx="8382000" cy="6155531"/>
          </a:xfrm>
          <a:prstGeom prst="rect">
            <a:avLst/>
          </a:prstGeom>
        </p:spPr>
        <p:txBody>
          <a:bodyPr wrap="square">
            <a:spAutoFit/>
          </a:bodyPr>
          <a:lstStyle/>
          <a:p>
            <a:pPr lvl="0" algn="ctr" defTabSz="914293">
              <a:spcAft>
                <a:spcPts val="800"/>
              </a:spcAft>
            </a:pP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defTabSz="914293">
              <a:spcAft>
                <a:spcPts val="800"/>
              </a:spcAft>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PROTECT THE TAX-EXEMPT STATUS OF MUNICIPAL BONDS </a:t>
            </a:r>
          </a:p>
          <a:p>
            <a:pPr lvl="0" algn="ctr" defTabSz="914293">
              <a:spcAft>
                <a:spcPts val="8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NACo supports preserving the federal deductibility of local property and income taxes and the tax exempt status of municipal bonds that provide critical funding for public facilities, infrastructure and development. Provisions like the tax exemption for municipal bond interest have been part of the federal tax code for over 100 years, helping to efficiently and safely finance trillions of dollars in public works projects.</a:t>
            </a:r>
            <a:endParaRPr lang="en-US" sz="900" dirty="0">
              <a:solidFill>
                <a:prstClr val="black"/>
              </a:solidFill>
              <a:ea typeface="Open Sans Light" panose="020B0306030504020204" pitchFamily="34" charset="0"/>
              <a:cs typeface="Open Sans Light" panose="020B0306030504020204" pitchFamily="34" charset="0"/>
            </a:endParaRPr>
          </a:p>
          <a:p>
            <a:pPr marL="628596" lvl="1" indent="-171450" defTabSz="914293">
              <a:lnSpc>
                <a:spcPct val="100000"/>
              </a:lnSpc>
              <a:spcBef>
                <a:spcPts val="0"/>
              </a:spcBef>
            </a:pPr>
            <a:r>
              <a:rPr lang="en-US" sz="2000" dirty="0">
                <a:solidFill>
                  <a:srgbClr val="C00000"/>
                </a:solidFill>
              </a:rPr>
              <a:t>THE MAJORITY OF TAX-EXEMPT BONDS FINANCE THE BUILDING OF SCHOOLS, HOSPITALS, ROADS AND OTHER INFRASTRUCTURE</a:t>
            </a:r>
          </a:p>
          <a:p>
            <a:pPr marL="457146" lvl="1" indent="0" defTabSz="914293">
              <a:lnSpc>
                <a:spcPct val="100000"/>
              </a:lnSpc>
              <a:spcBef>
                <a:spcPts val="0"/>
              </a:spcBef>
              <a:buNone/>
            </a:pPr>
            <a:endParaRPr lang="en-US" sz="2000" dirty="0">
              <a:solidFill>
                <a:srgbClr val="C00000"/>
              </a:solidFill>
            </a:endParaRPr>
          </a:p>
          <a:p>
            <a:pPr marL="628596" lvl="1" indent="-171450" defTabSz="914293">
              <a:lnSpc>
                <a:spcPct val="100000"/>
              </a:lnSpc>
              <a:spcBef>
                <a:spcPts val="0"/>
              </a:spcBef>
            </a:pPr>
            <a:r>
              <a:rPr lang="en-US" sz="2000" dirty="0">
                <a:solidFill>
                  <a:srgbClr val="C00000"/>
                </a:solidFill>
              </a:rPr>
              <a:t>75% OF OUR NATION’S PUBLIC INFRASTRUCTURE PROJECTS ARE COMPLETED USING BOND FINANCING</a:t>
            </a:r>
          </a:p>
          <a:p>
            <a:pPr algn="ctr"/>
            <a:endParaRPr lang="en-US" dirty="0"/>
          </a:p>
          <a:p>
            <a:pPr algn="ctr"/>
            <a:r>
              <a:rPr lang="en-US" sz="1400" dirty="0"/>
              <a:t>Though not under the jurisdiction of congressional transportation committees, municipal bonds maintaining their tax-free status is paramount for local communities to fund infrastructure projects.  While tax reform is debated NACo continues to advocate for these bonds retain their tax-free status.  Tax-exempt bonds are a critical tool for counties that facilitates the budgeting and financing of long-range investments in infrastructure and facilities necessary to meet public demand.  Without the tax exemption, counties would pay more to raise capital, a cost that would ultimately be borne by taxpayers, through mean such as reduced spending on roads and bridges that counties are responsible for, decreased economic development, and higher taxes or user fees.</a:t>
            </a:r>
          </a:p>
          <a:p>
            <a:pPr marL="628596" lvl="1" indent="-171450" defTabSz="914293">
              <a:lnSpc>
                <a:spcPct val="100000"/>
              </a:lnSpc>
              <a:spcBef>
                <a:spcPts val="0"/>
              </a:spcBef>
            </a:pPr>
            <a:endParaRPr lang="en-US" sz="2000" dirty="0">
              <a:solidFill>
                <a:srgbClr val="C00000"/>
              </a:solidFill>
            </a:endParaRPr>
          </a:p>
        </p:txBody>
      </p:sp>
    </p:spTree>
    <p:extLst>
      <p:ext uri="{BB962C8B-B14F-4D97-AF65-F5344CB8AC3E}">
        <p14:creationId xmlns:p14="http://schemas.microsoft.com/office/powerpoint/2010/main" xmlns="" val="2715683149"/>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4080</TotalTime>
  <Words>1657</Words>
  <Application>Microsoft Office PowerPoint</Application>
  <PresentationFormat>On-screen Show (4:3)</PresentationFormat>
  <Paragraphs>177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POSSIBLE INFRASTRUCTURE PACKAGE</vt:lpstr>
      <vt:lpstr>POSSIBLE INFRASTRUCTURE PACKAGE</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NACo</dc:title>
  <dc:creator>Austin Igleheart</dc:creator>
  <cp:lastModifiedBy>Kevan Stone</cp:lastModifiedBy>
  <cp:revision>76</cp:revision>
  <dcterms:created xsi:type="dcterms:W3CDTF">2015-12-01T14:33:09Z</dcterms:created>
  <dcterms:modified xsi:type="dcterms:W3CDTF">2017-08-18T15:38:12Z</dcterms:modified>
</cp:coreProperties>
</file>