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6"/>
  </p:notesMasterIdLst>
  <p:handoutMasterIdLst>
    <p:handoutMasterId r:id="rId17"/>
  </p:handoutMasterIdLst>
  <p:sldIdLst>
    <p:sldId id="282" r:id="rId3"/>
    <p:sldId id="293" r:id="rId4"/>
    <p:sldId id="271" r:id="rId5"/>
    <p:sldId id="284" r:id="rId6"/>
    <p:sldId id="302" r:id="rId7"/>
    <p:sldId id="305" r:id="rId8"/>
    <p:sldId id="287" r:id="rId9"/>
    <p:sldId id="299" r:id="rId10"/>
    <p:sldId id="304" r:id="rId11"/>
    <p:sldId id="298" r:id="rId12"/>
    <p:sldId id="306" r:id="rId13"/>
    <p:sldId id="307" r:id="rId14"/>
    <p:sldId id="30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0" d="100"/>
          <a:sy n="90" d="100"/>
        </p:scale>
        <p:origin x="102" y="612"/>
      </p:cViewPr>
      <p:guideLst>
        <p:guide orient="horz" pos="2160"/>
        <p:guide pos="3840"/>
      </p:guideLst>
    </p:cSldViewPr>
  </p:slideViewPr>
  <p:notesTextViewPr>
    <p:cViewPr>
      <p:scale>
        <a:sx n="3" d="2"/>
        <a:sy n="3" d="2"/>
      </p:scale>
      <p:origin x="0" y="0"/>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27325D-7C6B-4659-A656-A772019985A7}" type="datetimeFigureOut">
              <a:rPr lang="en-US" smtClean="0"/>
              <a:t>12/14/2016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5FD80F-0FDC-4A05-9EF1-C028EC4EDC0A}" type="datetimeFigureOut">
              <a:rPr lang="en-US" smtClean="0"/>
              <a:t>12/14/2016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307096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10</a:t>
            </a:fld>
            <a:endParaRPr lang="en-US" dirty="0"/>
          </a:p>
        </p:txBody>
      </p:sp>
    </p:spTree>
    <p:extLst>
      <p:ext uri="{BB962C8B-B14F-4D97-AF65-F5344CB8AC3E}">
        <p14:creationId xmlns:p14="http://schemas.microsoft.com/office/powerpoint/2010/main" val="291604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272822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333248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385106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213096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7307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62085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22201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285109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200217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13694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17265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0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0535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781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235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5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546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454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5519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695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3202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078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BF3EA-1A78-4F07-BDC0-C8A1BD461199}" type="datetimeFigureOut">
              <a:rPr lang="en-US" smtClean="0"/>
              <a:t>12/14/2016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738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828" y="1799961"/>
            <a:ext cx="11591778" cy="3566160"/>
          </a:xfrm>
        </p:spPr>
        <p:txBody>
          <a:bodyPr>
            <a:normAutofit fontScale="90000"/>
          </a:bodyPr>
          <a:lstStyle/>
          <a:p>
            <a:pPr algn="ct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6700" dirty="0">
                <a:latin typeface="Times New Roman" panose="02020603050405020304" pitchFamily="18" charset="0"/>
                <a:cs typeface="Times New Roman" panose="02020603050405020304" pitchFamily="18" charset="0"/>
              </a:rPr>
              <a:t>Alabama’s </a:t>
            </a:r>
            <a:br>
              <a:rPr lang="en-US" sz="6700" dirty="0">
                <a:latin typeface="Times New Roman" panose="02020603050405020304" pitchFamily="18" charset="0"/>
                <a:cs typeface="Times New Roman" panose="02020603050405020304" pitchFamily="18" charset="0"/>
              </a:rPr>
            </a:br>
            <a:r>
              <a:rPr lang="en-US" sz="6700" dirty="0">
                <a:latin typeface="Times New Roman" panose="02020603050405020304" pitchFamily="18" charset="0"/>
                <a:cs typeface="Times New Roman" panose="02020603050405020304" pitchFamily="18" charset="0"/>
              </a:rPr>
              <a:t>Simplified Sellers</a:t>
            </a:r>
            <a:br>
              <a:rPr lang="en-US" sz="6700" dirty="0">
                <a:latin typeface="Times New Roman" panose="02020603050405020304" pitchFamily="18" charset="0"/>
                <a:cs typeface="Times New Roman" panose="02020603050405020304" pitchFamily="18" charset="0"/>
              </a:rPr>
            </a:br>
            <a:r>
              <a:rPr lang="en-US" sz="6700" dirty="0">
                <a:latin typeface="Times New Roman" panose="02020603050405020304" pitchFamily="18" charset="0"/>
                <a:cs typeface="Times New Roman" panose="02020603050405020304" pitchFamily="18" charset="0"/>
              </a:rPr>
              <a:t> Use Tax</a:t>
            </a:r>
            <a:r>
              <a:rPr lang="en-US" sz="6700" i="1" dirty="0">
                <a:latin typeface="Times New Roman" panose="02020603050405020304" pitchFamily="18" charset="0"/>
                <a:cs typeface="Times New Roman" panose="02020603050405020304" pitchFamily="18" charset="0"/>
              </a:rPr>
              <a:t> </a:t>
            </a:r>
            <a:br>
              <a:rPr lang="en-US" sz="6700" i="1" dirty="0">
                <a:latin typeface="Times New Roman" panose="02020603050405020304" pitchFamily="18" charset="0"/>
                <a:cs typeface="Times New Roman" panose="02020603050405020304" pitchFamily="18" charset="0"/>
              </a:rPr>
            </a:br>
            <a:br>
              <a:rPr lang="en-US" sz="6700" dirty="0">
                <a:latin typeface="Times New Roman" panose="02020603050405020304" pitchFamily="18" charset="0"/>
                <a:cs typeface="Times New Roman" panose="02020603050405020304" pitchFamily="18" charset="0"/>
              </a:rPr>
            </a:br>
            <a:br>
              <a:rPr lang="en-US" sz="6700" dirty="0">
                <a:latin typeface="Times New Roman" panose="02020603050405020304" pitchFamily="18" charset="0"/>
                <a:cs typeface="Times New Roman" panose="02020603050405020304" pitchFamily="18" charset="0"/>
              </a:rPr>
            </a:br>
            <a:r>
              <a:rPr lang="en-US" sz="3100" dirty="0"/>
              <a:t>Joe Garrett, Deputy Commissioner</a:t>
            </a:r>
            <a:br>
              <a:rPr lang="en-US" sz="2800" dirty="0"/>
            </a:br>
            <a:r>
              <a:rPr lang="en-US" sz="3100" dirty="0"/>
              <a:t>Alabama Department of Revenue</a:t>
            </a:r>
            <a:endParaRPr lang="en-US"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294" y="4112656"/>
            <a:ext cx="2056475" cy="20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24842"/>
            <a:ext cx="10058400" cy="1450757"/>
          </a:xfrm>
        </p:spPr>
        <p:txBody>
          <a:bodyPr>
            <a:normAutofit/>
          </a:bodyPr>
          <a:lstStyle/>
          <a:p>
            <a:r>
              <a:rPr lang="en-US" sz="3600" dirty="0">
                <a:latin typeface="Times New Roman" panose="02020603050405020304" pitchFamily="18" charset="0"/>
                <a:cs typeface="Times New Roman" panose="02020603050405020304" pitchFamily="18" charset="0"/>
              </a:rPr>
              <a:t>The Success of Alabama’s Simplified System</a:t>
            </a:r>
          </a:p>
        </p:txBody>
      </p:sp>
      <p:sp>
        <p:nvSpPr>
          <p:cNvPr id="2" name="Content Placeholder 1"/>
          <p:cNvSpPr>
            <a:spLocks noGrp="1"/>
          </p:cNvSpPr>
          <p:nvPr>
            <p:ph sz="half" idx="1"/>
          </p:nvPr>
        </p:nvSpPr>
        <p:spPr/>
        <p:txBody>
          <a:bodyPr>
            <a:normAutofit/>
          </a:bodyPr>
          <a:lstStyle/>
          <a:p>
            <a:pPr marL="201168" lvl="1" indent="0">
              <a:buNone/>
            </a:pPr>
            <a:endParaRPr lang="en-US" sz="2200" dirty="0">
              <a:latin typeface="Times New Roman" panose="02020603050405020304" pitchFamily="18" charset="0"/>
              <a:cs typeface="Times New Roman" panose="02020603050405020304" pitchFamily="18" charset="0"/>
            </a:endParaRPr>
          </a:p>
          <a:p>
            <a:pPr lvl="2"/>
            <a:endParaRPr lang="en-US" sz="1800" dirty="0">
              <a:latin typeface="Times New Roman" panose="02020603050405020304" pitchFamily="18" charset="0"/>
              <a:cs typeface="Times New Roman" panose="02020603050405020304" pitchFamily="18" charset="0"/>
            </a:endParaRPr>
          </a:p>
          <a:p>
            <a:pPr lvl="2"/>
            <a:endParaRPr lang="en-US" dirty="0"/>
          </a:p>
        </p:txBody>
      </p:sp>
      <p:sp>
        <p:nvSpPr>
          <p:cNvPr id="7" name="Content Placeholder 6"/>
          <p:cNvSpPr>
            <a:spLocks noGrp="1"/>
          </p:cNvSpPr>
          <p:nvPr>
            <p:ph sz="half" idx="2"/>
          </p:nvPr>
        </p:nvSpPr>
        <p:spPr>
          <a:xfrm>
            <a:off x="864524" y="1845734"/>
            <a:ext cx="4937760" cy="4023360"/>
          </a:xfrm>
        </p:spPr>
        <p:txBody>
          <a:bodyPr>
            <a:normAutofit/>
          </a:bodyPr>
          <a:lstStyle/>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FY 2016 Collections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Quarter (Oct – Dec 15)	$12,570.77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Quarter (Jan – March 16)	$469,600.51</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Quarter (April – June 16)	$1,807,306.37</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Quarter (July – Sept 16)	$2,075,763.08</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Total $4,365,240.73</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FY 2017 Collections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Quarter </a:t>
            </a:r>
          </a:p>
          <a:p>
            <a:pPr lvl="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October 2016	$696,948.41</a:t>
            </a:r>
          </a:p>
          <a:p>
            <a:pPr lvl="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November 2016  $751,489.98</a:t>
            </a:r>
          </a:p>
          <a:p>
            <a:pPr lvl="3">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3">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291941" y="2063860"/>
            <a:ext cx="5700254" cy="3426249"/>
          </a:xfrm>
          <a:prstGeom prst="rect">
            <a:avLst/>
          </a:prstGeom>
        </p:spPr>
      </p:pic>
    </p:spTree>
    <p:extLst>
      <p:ext uri="{BB962C8B-B14F-4D97-AF65-F5344CB8AC3E}">
        <p14:creationId xmlns:p14="http://schemas.microsoft.com/office/powerpoint/2010/main" val="39113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3658" y="286603"/>
            <a:ext cx="10469354" cy="1450757"/>
          </a:xfrm>
        </p:spPr>
        <p:txBody>
          <a:bodyPr>
            <a:normAutofit/>
          </a:bodyPr>
          <a:lstStyle/>
          <a:p>
            <a:r>
              <a:rPr lang="en-US" sz="3600" dirty="0">
                <a:latin typeface="Times New Roman" panose="02020603050405020304" pitchFamily="18" charset="0"/>
                <a:cs typeface="Times New Roman" panose="02020603050405020304" pitchFamily="18" charset="0"/>
              </a:rPr>
              <a:t>Alabama’s Sales Tax Economic Nexus Regulation</a:t>
            </a:r>
          </a:p>
        </p:txBody>
      </p:sp>
      <p:sp>
        <p:nvSpPr>
          <p:cNvPr id="2" name="Content Placeholder 1"/>
          <p:cNvSpPr>
            <a:spLocks noGrp="1"/>
          </p:cNvSpPr>
          <p:nvPr>
            <p:ph idx="1"/>
          </p:nvPr>
        </p:nvSpPr>
        <p:spPr>
          <a:xfrm>
            <a:off x="507999" y="1719070"/>
            <a:ext cx="11237158" cy="4149070"/>
          </a:xfrm>
        </p:spPr>
        <p:txBody>
          <a:bodyPr>
            <a:normAutofit/>
          </a:bodyPr>
          <a:lstStyle/>
          <a:p>
            <a:pPr lvl="2"/>
            <a:endParaRPr lang="en-US" sz="1800" dirty="0">
              <a:latin typeface="Times New Roman" panose="02020603050405020304" pitchFamily="18" charset="0"/>
              <a:cs typeface="Times New Roman" panose="02020603050405020304" pitchFamily="18" charset="0"/>
            </a:endParaRPr>
          </a:p>
          <a:p>
            <a:pPr lvl="2"/>
            <a:r>
              <a:rPr lang="en-US" sz="2000" b="1" dirty="0">
                <a:latin typeface="Times New Roman" panose="02020603050405020304" pitchFamily="18" charset="0"/>
                <a:cs typeface="Times New Roman" panose="02020603050405020304" pitchFamily="18" charset="0"/>
              </a:rPr>
              <a:t>Rule 810-6-2-.90.03 Requirements for Certain Out-of-State Sellers Making Significant Sales into Alabama</a:t>
            </a:r>
            <a:r>
              <a:rPr lang="en-US" sz="2000" dirty="0">
                <a:latin typeface="Times New Roman" panose="02020603050405020304" pitchFamily="18" charset="0"/>
                <a:cs typeface="Times New Roman" panose="02020603050405020304" pitchFamily="18" charset="0"/>
              </a:rPr>
              <a:t>.</a:t>
            </a:r>
          </a:p>
          <a:p>
            <a:pPr lvl="3"/>
            <a:r>
              <a:rPr lang="en-US" sz="2000" dirty="0">
                <a:latin typeface="Times New Roman" panose="02020603050405020304" pitchFamily="18" charset="0"/>
                <a:cs typeface="Times New Roman" panose="02020603050405020304" pitchFamily="18" charset="0"/>
              </a:rPr>
              <a:t>Effective January 1, 2016</a:t>
            </a:r>
          </a:p>
          <a:p>
            <a:pPr lvl="3"/>
            <a:r>
              <a:rPr lang="en-US" sz="2000" dirty="0">
                <a:latin typeface="Times New Roman" panose="02020603050405020304" pitchFamily="18" charset="0"/>
                <a:cs typeface="Times New Roman" panose="02020603050405020304" pitchFamily="18" charset="0"/>
              </a:rPr>
              <a:t>Out-of-state sellers who lack an Alabama physical presence but who are making retail sales of tangible personal property (TPP) into the state have a substantial economic presence in Alabama for sales and use tax purposes and are required to register and collect and remit tax when seller’s retail sales of TPP sold into state exceed $250,000 per year based on the previous calendar year’s sales.</a:t>
            </a:r>
          </a:p>
          <a:p>
            <a:pPr lvl="3"/>
            <a:endParaRPr lang="en-US" sz="20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Remote seller may comply with rule by participating in the Simplified Sellers Use Tax Remittance Program.</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3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3658" y="286603"/>
            <a:ext cx="10469354" cy="1450757"/>
          </a:xfrm>
        </p:spPr>
        <p:txBody>
          <a:bodyPr>
            <a:normAutofit/>
          </a:bodyPr>
          <a:lstStyle/>
          <a:p>
            <a:r>
              <a:rPr lang="en-US" sz="3600" dirty="0">
                <a:latin typeface="Times New Roman" panose="02020603050405020304" pitchFamily="18" charset="0"/>
                <a:cs typeface="Times New Roman" panose="02020603050405020304" pitchFamily="18" charset="0"/>
              </a:rPr>
              <a:t>Alabama Litigation</a:t>
            </a:r>
          </a:p>
        </p:txBody>
      </p:sp>
      <p:sp>
        <p:nvSpPr>
          <p:cNvPr id="2" name="Content Placeholder 1"/>
          <p:cNvSpPr>
            <a:spLocks noGrp="1"/>
          </p:cNvSpPr>
          <p:nvPr>
            <p:ph idx="1"/>
          </p:nvPr>
        </p:nvSpPr>
        <p:spPr>
          <a:xfrm>
            <a:off x="507999" y="1719070"/>
            <a:ext cx="11237158" cy="4149070"/>
          </a:xfrm>
        </p:spPr>
        <p:txBody>
          <a:bodyPr>
            <a:normAutofit lnSpcReduction="10000"/>
          </a:bodyPr>
          <a:lstStyle/>
          <a:p>
            <a:pPr lvl="2"/>
            <a:endParaRPr lang="en-US" sz="1800" dirty="0">
              <a:latin typeface="Times New Roman" panose="02020603050405020304" pitchFamily="18" charset="0"/>
              <a:cs typeface="Times New Roman" panose="02020603050405020304" pitchFamily="18" charset="0"/>
            </a:endParaRPr>
          </a:p>
          <a:p>
            <a:pPr lvl="2"/>
            <a:r>
              <a:rPr lang="en-US" sz="2400" b="1" i="1" u="sng" dirty="0">
                <a:latin typeface="Times New Roman" panose="02020603050405020304" pitchFamily="18" charset="0"/>
                <a:cs typeface="Times New Roman" panose="02020603050405020304" pitchFamily="18" charset="0"/>
              </a:rPr>
              <a:t>Newegg Inc., v. Magee</a:t>
            </a:r>
            <a:r>
              <a:rPr lang="en-US" sz="2000" dirty="0">
                <a:latin typeface="Times New Roman" panose="02020603050405020304" pitchFamily="18" charset="0"/>
                <a:cs typeface="Times New Roman" panose="02020603050405020304" pitchFamily="18" charset="0"/>
              </a:rPr>
              <a:t>.</a:t>
            </a:r>
          </a:p>
          <a:p>
            <a:pPr lvl="3"/>
            <a:r>
              <a:rPr lang="en-US" sz="2000" dirty="0">
                <a:latin typeface="Times New Roman" panose="02020603050405020304" pitchFamily="18" charset="0"/>
                <a:cs typeface="Times New Roman" panose="02020603050405020304" pitchFamily="18" charset="0"/>
              </a:rPr>
              <a:t>Docket # S.16-613</a:t>
            </a:r>
          </a:p>
          <a:p>
            <a:pPr lvl="3"/>
            <a:endParaRPr lang="en-US" sz="20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Filed June 9, 2016 with the Alabama Tax Tribunal.</a:t>
            </a:r>
          </a:p>
          <a:p>
            <a:pPr lvl="3"/>
            <a:endParaRPr lang="en-US" sz="20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Challenges the constitutionality of the Alabama economic nexus rule</a:t>
            </a:r>
          </a:p>
          <a:p>
            <a:pPr lvl="3"/>
            <a:endParaRPr lang="en-US" sz="20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Taxpayer argues both that:</a:t>
            </a:r>
          </a:p>
          <a:p>
            <a:pPr lvl="4"/>
            <a:r>
              <a:rPr lang="en-US" sz="2000" dirty="0">
                <a:latin typeface="Times New Roman" panose="02020603050405020304" pitchFamily="18" charset="0"/>
                <a:cs typeface="Times New Roman" panose="02020603050405020304" pitchFamily="18" charset="0"/>
              </a:rPr>
              <a:t>It did not and does not have the necessary physical presence in Alabama to satisfy substantial nexus standard.</a:t>
            </a:r>
          </a:p>
          <a:p>
            <a:pPr lvl="4"/>
            <a:r>
              <a:rPr lang="en-US" sz="2000" dirty="0">
                <a:latin typeface="Times New Roman" panose="02020603050405020304" pitchFamily="18" charset="0"/>
                <a:cs typeface="Times New Roman" panose="02020603050405020304" pitchFamily="18" charset="0"/>
              </a:rPr>
              <a:t>Rule 810-6-2-.90.03 conflicts with sales and use tax imposition statutes.</a:t>
            </a:r>
          </a:p>
          <a:p>
            <a:pPr lvl="4"/>
            <a:endParaRPr lang="en-US" sz="20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33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a:latin typeface="Times New Roman" panose="02020603050405020304" pitchFamily="18" charset="0"/>
                <a:cs typeface="Times New Roman" panose="02020603050405020304" pitchFamily="18" charset="0"/>
              </a:rPr>
              <a:t>Thank you</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400" dirty="0"/>
              <a:t>Joe Garrett, Deputy Commissioner</a:t>
            </a:r>
            <a:br>
              <a:rPr lang="en-US" sz="2400" dirty="0"/>
            </a:br>
            <a:r>
              <a:rPr lang="en-US" sz="2400" dirty="0"/>
              <a:t>Alabama Department of Revenue</a:t>
            </a:r>
            <a:endParaRPr lang="en-US"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294" y="4112656"/>
            <a:ext cx="2056475" cy="20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16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4"/>
            <a:ext cx="10058400" cy="1384254"/>
          </a:xfrm>
        </p:spPr>
        <p:txBody>
          <a:bodyPr/>
          <a:lstStyle/>
          <a:p>
            <a:r>
              <a:rPr lang="en-US" sz="3600" dirty="0">
                <a:latin typeface="Times New Roman" panose="02020603050405020304" pitchFamily="18" charset="0"/>
                <a:cs typeface="Times New Roman" panose="02020603050405020304" pitchFamily="18" charset="0"/>
              </a:rPr>
              <a:t>Alabama’s Experience</a:t>
            </a:r>
          </a:p>
        </p:txBody>
      </p:sp>
      <p:sp>
        <p:nvSpPr>
          <p:cNvPr id="4" name="Content Placeholder 3"/>
          <p:cNvSpPr>
            <a:spLocks noGrp="1"/>
          </p:cNvSpPr>
          <p:nvPr>
            <p:ph idx="1"/>
          </p:nvPr>
        </p:nvSpPr>
        <p:spPr>
          <a:xfrm>
            <a:off x="864524" y="1978428"/>
            <a:ext cx="10058400" cy="4023360"/>
          </a:xfrm>
        </p:spPr>
        <p:txBody>
          <a:bodyPr>
            <a:normAutofit/>
          </a:bodyPr>
          <a:lstStyle/>
          <a:p>
            <a:pPr marL="45720" indent="0">
              <a:buNone/>
            </a:pPr>
            <a:r>
              <a:rPr lang="en-US" sz="2800" dirty="0">
                <a:latin typeface="Times New Roman" panose="02020603050405020304" pitchFamily="18" charset="0"/>
                <a:cs typeface="Times New Roman" panose="02020603050405020304" pitchFamily="18" charset="0"/>
              </a:rPr>
              <a:t>Where we were 2015:</a:t>
            </a:r>
          </a:p>
          <a:p>
            <a:pPr marL="45720" indent="0">
              <a:buNone/>
            </a:pPr>
            <a:endParaRPr lang="en-US" sz="1200" dirty="0">
              <a:latin typeface="Times New Roman" panose="02020603050405020304" pitchFamily="18" charset="0"/>
              <a:cs typeface="Times New Roman" panose="02020603050405020304" pitchFamily="18" charset="0"/>
            </a:endParaRPr>
          </a:p>
          <a:p>
            <a:pPr marL="6812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Bentley administration identified remote sales/use tax collection as a priority.</a:t>
            </a:r>
          </a:p>
          <a:p>
            <a:pPr marL="864108"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Raises revenue without raising taxes.</a:t>
            </a:r>
          </a:p>
          <a:p>
            <a:pPr marL="6812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Traditional sales tax base is eroding.</a:t>
            </a:r>
          </a:p>
          <a:p>
            <a:pPr marL="6812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Local brick and mortar retailers, some of our most important partners in the tax collection process, are suffering at the hands of online and untaxed competition.</a:t>
            </a:r>
          </a:p>
          <a:p>
            <a:pPr marL="6812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Congressional inaction.</a:t>
            </a:r>
          </a:p>
          <a:p>
            <a:pPr marL="681228"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38328" lvl="1" indent="0">
              <a:buNone/>
            </a:pPr>
            <a:endParaRPr lang="en-US" sz="2200" b="1"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Federal Legislation</a:t>
            </a:r>
          </a:p>
        </p:txBody>
      </p:sp>
      <p:sp>
        <p:nvSpPr>
          <p:cNvPr id="2" name="Content Placeholder 1"/>
          <p:cNvSpPr>
            <a:spLocks noGrp="1"/>
          </p:cNvSpPr>
          <p:nvPr>
            <p:ph idx="1"/>
          </p:nvPr>
        </p:nvSpPr>
        <p:spPr>
          <a:xfrm>
            <a:off x="957236" y="2103119"/>
            <a:ext cx="10058400" cy="4023360"/>
          </a:xfrm>
        </p:spPr>
        <p:txBody>
          <a:bodyPr>
            <a:normAutofit/>
          </a:bodyPr>
          <a:lstStyle/>
          <a:p>
            <a:pPr lvl="1"/>
            <a:r>
              <a:rPr lang="en-US" sz="2800" dirty="0">
                <a:latin typeface="Times New Roman" panose="02020603050405020304" pitchFamily="18" charset="0"/>
                <a:cs typeface="Times New Roman" panose="02020603050405020304" pitchFamily="18" charset="0"/>
              </a:rPr>
              <a:t>Since 2005, the following bills have been introduced in Congress:</a:t>
            </a:r>
          </a:p>
          <a:p>
            <a:pPr lvl="2"/>
            <a:r>
              <a:rPr lang="en-US" sz="2400" dirty="0">
                <a:latin typeface="Times New Roman" panose="02020603050405020304" pitchFamily="18" charset="0"/>
                <a:cs typeface="Times New Roman" panose="02020603050405020304" pitchFamily="18" charset="0"/>
              </a:rPr>
              <a:t>Main Street Fairness Act (MSFA)</a:t>
            </a:r>
          </a:p>
          <a:p>
            <a:pPr lvl="2"/>
            <a:r>
              <a:rPr lang="en-US" sz="2400" dirty="0">
                <a:latin typeface="Times New Roman" panose="02020603050405020304" pitchFamily="18" charset="0"/>
                <a:cs typeface="Times New Roman" panose="02020603050405020304" pitchFamily="18" charset="0"/>
              </a:rPr>
              <a:t>Marketplace Equity Act (MEA)</a:t>
            </a:r>
          </a:p>
          <a:p>
            <a:pPr lvl="2"/>
            <a:r>
              <a:rPr lang="en-US" sz="2400" dirty="0">
                <a:latin typeface="Times New Roman" panose="02020603050405020304" pitchFamily="18" charset="0"/>
                <a:cs typeface="Times New Roman" panose="02020603050405020304" pitchFamily="18" charset="0"/>
              </a:rPr>
              <a:t>Marketplace Fairness Act (MFA)</a:t>
            </a:r>
          </a:p>
          <a:p>
            <a:pPr lvl="2"/>
            <a:r>
              <a:rPr lang="en-US" sz="2400" dirty="0">
                <a:latin typeface="Times New Roman" panose="02020603050405020304" pitchFamily="18" charset="0"/>
                <a:cs typeface="Times New Roman" panose="02020603050405020304" pitchFamily="18" charset="0"/>
              </a:rPr>
              <a:t>Remote Transaction Parity Act (RTPA)</a:t>
            </a:r>
          </a:p>
          <a:p>
            <a:pPr lvl="2"/>
            <a:r>
              <a:rPr lang="en-US" sz="2400" dirty="0">
                <a:latin typeface="Times New Roman" panose="02020603050405020304" pitchFamily="18" charset="0"/>
                <a:cs typeface="Times New Roman" panose="02020603050405020304" pitchFamily="18" charset="0"/>
              </a:rPr>
              <a:t>Online Sales Simplification Act (</a:t>
            </a:r>
            <a:r>
              <a:rPr lang="en-US" sz="2400" dirty="0" err="1">
                <a:latin typeface="Times New Roman" panose="02020603050405020304" pitchFamily="18" charset="0"/>
                <a:cs typeface="Times New Roman" panose="02020603050405020304" pitchFamily="18" charset="0"/>
              </a:rPr>
              <a:t>Goodlatte</a:t>
            </a:r>
            <a:r>
              <a:rPr lang="en-US" sz="2400" dirty="0">
                <a:latin typeface="Times New Roman" panose="02020603050405020304" pitchFamily="18" charset="0"/>
                <a:cs typeface="Times New Roman" panose="02020603050405020304" pitchFamily="18" charset="0"/>
              </a:rPr>
              <a:t> Proposal)</a:t>
            </a:r>
          </a:p>
          <a:p>
            <a:pPr lvl="2"/>
            <a:endParaRPr lang="en-US" sz="24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States decide to take action into their own hands after MFA passes the Senate in 2013 only to die in House (</a:t>
            </a:r>
            <a:r>
              <a:rPr lang="en-US" sz="2800" dirty="0" err="1">
                <a:latin typeface="Times New Roman" panose="02020603050405020304" pitchFamily="18" charset="0"/>
                <a:cs typeface="Times New Roman" panose="02020603050405020304" pitchFamily="18" charset="0"/>
              </a:rPr>
              <a:t>Goodlatte’s</a:t>
            </a:r>
            <a:r>
              <a:rPr lang="en-US" sz="2800" dirty="0">
                <a:latin typeface="Times New Roman" panose="02020603050405020304" pitchFamily="18" charset="0"/>
                <a:cs typeface="Times New Roman" panose="02020603050405020304" pitchFamily="18" charset="0"/>
              </a:rPr>
              <a:t> committee)</a:t>
            </a:r>
          </a:p>
          <a:p>
            <a:pPr lvl="1"/>
            <a:endParaRPr lang="en-US" sz="20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158073"/>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3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U.S. Supreme Court - Justice Kennedy Opines</a:t>
            </a:r>
          </a:p>
        </p:txBody>
      </p:sp>
      <p:sp>
        <p:nvSpPr>
          <p:cNvPr id="2" name="Content Placeholder 1"/>
          <p:cNvSpPr>
            <a:spLocks noGrp="1"/>
          </p:cNvSpPr>
          <p:nvPr>
            <p:ph idx="1"/>
          </p:nvPr>
        </p:nvSpPr>
        <p:spPr>
          <a:xfrm>
            <a:off x="507999" y="1719068"/>
            <a:ext cx="11284198" cy="4527353"/>
          </a:xfrm>
        </p:spPr>
        <p:txBody>
          <a:bodyPr>
            <a:normAutofit/>
          </a:bodyPr>
          <a:lstStyle/>
          <a:p>
            <a:endParaRPr lang="en-US" sz="28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Justice Kennedy’s Concurrence in </a:t>
            </a:r>
            <a:r>
              <a:rPr lang="en-US" sz="2400" b="1" i="1" dirty="0">
                <a:latin typeface="Times New Roman" panose="02020603050405020304" pitchFamily="18" charset="0"/>
                <a:cs typeface="Times New Roman" panose="02020603050405020304" pitchFamily="18" charset="0"/>
              </a:rPr>
              <a:t>DMA v. </a:t>
            </a:r>
            <a:r>
              <a:rPr lang="en-US" sz="2400" b="1" i="1" dirty="0" err="1">
                <a:latin typeface="Times New Roman" panose="02020603050405020304" pitchFamily="18" charset="0"/>
                <a:cs typeface="Times New Roman" panose="02020603050405020304" pitchFamily="18" charset="0"/>
              </a:rPr>
              <a:t>Brohl</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(2015):</a:t>
            </a:r>
          </a:p>
          <a:p>
            <a:pPr lvl="1"/>
            <a:endParaRPr lang="en-US" sz="8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“Given these changes in technology and consumer sophistication, it is unwise to delay any longer a reconsideration of the Court’s holding in </a:t>
            </a:r>
            <a:r>
              <a:rPr lang="en-US" sz="2200" i="1" dirty="0">
                <a:latin typeface="Times New Roman" panose="02020603050405020304" pitchFamily="18" charset="0"/>
                <a:cs typeface="Times New Roman" panose="02020603050405020304" pitchFamily="18" charset="0"/>
              </a:rPr>
              <a:t>Quill</a:t>
            </a:r>
            <a:r>
              <a:rPr lang="en-US" sz="2200" dirty="0">
                <a:latin typeface="Times New Roman" panose="02020603050405020304" pitchFamily="18" charset="0"/>
                <a:cs typeface="Times New Roman" panose="02020603050405020304" pitchFamily="18" charset="0"/>
              </a:rPr>
              <a:t>. A case questionable even when decided, </a:t>
            </a:r>
            <a:r>
              <a:rPr lang="en-US" sz="2200" i="1" dirty="0">
                <a:latin typeface="Times New Roman" panose="02020603050405020304" pitchFamily="18" charset="0"/>
                <a:cs typeface="Times New Roman" panose="02020603050405020304" pitchFamily="18" charset="0"/>
              </a:rPr>
              <a:t>Quill </a:t>
            </a:r>
            <a:r>
              <a:rPr lang="en-US" sz="2200" dirty="0">
                <a:latin typeface="Times New Roman" panose="02020603050405020304" pitchFamily="18" charset="0"/>
                <a:cs typeface="Times New Roman" panose="02020603050405020304" pitchFamily="18" charset="0"/>
              </a:rPr>
              <a:t>now harms States to a degree far greater than could have been anticipated earlier.”</a:t>
            </a:r>
          </a:p>
          <a:p>
            <a:pPr lvl="1"/>
            <a:endParaRPr lang="en-US" sz="800" dirty="0">
              <a:latin typeface="Times New Roman" panose="02020603050405020304" pitchFamily="18" charset="0"/>
              <a:cs typeface="Times New Roman" panose="02020603050405020304" pitchFamily="18" charset="0"/>
            </a:endParaRPr>
          </a:p>
          <a:p>
            <a:pPr lvl="1"/>
            <a:r>
              <a:rPr lang="en-US" sz="2200" b="1" dirty="0">
                <a:latin typeface="Times New Roman" panose="02020603050405020304" pitchFamily="18" charset="0"/>
                <a:cs typeface="Times New Roman" panose="02020603050405020304" pitchFamily="18" charset="0"/>
              </a:rPr>
              <a:t>“The legal system should find an appropriate case for this Court to reexamine </a:t>
            </a:r>
            <a:r>
              <a:rPr lang="en-US" sz="2200" b="1" i="1" dirty="0">
                <a:latin typeface="Times New Roman" panose="02020603050405020304" pitchFamily="18" charset="0"/>
                <a:cs typeface="Times New Roman" panose="02020603050405020304" pitchFamily="18" charset="0"/>
              </a:rPr>
              <a:t>Quill</a:t>
            </a:r>
            <a:r>
              <a:rPr lang="en-US" sz="2200" b="1" dirty="0">
                <a:latin typeface="Times New Roman" panose="02020603050405020304" pitchFamily="18" charset="0"/>
                <a:cs typeface="Times New Roman" panose="02020603050405020304" pitchFamily="18" charset="0"/>
              </a:rPr>
              <a:t> and </a:t>
            </a:r>
            <a:r>
              <a:rPr lang="en-US" sz="2200" b="1" i="1" dirty="0">
                <a:latin typeface="Times New Roman" panose="02020603050405020304" pitchFamily="18" charset="0"/>
                <a:cs typeface="Times New Roman" panose="02020603050405020304" pitchFamily="18" charset="0"/>
              </a:rPr>
              <a:t>Bellas Hess</a:t>
            </a:r>
            <a:r>
              <a:rPr lang="en-US" sz="2200" b="1" dirty="0">
                <a:latin typeface="Times New Roman" panose="02020603050405020304" pitchFamily="18" charset="0"/>
                <a:cs typeface="Times New Roman" panose="02020603050405020304" pitchFamily="18" charset="0"/>
              </a:rPr>
              <a:t>.”</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On January 20, 2016, the National Conference of State Legislatures issued a letter to state legislatures urging them to act to expand statutory authority to collect sales tax.</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3791" y="5586842"/>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6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43375"/>
            <a:ext cx="10058400" cy="1475695"/>
          </a:xfrm>
        </p:spPr>
        <p:txBody>
          <a:bodyPr>
            <a:normAutofit/>
          </a:bodyPr>
          <a:lstStyle/>
          <a:p>
            <a:r>
              <a:rPr lang="en-US" sz="3600" dirty="0">
                <a:latin typeface="Times New Roman" panose="02020603050405020304" pitchFamily="18" charset="0"/>
                <a:cs typeface="Times New Roman" panose="02020603050405020304" pitchFamily="18" charset="0"/>
              </a:rPr>
              <a:t>Alabama’s Response</a:t>
            </a:r>
          </a:p>
        </p:txBody>
      </p:sp>
      <p:sp>
        <p:nvSpPr>
          <p:cNvPr id="2" name="Content Placeholder 1"/>
          <p:cNvSpPr>
            <a:spLocks noGrp="1"/>
          </p:cNvSpPr>
          <p:nvPr>
            <p:ph idx="1"/>
          </p:nvPr>
        </p:nvSpPr>
        <p:spPr>
          <a:xfrm>
            <a:off x="463512" y="1892171"/>
            <a:ext cx="11325935" cy="4209371"/>
          </a:xfrm>
        </p:spPr>
        <p:txBody>
          <a:bodyPr>
            <a:norm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Department’s Response to Kennedy’s Concurrence in </a:t>
            </a:r>
            <a:r>
              <a:rPr lang="en-US" sz="2800" i="1" dirty="0">
                <a:latin typeface="Times New Roman" panose="02020603050405020304" pitchFamily="18" charset="0"/>
                <a:cs typeface="Times New Roman" panose="02020603050405020304" pitchFamily="18" charset="0"/>
              </a:rPr>
              <a:t>DMA</a:t>
            </a:r>
          </a:p>
          <a:p>
            <a:endParaRPr lang="en-US" sz="2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Simplified Sellers Use Tax Program</a:t>
            </a:r>
          </a:p>
          <a:p>
            <a:pPr lvl="2"/>
            <a:r>
              <a:rPr lang="en-US" sz="2000" dirty="0">
                <a:latin typeface="Times New Roman" panose="02020603050405020304" pitchFamily="18" charset="0"/>
                <a:cs typeface="Times New Roman" panose="02020603050405020304" pitchFamily="18" charset="0"/>
              </a:rPr>
              <a:t>Enacted in 2015 – Program active in October 2015 with first remittance in November 2015</a:t>
            </a:r>
          </a:p>
          <a:p>
            <a:pPr lvl="2"/>
            <a:r>
              <a:rPr lang="en-US" sz="2000" dirty="0">
                <a:latin typeface="Times New Roman" panose="02020603050405020304" pitchFamily="18" charset="0"/>
                <a:cs typeface="Times New Roman" panose="02020603050405020304" pitchFamily="18" charset="0"/>
              </a:rPr>
              <a:t>Amended in 2016</a:t>
            </a:r>
          </a:p>
          <a:p>
            <a:pPr marL="384048" lvl="2" indent="0">
              <a:buNone/>
            </a:pPr>
            <a:endParaRPr lang="en-US" sz="1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Economic Nexus Rule for Large Remote Sellers</a:t>
            </a:r>
          </a:p>
          <a:p>
            <a:pPr lvl="2"/>
            <a:endParaRPr lang="en-US" sz="2000" dirty="0">
              <a:latin typeface="Times New Roman" panose="02020603050405020304" pitchFamily="18" charset="0"/>
              <a:cs typeface="Times New Roman" panose="02020603050405020304" pitchFamily="18" charset="0"/>
            </a:endParaRPr>
          </a:p>
          <a:p>
            <a:pPr lvl="2"/>
            <a:endParaRPr lang="en-US" sz="18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19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9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43375"/>
            <a:ext cx="10058400" cy="1475695"/>
          </a:xfrm>
        </p:spPr>
        <p:txBody>
          <a:bodyPr>
            <a:normAutofit/>
          </a:bodyPr>
          <a:lstStyle/>
          <a:p>
            <a:r>
              <a:rPr lang="en-US" sz="3600" dirty="0">
                <a:latin typeface="Times New Roman" panose="02020603050405020304" pitchFamily="18" charset="0"/>
                <a:cs typeface="Times New Roman" panose="02020603050405020304" pitchFamily="18" charset="0"/>
              </a:rPr>
              <a:t>Simplified Sellers Use Tax Remittance Program</a:t>
            </a:r>
          </a:p>
        </p:txBody>
      </p:sp>
      <p:sp>
        <p:nvSpPr>
          <p:cNvPr id="2" name="Content Placeholder 1"/>
          <p:cNvSpPr>
            <a:spLocks noGrp="1"/>
          </p:cNvSpPr>
          <p:nvPr>
            <p:ph idx="1"/>
          </p:nvPr>
        </p:nvSpPr>
        <p:spPr>
          <a:xfrm>
            <a:off x="463512" y="2078182"/>
            <a:ext cx="11325935" cy="4023360"/>
          </a:xfrm>
        </p:spPr>
        <p:txBody>
          <a:bodyPr>
            <a:normAutofit/>
          </a:bodyPr>
          <a:lstStyle/>
          <a:p>
            <a:r>
              <a:rPr lang="en-US" sz="2800" b="1" dirty="0">
                <a:latin typeface="Times New Roman" panose="02020603050405020304" pitchFamily="18" charset="0"/>
                <a:cs typeface="Times New Roman" panose="02020603050405020304" pitchFamily="18" charset="0"/>
              </a:rPr>
              <a:t>Act 2015-448 Simplified Sellers Use Tax Remittance Act</a:t>
            </a:r>
          </a:p>
          <a:p>
            <a:endParaRPr lang="en-US" sz="8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Effective October 1, 2015</a:t>
            </a:r>
          </a:p>
          <a:p>
            <a:pPr lvl="2"/>
            <a:r>
              <a:rPr lang="en-US" sz="2200" dirty="0">
                <a:latin typeface="Times New Roman" panose="02020603050405020304" pitchFamily="18" charset="0"/>
                <a:cs typeface="Times New Roman" panose="02020603050405020304" pitchFamily="18" charset="0"/>
              </a:rPr>
              <a:t>Eligible seller collects, reports and remits a </a:t>
            </a:r>
            <a:r>
              <a:rPr lang="en-US" sz="2200" b="1" dirty="0">
                <a:latin typeface="Times New Roman" panose="02020603050405020304" pitchFamily="18" charset="0"/>
                <a:cs typeface="Times New Roman" panose="02020603050405020304" pitchFamily="18" charset="0"/>
              </a:rPr>
              <a:t>flat 8 percent tax</a:t>
            </a:r>
            <a:endParaRPr lang="en-US" sz="22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Regardless of where shipped w/n Alabama</a:t>
            </a:r>
          </a:p>
          <a:p>
            <a:pPr lvl="3"/>
            <a:r>
              <a:rPr lang="en-US" sz="2000" dirty="0">
                <a:latin typeface="Times New Roman" panose="02020603050405020304" pitchFamily="18" charset="0"/>
                <a:cs typeface="Times New Roman" panose="02020603050405020304" pitchFamily="18" charset="0"/>
              </a:rPr>
              <a:t>No additional sales or use tax due on the transaction</a:t>
            </a:r>
          </a:p>
          <a:p>
            <a:pPr lvl="2"/>
            <a:r>
              <a:rPr lang="en-US" sz="2200" b="1" dirty="0">
                <a:latin typeface="Times New Roman" panose="02020603050405020304" pitchFamily="18" charset="0"/>
                <a:cs typeface="Times New Roman" panose="02020603050405020304" pitchFamily="18" charset="0"/>
              </a:rPr>
              <a:t>Two percent discount</a:t>
            </a:r>
            <a:r>
              <a:rPr lang="en-US" sz="2200" dirty="0">
                <a:latin typeface="Times New Roman" panose="02020603050405020304" pitchFamily="18" charset="0"/>
                <a:cs typeface="Times New Roman" panose="02020603050405020304" pitchFamily="18" charset="0"/>
              </a:rPr>
              <a:t> for participants</a:t>
            </a:r>
          </a:p>
          <a:p>
            <a:pPr lvl="2"/>
            <a:r>
              <a:rPr lang="en-US" sz="2200" dirty="0">
                <a:latin typeface="Times New Roman" panose="02020603050405020304" pitchFamily="18" charset="0"/>
                <a:cs typeface="Times New Roman" panose="02020603050405020304" pitchFamily="18" charset="0"/>
              </a:rPr>
              <a:t>Participation Voluntary</a:t>
            </a:r>
          </a:p>
          <a:p>
            <a:pPr lvl="2"/>
            <a:r>
              <a:rPr lang="en-US" sz="2200" dirty="0">
                <a:latin typeface="Times New Roman" panose="02020603050405020304" pitchFamily="18" charset="0"/>
                <a:cs typeface="Times New Roman" panose="02020603050405020304" pitchFamily="18" charset="0"/>
              </a:rPr>
              <a:t>Seller required to identify tax as SSUT on invoice</a:t>
            </a:r>
          </a:p>
          <a:p>
            <a:pPr lvl="2"/>
            <a:r>
              <a:rPr lang="en-US" sz="2200" b="1" dirty="0">
                <a:latin typeface="Times New Roman" panose="02020603050405020304" pitchFamily="18" charset="0"/>
                <a:cs typeface="Times New Roman" panose="02020603050405020304" pitchFamily="18" charset="0"/>
              </a:rPr>
              <a:t>Single return, single audit</a:t>
            </a:r>
            <a:endParaRPr lang="en-US" sz="22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19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84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7775" y="286603"/>
            <a:ext cx="10257905" cy="1450757"/>
          </a:xfrm>
        </p:spPr>
        <p:txBody>
          <a:bodyPr>
            <a:normAutofit/>
          </a:bodyPr>
          <a:lstStyle/>
          <a:p>
            <a:r>
              <a:rPr lang="en-US" sz="3600" dirty="0">
                <a:latin typeface="Times New Roman" panose="02020603050405020304" pitchFamily="18" charset="0"/>
                <a:cs typeface="Times New Roman" panose="02020603050405020304" pitchFamily="18" charset="0"/>
              </a:rPr>
              <a:t>Simplified Sellers Use Tax Remittance Act</a:t>
            </a:r>
          </a:p>
        </p:txBody>
      </p:sp>
      <p:sp>
        <p:nvSpPr>
          <p:cNvPr id="2" name="Content Placeholder 1"/>
          <p:cNvSpPr>
            <a:spLocks noGrp="1"/>
          </p:cNvSpPr>
          <p:nvPr>
            <p:ph idx="1"/>
          </p:nvPr>
        </p:nvSpPr>
        <p:spPr>
          <a:xfrm>
            <a:off x="507999" y="1719070"/>
            <a:ext cx="11237158" cy="4149070"/>
          </a:xfrm>
        </p:spPr>
        <p:txBody>
          <a:bodyPr>
            <a:normAutofit fontScale="92500" lnSpcReduction="10000"/>
          </a:bodyPr>
          <a:lstStyle/>
          <a:p>
            <a:pPr lvl="1"/>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Act 2016-110 Updates to Simplified Sellers Use Program</a:t>
            </a:r>
          </a:p>
          <a:p>
            <a:pPr lvl="2"/>
            <a:r>
              <a:rPr lang="en-US" sz="2000" dirty="0">
                <a:latin typeface="Times New Roman" panose="02020603050405020304" pitchFamily="18" charset="0"/>
                <a:cs typeface="Times New Roman" panose="02020603050405020304" pitchFamily="18" charset="0"/>
              </a:rPr>
              <a:t>Updates to definition of an “Eligible Seller”</a:t>
            </a:r>
          </a:p>
          <a:p>
            <a:pPr lvl="3"/>
            <a:r>
              <a:rPr lang="en-US" sz="1800" dirty="0">
                <a:latin typeface="Times New Roman" panose="02020603050405020304" pitchFamily="18" charset="0"/>
                <a:cs typeface="Times New Roman" panose="02020603050405020304" pitchFamily="18" charset="0"/>
              </a:rPr>
              <a:t>An eligible seller may remain in the program provided they were a participant for at least 6 months prior to establishing a physical presence or filing obligation unless the seller establishes a physical present through a physical business address for the purpose of making instate retail sales or establishes a presence through an affiliate making sales at a physical business address in Alabama.</a:t>
            </a:r>
          </a:p>
          <a:p>
            <a:pPr lvl="2"/>
            <a:r>
              <a:rPr lang="en-US" sz="2000" dirty="0">
                <a:latin typeface="Times New Roman" panose="02020603050405020304" pitchFamily="18" charset="0"/>
                <a:cs typeface="Times New Roman" panose="02020603050405020304" pitchFamily="18" charset="0"/>
              </a:rPr>
              <a:t>Updates Federal Enforceability.</a:t>
            </a:r>
          </a:p>
          <a:p>
            <a:pPr lvl="3"/>
            <a:r>
              <a:rPr lang="en-US" sz="1900" dirty="0">
                <a:latin typeface="Times New Roman" panose="02020603050405020304" pitchFamily="18" charset="0"/>
                <a:cs typeface="Times New Roman" panose="02020603050405020304" pitchFamily="18" charset="0"/>
              </a:rPr>
              <a:t>Updates to allow continued participation of eligible sellers in the program unless federal legislation removes current federal limitations on the ability of the Department to enforce its sales and use tax jurisdiction on businesses that lack an instate physical presence.</a:t>
            </a:r>
          </a:p>
          <a:p>
            <a:pPr lvl="2"/>
            <a:endParaRPr lang="en-US" sz="2000"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SSUT Program repositioned Alabama from being one of the most difficult states for remote sales tax collection to one of the easiest.</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332720" cy="1450757"/>
          </a:xfrm>
        </p:spPr>
        <p:txBody>
          <a:bodyPr>
            <a:normAutofit/>
          </a:bodyPr>
          <a:lstStyle/>
          <a:p>
            <a:r>
              <a:rPr lang="en-US" sz="3600" dirty="0">
                <a:latin typeface="Times New Roman" panose="02020603050405020304" pitchFamily="18" charset="0"/>
                <a:cs typeface="Times New Roman" panose="02020603050405020304" pitchFamily="18" charset="0"/>
              </a:rPr>
              <a:t>The Success of Alabama’s Simplified System</a:t>
            </a:r>
          </a:p>
        </p:txBody>
      </p:sp>
      <p:sp>
        <p:nvSpPr>
          <p:cNvPr id="2" name="Content Placeholder 1"/>
          <p:cNvSpPr>
            <a:spLocks noGrp="1"/>
          </p:cNvSpPr>
          <p:nvPr>
            <p:ph idx="1"/>
          </p:nvPr>
        </p:nvSpPr>
        <p:spPr>
          <a:xfrm>
            <a:off x="507999" y="1719070"/>
            <a:ext cx="11237158" cy="4565352"/>
          </a:xfrm>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Amazon</a:t>
            </a:r>
          </a:p>
          <a:p>
            <a:pPr lvl="2"/>
            <a:endParaRPr lang="en-US" sz="20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Amazon </a:t>
            </a:r>
            <a:r>
              <a:rPr lang="en-US" sz="2200" b="1" dirty="0">
                <a:latin typeface="Times New Roman" panose="02020603050405020304" pitchFamily="18" charset="0"/>
                <a:cs typeface="Times New Roman" panose="02020603050405020304" pitchFamily="18" charset="0"/>
              </a:rPr>
              <a:t>started collecting</a:t>
            </a:r>
            <a:r>
              <a:rPr lang="en-US" sz="2200" dirty="0">
                <a:latin typeface="Times New Roman" panose="02020603050405020304" pitchFamily="18" charset="0"/>
                <a:cs typeface="Times New Roman" panose="02020603050405020304" pitchFamily="18" charset="0"/>
              </a:rPr>
              <a:t> the simplified sellers use tax </a:t>
            </a:r>
            <a:r>
              <a:rPr lang="en-US" sz="2200" b="1" dirty="0">
                <a:latin typeface="Times New Roman" panose="02020603050405020304" pitchFamily="18" charset="0"/>
                <a:cs typeface="Times New Roman" panose="02020603050405020304" pitchFamily="18" charset="0"/>
              </a:rPr>
              <a:t>effective November 1, 2016</a:t>
            </a:r>
            <a:r>
              <a:rPr lang="en-US" sz="2200" dirty="0">
                <a:latin typeface="Times New Roman" panose="02020603050405020304" pitchFamily="18" charset="0"/>
                <a:cs typeface="Times New Roman" panose="02020603050405020304" pitchFamily="18" charset="0"/>
              </a:rPr>
              <a:t>.</a:t>
            </a:r>
          </a:p>
          <a:p>
            <a:pPr lvl="2"/>
            <a:r>
              <a:rPr lang="en-US" sz="1800" dirty="0">
                <a:latin typeface="Times New Roman" panose="02020603050405020304" pitchFamily="18" charset="0"/>
                <a:cs typeface="Times New Roman" panose="02020603050405020304" pitchFamily="18" charset="0"/>
              </a:rPr>
              <a:t>First collections due December 20, 2016.</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Motivated by a combination of our new simple system, the economic nexus rule and </a:t>
            </a:r>
            <a:r>
              <a:rPr lang="en-US" sz="2200" b="1" dirty="0">
                <a:latin typeface="Times New Roman" panose="02020603050405020304" pitchFamily="18" charset="0"/>
                <a:cs typeface="Times New Roman" panose="02020603050405020304" pitchFamily="18" charset="0"/>
              </a:rPr>
              <a:t>Amazon’s expanding footprint</a:t>
            </a:r>
            <a:r>
              <a:rPr lang="en-US" sz="2200" dirty="0">
                <a:latin typeface="Times New Roman" panose="02020603050405020304" pitchFamily="18" charset="0"/>
                <a:cs typeface="Times New Roman" panose="02020603050405020304" pitchFamily="18" charset="0"/>
              </a:rPr>
              <a:t>.</a:t>
            </a:r>
          </a:p>
          <a:p>
            <a:pPr lvl="2"/>
            <a:endParaRPr lang="en-US" sz="16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Amazon generated over $107 billion in sales in 2015.</a:t>
            </a: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1"/>
            <a:endParaRPr lang="en-US" sz="29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4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3658" y="286603"/>
            <a:ext cx="10469354" cy="1450757"/>
          </a:xfrm>
        </p:spPr>
        <p:txBody>
          <a:bodyPr>
            <a:normAutofit/>
          </a:bodyPr>
          <a:lstStyle/>
          <a:p>
            <a:r>
              <a:rPr lang="en-US" sz="3600" dirty="0">
                <a:latin typeface="Times New Roman" panose="02020603050405020304" pitchFamily="18" charset="0"/>
                <a:cs typeface="Times New Roman" panose="02020603050405020304" pitchFamily="18" charset="0"/>
              </a:rPr>
              <a:t>The Success of Alabama’s Simplified System</a:t>
            </a:r>
          </a:p>
        </p:txBody>
      </p:sp>
      <p:sp>
        <p:nvSpPr>
          <p:cNvPr id="2" name="Content Placeholder 1"/>
          <p:cNvSpPr>
            <a:spLocks noGrp="1"/>
          </p:cNvSpPr>
          <p:nvPr>
            <p:ph idx="1"/>
          </p:nvPr>
        </p:nvSpPr>
        <p:spPr>
          <a:xfrm>
            <a:off x="507999" y="1719070"/>
            <a:ext cx="11237158" cy="4149070"/>
          </a:xfrm>
        </p:spPr>
        <p:txBody>
          <a:bodyPr>
            <a:normAutofit/>
          </a:bodyPr>
          <a:lstStyle/>
          <a:p>
            <a:pPr lvl="2"/>
            <a:endParaRPr lang="en-US" sz="18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78 remote sellers participating in the program.</a:t>
            </a:r>
          </a:p>
          <a:p>
            <a:pPr lvl="3"/>
            <a:r>
              <a:rPr lang="en-US" sz="2000" dirty="0">
                <a:latin typeface="Times New Roman" panose="02020603050405020304" pitchFamily="18" charset="0"/>
                <a:cs typeface="Times New Roman" panose="02020603050405020304" pitchFamily="18" charset="0"/>
              </a:rPr>
              <a:t>118 applicants to date - 75 approved/ 39 denied/1 no longer eligible due to nexus</a:t>
            </a:r>
          </a:p>
          <a:p>
            <a:pPr marL="566928" lvl="3" indent="0">
              <a:buNone/>
            </a:pPr>
            <a:endParaRPr lang="en-US" sz="20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Total revenue collected through the program to date (November collection period): $5,813,679</a:t>
            </a:r>
          </a:p>
          <a:p>
            <a:pPr lvl="2"/>
            <a:endParaRPr lang="en-US" sz="20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Agreements have been reached with several large remote sellers that are participating in the program.</a:t>
            </a:r>
          </a:p>
          <a:p>
            <a:pPr marL="384048" lvl="2" indent="0">
              <a:buNone/>
            </a:pPr>
            <a:endParaRPr lang="en-US" sz="20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While we are moving forward with litigation to overturn </a:t>
            </a:r>
            <a:r>
              <a:rPr lang="en-US" sz="2000" i="1" dirty="0">
                <a:latin typeface="Times New Roman" panose="02020603050405020304" pitchFamily="18" charset="0"/>
                <a:cs typeface="Times New Roman" panose="02020603050405020304" pitchFamily="18" charset="0"/>
              </a:rPr>
              <a:t>Quill</a:t>
            </a:r>
            <a:r>
              <a:rPr lang="en-US" sz="2000" dirty="0">
                <a:latin typeface="Times New Roman" panose="02020603050405020304" pitchFamily="18" charset="0"/>
                <a:cs typeface="Times New Roman" panose="02020603050405020304" pitchFamily="18" charset="0"/>
              </a:rPr>
              <a:t>, we’ve already achieved significant compliance with remote sales tax collection because of the success of our simplified system and our regulation.	</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9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892</Words>
  <Application>Microsoft Office PowerPoint</Application>
  <PresentationFormat>Widescreen</PresentationFormat>
  <Paragraphs>128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Retrospect</vt:lpstr>
      <vt:lpstr>  Alabama’s  Simplified Sellers  Use Tax    Joe Garrett, Deputy Commissioner Alabama Department of Revenue</vt:lpstr>
      <vt:lpstr>Alabama’s Experience</vt:lpstr>
      <vt:lpstr>Federal Legislation</vt:lpstr>
      <vt:lpstr>U.S. Supreme Court - Justice Kennedy Opines</vt:lpstr>
      <vt:lpstr>Alabama’s Response</vt:lpstr>
      <vt:lpstr>Simplified Sellers Use Tax Remittance Program</vt:lpstr>
      <vt:lpstr>Simplified Sellers Use Tax Remittance Act</vt:lpstr>
      <vt:lpstr>The Success of Alabama’s Simplified System</vt:lpstr>
      <vt:lpstr>The Success of Alabama’s Simplified System</vt:lpstr>
      <vt:lpstr>The Success of Alabama’s Simplified System</vt:lpstr>
      <vt:lpstr>Alabama’s Sales Tax Economic Nexus Regulation</vt:lpstr>
      <vt:lpstr>Alabama Litigation</vt:lpstr>
      <vt:lpstr>Thank you  Joe Garrett, Deputy Commissioner Alabama Department of Revenue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2015-10-21T15:41:10Z</dcterms:created>
  <dcterms:modified xsi:type="dcterms:W3CDTF">2016-12-14T19:44:43Z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