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0"/>
  </p:notesMasterIdLst>
  <p:handoutMasterIdLst>
    <p:handoutMasterId r:id="rId21"/>
  </p:handoutMasterIdLst>
  <p:sldIdLst>
    <p:sldId id="282" r:id="rId3"/>
    <p:sldId id="259" r:id="rId4"/>
    <p:sldId id="309" r:id="rId5"/>
    <p:sldId id="299" r:id="rId6"/>
    <p:sldId id="271" r:id="rId7"/>
    <p:sldId id="284" r:id="rId8"/>
    <p:sldId id="298" r:id="rId9"/>
    <p:sldId id="310" r:id="rId10"/>
    <p:sldId id="297" r:id="rId11"/>
    <p:sldId id="300" r:id="rId12"/>
    <p:sldId id="301" r:id="rId13"/>
    <p:sldId id="311" r:id="rId14"/>
    <p:sldId id="304" r:id="rId15"/>
    <p:sldId id="303" r:id="rId16"/>
    <p:sldId id="305" r:id="rId17"/>
    <p:sldId id="28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0" d="100"/>
          <a:sy n="90" d="100"/>
        </p:scale>
        <p:origin x="102" y="612"/>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12/14/2016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12/14/2016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7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730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749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441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68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816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45751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2784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22839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76730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224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BF3EA-1A78-4F07-BDC0-C8A1BD461199}" type="datetimeFigureOut">
              <a:rPr lang="en-US" smtClean="0"/>
              <a:t>12/14/2016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22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599" y="473825"/>
            <a:ext cx="11091169" cy="3873731"/>
          </a:xfrm>
        </p:spPr>
        <p:txBody>
          <a:bodyPr>
            <a:normAutofit/>
          </a:bodyPr>
          <a:lstStyle/>
          <a:p>
            <a:pPr algn="ctr"/>
            <a:r>
              <a:rPr lang="en-US" sz="7200" dirty="0">
                <a:latin typeface="Times New Roman" panose="02020603050405020304" pitchFamily="18" charset="0"/>
                <a:cs typeface="Times New Roman" panose="02020603050405020304" pitchFamily="18" charset="0"/>
              </a:rPr>
              <a:t>Alabama Department </a:t>
            </a:r>
            <a:br>
              <a:rPr lang="en-US"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of Revenue</a:t>
            </a:r>
            <a:br>
              <a:rPr lang="en-US" sz="7200"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dirty="0"/>
              <a:t>Mike Gamble, Deputy Commissioner</a:t>
            </a:r>
            <a:br>
              <a:rPr lang="en-US" sz="2400" dirty="0"/>
            </a:br>
            <a:r>
              <a:rPr lang="en-US" sz="2400" dirty="0"/>
              <a:t>Rouen Reynolds, Director of Sales Tax Division</a:t>
            </a:r>
            <a:endParaRPr lang="en-US" dirty="0"/>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4294" y="4112656"/>
            <a:ext cx="2056475"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Alabama Retail Accountability Act</a:t>
            </a:r>
          </a:p>
        </p:txBody>
      </p:sp>
      <p:sp>
        <p:nvSpPr>
          <p:cNvPr id="2" name="Content Placeholder 1"/>
          <p:cNvSpPr>
            <a:spLocks noGrp="1"/>
          </p:cNvSpPr>
          <p:nvPr>
            <p:ph idx="1"/>
          </p:nvPr>
        </p:nvSpPr>
        <p:spPr>
          <a:xfrm>
            <a:off x="507998" y="1719069"/>
            <a:ext cx="11325935" cy="4824513"/>
          </a:xfrm>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Expands already existing reporting requirements for tobacco products, no new report will be required.</a:t>
            </a:r>
          </a:p>
          <a:p>
            <a:pPr marL="365760" lvl="1" indent="0">
              <a:buNone/>
            </a:pPr>
            <a:endParaRPr lang="en-US" sz="16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Department to provide an electronic filing mechanism for submission.</a:t>
            </a:r>
          </a:p>
          <a:p>
            <a:pPr lvl="1"/>
            <a:endParaRPr lang="en-US" sz="16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Data to be received:</a:t>
            </a:r>
          </a:p>
          <a:p>
            <a:pPr lvl="2"/>
            <a:r>
              <a:rPr lang="en-US" sz="1800" dirty="0">
                <a:latin typeface="Times New Roman" panose="02020603050405020304" pitchFamily="18" charset="0"/>
                <a:cs typeface="Times New Roman" panose="02020603050405020304" pitchFamily="18" charset="0"/>
              </a:rPr>
              <a:t>Seller’s legal name and address, FEIN or SSN</a:t>
            </a:r>
          </a:p>
          <a:p>
            <a:pPr lvl="2"/>
            <a:r>
              <a:rPr lang="en-US" sz="1800" dirty="0">
                <a:latin typeface="Times New Roman" panose="02020603050405020304" pitchFamily="18" charset="0"/>
                <a:cs typeface="Times New Roman" panose="02020603050405020304" pitchFamily="18" charset="0"/>
              </a:rPr>
              <a:t>Seller’s beverage license</a:t>
            </a:r>
          </a:p>
          <a:p>
            <a:pPr lvl="2"/>
            <a:r>
              <a:rPr lang="en-US" sz="1800" dirty="0">
                <a:latin typeface="Times New Roman" panose="02020603050405020304" pitchFamily="18" charset="0"/>
                <a:cs typeface="Times New Roman" panose="02020603050405020304" pitchFamily="18" charset="0"/>
              </a:rPr>
              <a:t>Retailer’s name and address, FEIN or SSN</a:t>
            </a:r>
          </a:p>
          <a:p>
            <a:pPr lvl="2"/>
            <a:r>
              <a:rPr lang="en-US" sz="1800" dirty="0">
                <a:latin typeface="Times New Roman" panose="02020603050405020304" pitchFamily="18" charset="0"/>
                <a:cs typeface="Times New Roman" panose="02020603050405020304" pitchFamily="18" charset="0"/>
              </a:rPr>
              <a:t>Total amount sold per reporting period</a:t>
            </a:r>
          </a:p>
          <a:p>
            <a:pPr lvl="2"/>
            <a:r>
              <a:rPr lang="en-US" sz="1800" dirty="0">
                <a:latin typeface="Times New Roman" panose="02020603050405020304" pitchFamily="18" charset="0"/>
                <a:cs typeface="Times New Roman" panose="02020603050405020304" pitchFamily="18" charset="0"/>
              </a:rPr>
              <a:t>Applicable resale number</a:t>
            </a:r>
          </a:p>
          <a:p>
            <a:pPr lvl="2"/>
            <a:r>
              <a:rPr lang="en-US" sz="1800" dirty="0">
                <a:latin typeface="Times New Roman" panose="02020603050405020304" pitchFamily="18" charset="0"/>
                <a:cs typeface="Times New Roman" panose="02020603050405020304" pitchFamily="18" charset="0"/>
              </a:rPr>
              <a:t>Invoice period and invoice date</a:t>
            </a: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3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Alabama Retail Accountability Act</a:t>
            </a:r>
          </a:p>
        </p:txBody>
      </p:sp>
      <p:sp>
        <p:nvSpPr>
          <p:cNvPr id="2" name="Content Placeholder 1"/>
          <p:cNvSpPr>
            <a:spLocks noGrp="1"/>
          </p:cNvSpPr>
          <p:nvPr>
            <p:ph idx="1"/>
          </p:nvPr>
        </p:nvSpPr>
        <p:spPr>
          <a:xfrm>
            <a:off x="507998" y="1719069"/>
            <a:ext cx="11325935" cy="4824513"/>
          </a:xfrm>
        </p:spPr>
        <p:txBody>
          <a:bodyPr>
            <a:normAutofit/>
          </a:bodyPr>
          <a:lstStyle/>
          <a:p>
            <a:pPr lvl="1"/>
            <a:r>
              <a:rPr lang="en-US" sz="2400" dirty="0">
                <a:latin typeface="Times New Roman" panose="02020603050405020304" pitchFamily="18" charset="0"/>
                <a:cs typeface="Times New Roman" panose="02020603050405020304" pitchFamily="18" charset="0"/>
              </a:rPr>
              <a:t>Penalty Provisions:</a:t>
            </a:r>
          </a:p>
          <a:p>
            <a:pPr lvl="2"/>
            <a:r>
              <a:rPr lang="en-US" sz="1800" dirty="0">
                <a:latin typeface="Times New Roman" panose="02020603050405020304" pitchFamily="18" charset="0"/>
                <a:cs typeface="Times New Roman" panose="02020603050405020304" pitchFamily="18" charset="0"/>
              </a:rPr>
              <a:t>1</a:t>
            </a:r>
            <a:r>
              <a:rPr lang="en-US" sz="1800" baseline="30000" dirty="0">
                <a:latin typeface="Times New Roman" panose="02020603050405020304" pitchFamily="18" charset="0"/>
                <a:cs typeface="Times New Roman" panose="02020603050405020304" pitchFamily="18" charset="0"/>
              </a:rPr>
              <a:t>st</a:t>
            </a:r>
            <a:r>
              <a:rPr lang="en-US" sz="1800" dirty="0">
                <a:latin typeface="Times New Roman" panose="02020603050405020304" pitchFamily="18" charset="0"/>
                <a:cs typeface="Times New Roman" panose="02020603050405020304" pitchFamily="18" charset="0"/>
              </a:rPr>
              <a:t> violation – written notice from department advising of non-compliance and penalties.</a:t>
            </a:r>
          </a:p>
          <a:p>
            <a:pPr lvl="2"/>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nd</a:t>
            </a:r>
            <a:r>
              <a:rPr lang="en-US" sz="1800" dirty="0">
                <a:latin typeface="Times New Roman" panose="02020603050405020304" pitchFamily="18" charset="0"/>
                <a:cs typeface="Times New Roman" panose="02020603050405020304" pitchFamily="18" charset="0"/>
              </a:rPr>
              <a:t> violation – penalty not to exceed $500.</a:t>
            </a:r>
          </a:p>
          <a:p>
            <a:pPr lvl="2"/>
            <a:r>
              <a:rPr lang="en-US" sz="1800" dirty="0">
                <a:latin typeface="Times New Roman" panose="02020603050405020304" pitchFamily="18" charset="0"/>
                <a:cs typeface="Times New Roman" panose="02020603050405020304" pitchFamily="18" charset="0"/>
              </a:rPr>
              <a:t>3</a:t>
            </a:r>
            <a:r>
              <a:rPr lang="en-US" sz="1800" baseline="30000" dirty="0">
                <a:latin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cs typeface="Times New Roman" panose="02020603050405020304" pitchFamily="18" charset="0"/>
              </a:rPr>
              <a:t> (+) violation – penalty not to exceed $1000.</a:t>
            </a:r>
          </a:p>
          <a:p>
            <a:pPr lvl="2"/>
            <a:endParaRPr lang="en-US" b="1"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Department shall not initiate automated assessments or audits based solely on data provided in informational reports.</a:t>
            </a:r>
          </a:p>
          <a:p>
            <a:pPr lvl="1"/>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Wholesale and Distributor Reporting Advisory Group formed:</a:t>
            </a:r>
          </a:p>
          <a:p>
            <a:pPr lvl="2"/>
            <a:r>
              <a:rPr lang="en-US" sz="1800" dirty="0">
                <a:latin typeface="Times New Roman" panose="02020603050405020304" pitchFamily="18" charset="0"/>
                <a:cs typeface="Times New Roman" panose="02020603050405020304" pitchFamily="18" charset="0"/>
              </a:rPr>
              <a:t>To make recommendations regarding the reporting of the informational reports.</a:t>
            </a:r>
          </a:p>
          <a:p>
            <a:pPr lvl="2"/>
            <a:r>
              <a:rPr lang="en-US" sz="1800" dirty="0">
                <a:latin typeface="Times New Roman" panose="02020603050405020304" pitchFamily="18" charset="0"/>
                <a:cs typeface="Times New Roman" panose="02020603050405020304" pitchFamily="18" charset="0"/>
              </a:rPr>
              <a:t>Representatives from state and local government, industry and retail community.</a:t>
            </a:r>
          </a:p>
          <a:p>
            <a:pPr marL="365760" lvl="1" indent="0">
              <a:buNone/>
            </a:pPr>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1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sz="1400" dirty="0"/>
          </a:p>
          <a:p>
            <a:pPr marL="45720" indent="0" algn="ctr">
              <a:buNone/>
            </a:pPr>
            <a:r>
              <a:rPr lang="en-US" sz="5400" dirty="0">
                <a:latin typeface="Times New Roman" panose="02020603050405020304" pitchFamily="18" charset="0"/>
                <a:cs typeface="Times New Roman" panose="02020603050405020304" pitchFamily="18" charset="0"/>
              </a:rPr>
              <a:t>2016 Department Rule Changes</a:t>
            </a:r>
          </a:p>
          <a:p>
            <a:pPr marL="45720" indent="0" algn="ctr">
              <a:buNone/>
            </a:pPr>
            <a:r>
              <a:rPr lang="en-US" sz="5400" dirty="0">
                <a:latin typeface="Times New Roman" panose="02020603050405020304" pitchFamily="18" charset="0"/>
                <a:cs typeface="Times New Roman" panose="02020603050405020304" pitchFamily="18" charset="0"/>
              </a:rPr>
              <a:t>Sales and Use Tax</a:t>
            </a:r>
            <a:endParaRPr lang="en-US" sz="4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8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ADOR Rule Changes</a:t>
            </a:r>
          </a:p>
        </p:txBody>
      </p:sp>
      <p:sp>
        <p:nvSpPr>
          <p:cNvPr id="2" name="Content Placeholder 1"/>
          <p:cNvSpPr>
            <a:spLocks noGrp="1"/>
          </p:cNvSpPr>
          <p:nvPr>
            <p:ph idx="1"/>
          </p:nvPr>
        </p:nvSpPr>
        <p:spPr>
          <a:xfrm>
            <a:off x="507999" y="1719069"/>
            <a:ext cx="11237158" cy="4465599"/>
          </a:xfrm>
        </p:spPr>
        <p:txBody>
          <a:bodyPr>
            <a:normAutofit/>
          </a:bodyPr>
          <a:lstStyle/>
          <a:p>
            <a:r>
              <a:rPr lang="en-US" sz="2400" b="1" dirty="0">
                <a:latin typeface="Times New Roman" panose="02020603050405020304" pitchFamily="18" charset="0"/>
                <a:cs typeface="Times New Roman" panose="02020603050405020304" pitchFamily="18" charset="0"/>
              </a:rPr>
              <a:t>810-6-5-.29</a:t>
            </a:r>
            <a:r>
              <a:rPr lang="en-US" sz="2400" dirty="0">
                <a:latin typeface="Times New Roman" panose="02020603050405020304" pitchFamily="18" charset="0"/>
                <a:cs typeface="Times New Roman" panose="02020603050405020304" pitchFamily="18" charset="0"/>
              </a:rPr>
              <a:t>: Oxygen and Durable Medical Equipment Dispensed to Medicare Recipients by Participating Providers</a:t>
            </a:r>
          </a:p>
          <a:p>
            <a:pPr lvl="1"/>
            <a:r>
              <a:rPr lang="en-US" sz="2200" dirty="0">
                <a:latin typeface="Times New Roman" panose="02020603050405020304" pitchFamily="18" charset="0"/>
                <a:cs typeface="Times New Roman" panose="02020603050405020304" pitchFamily="18" charset="0"/>
              </a:rPr>
              <a:t>Effective Date: April 23, 2016</a:t>
            </a:r>
          </a:p>
          <a:p>
            <a:pPr lvl="1"/>
            <a:r>
              <a:rPr lang="en-US" sz="2200" dirty="0">
                <a:latin typeface="Times New Roman" panose="02020603050405020304" pitchFamily="18" charset="0"/>
                <a:cs typeface="Times New Roman" panose="02020603050405020304" pitchFamily="18" charset="0"/>
              </a:rPr>
              <a:t>Overview: Amended </a:t>
            </a:r>
          </a:p>
          <a:p>
            <a:pPr lvl="1"/>
            <a:r>
              <a:rPr lang="en-US" sz="1900" dirty="0">
                <a:latin typeface="Times New Roman" panose="02020603050405020304" pitchFamily="18" charset="0"/>
                <a:cs typeface="Times New Roman" panose="02020603050405020304" pitchFamily="18" charset="0"/>
              </a:rPr>
              <a:t>Amended to clarify and add guidance for sales to doctors’ offices that provide DME to their patients and for sales to hospitals.</a:t>
            </a:r>
          </a:p>
          <a:p>
            <a:pPr lvl="2"/>
            <a:endParaRPr lang="en-US" sz="18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810-6-2-.90.02</a:t>
            </a:r>
            <a:r>
              <a:rPr lang="en-US" sz="2400" dirty="0">
                <a:latin typeface="Times New Roman" panose="02020603050405020304" pitchFamily="18" charset="0"/>
                <a:cs typeface="Times New Roman" panose="02020603050405020304" pitchFamily="18" charset="0"/>
              </a:rPr>
              <a:t>: Simplified Sellers Use Tax Remittance Program</a:t>
            </a:r>
          </a:p>
          <a:p>
            <a:pPr lvl="1"/>
            <a:r>
              <a:rPr lang="en-US" sz="2200" dirty="0">
                <a:latin typeface="Times New Roman" panose="02020603050405020304" pitchFamily="18" charset="0"/>
                <a:cs typeface="Times New Roman" panose="02020603050405020304" pitchFamily="18" charset="0"/>
              </a:rPr>
              <a:t>Effective Date: April 23, 2016</a:t>
            </a:r>
          </a:p>
          <a:p>
            <a:pPr lvl="1"/>
            <a:r>
              <a:rPr lang="en-US" sz="2200" dirty="0">
                <a:latin typeface="Times New Roman" panose="02020603050405020304" pitchFamily="18" charset="0"/>
                <a:cs typeface="Times New Roman" panose="02020603050405020304" pitchFamily="18" charset="0"/>
              </a:rPr>
              <a:t>Overview: Amended</a:t>
            </a:r>
          </a:p>
          <a:p>
            <a:pPr lvl="2"/>
            <a:r>
              <a:rPr lang="en-US" sz="1900" dirty="0">
                <a:latin typeface="Times New Roman" panose="02020603050405020304" pitchFamily="18" charset="0"/>
                <a:cs typeface="Times New Roman" panose="02020603050405020304" pitchFamily="18" charset="0"/>
              </a:rPr>
              <a:t>Provide guidance for out-of-state sellers.</a:t>
            </a:r>
            <a:endParaRPr lang="en-US" dirty="0"/>
          </a:p>
          <a:p>
            <a:pPr lvl="2"/>
            <a:r>
              <a:rPr lang="en-US" sz="1900" dirty="0">
                <a:latin typeface="Times New Roman" panose="02020603050405020304" pitchFamily="18" charset="0"/>
                <a:cs typeface="Times New Roman" panose="02020603050405020304" pitchFamily="18" charset="0"/>
              </a:rPr>
              <a:t>Provides terms, requirements of program, and distribution of proceeds.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1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ADOR Rule Changes</a:t>
            </a:r>
          </a:p>
        </p:txBody>
      </p:sp>
      <p:sp>
        <p:nvSpPr>
          <p:cNvPr id="2" name="Content Placeholder 1"/>
          <p:cNvSpPr>
            <a:spLocks noGrp="1"/>
          </p:cNvSpPr>
          <p:nvPr>
            <p:ph idx="1"/>
          </p:nvPr>
        </p:nvSpPr>
        <p:spPr>
          <a:xfrm>
            <a:off x="507999" y="1719070"/>
            <a:ext cx="11237158" cy="4590290"/>
          </a:xfrm>
        </p:spPr>
        <p:txBody>
          <a:bodyPr>
            <a:normAutofit/>
          </a:bodyPr>
          <a:lstStyle/>
          <a:p>
            <a:endParaRPr lang="en-US" sz="7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810-6-2-.90.03</a:t>
            </a:r>
            <a:r>
              <a:rPr lang="en-US" sz="2600" dirty="0">
                <a:latin typeface="Times New Roman" panose="02020603050405020304" pitchFamily="18" charset="0"/>
                <a:cs typeface="Times New Roman" panose="02020603050405020304" pitchFamily="18" charset="0"/>
              </a:rPr>
              <a:t>: Requirements for Certain Out-of-State Sellers Making Significant Sales into Alabama</a:t>
            </a:r>
          </a:p>
          <a:p>
            <a:pPr lvl="1"/>
            <a:r>
              <a:rPr lang="en-US" sz="2200" dirty="0">
                <a:latin typeface="Times New Roman" panose="02020603050405020304" pitchFamily="18" charset="0"/>
                <a:cs typeface="Times New Roman" panose="02020603050405020304" pitchFamily="18" charset="0"/>
              </a:rPr>
              <a:t>Effective Date: October 13, 2016</a:t>
            </a:r>
          </a:p>
          <a:p>
            <a:pPr lvl="1"/>
            <a:r>
              <a:rPr lang="en-US" sz="2200" dirty="0">
                <a:latin typeface="Times New Roman" panose="02020603050405020304" pitchFamily="18" charset="0"/>
                <a:cs typeface="Times New Roman" panose="02020603050405020304" pitchFamily="18" charset="0"/>
              </a:rPr>
              <a:t>Overview: Adopted </a:t>
            </a:r>
          </a:p>
          <a:p>
            <a:pPr lvl="2"/>
            <a:r>
              <a:rPr lang="en-US" sz="1800" dirty="0">
                <a:latin typeface="Times New Roman" panose="02020603050405020304" pitchFamily="18" charset="0"/>
                <a:cs typeface="Times New Roman" panose="02020603050405020304" pitchFamily="18" charset="0"/>
              </a:rPr>
              <a:t>Out-of-State sellers who lack an Alabama physical present but who are making retail sales of TPP into the state have a substantial economic presence in Alabama for sales and use tax purposes and are required to register for a license with the Department and to collect and remit tax when: </a:t>
            </a:r>
          </a:p>
          <a:p>
            <a:pPr lvl="3"/>
            <a:r>
              <a:rPr lang="en-US" sz="1600" dirty="0">
                <a:latin typeface="Times New Roman" panose="02020603050405020304" pitchFamily="18" charset="0"/>
                <a:cs typeface="Times New Roman" panose="02020603050405020304" pitchFamily="18" charset="0"/>
              </a:rPr>
              <a:t>Seller’s retail sales of TPP sold into state exceed $250,000 per year based on previous calendar year sales</a:t>
            </a:r>
          </a:p>
          <a:p>
            <a:pPr lvl="3"/>
            <a:r>
              <a:rPr lang="en-US" sz="1600" dirty="0">
                <a:latin typeface="Times New Roman" panose="02020603050405020304" pitchFamily="18" charset="0"/>
                <a:cs typeface="Times New Roman" panose="02020603050405020304" pitchFamily="18" charset="0"/>
              </a:rPr>
              <a:t>Seller conducts one or more of the activities described in Section 40-23-68 (Use Tax)</a:t>
            </a:r>
          </a:p>
          <a:p>
            <a:pPr lvl="2"/>
            <a:r>
              <a:rPr lang="en-US" sz="1800" dirty="0">
                <a:latin typeface="Times New Roman" panose="02020603050405020304" pitchFamily="18" charset="0"/>
                <a:cs typeface="Times New Roman" panose="02020603050405020304" pitchFamily="18" charset="0"/>
              </a:rPr>
              <a:t>Sellers may satisfy requirements above by one of the following:</a:t>
            </a:r>
          </a:p>
          <a:p>
            <a:pPr lvl="3"/>
            <a:r>
              <a:rPr lang="en-US" sz="1600" dirty="0">
                <a:latin typeface="Times New Roman" panose="02020603050405020304" pitchFamily="18" charset="0"/>
                <a:cs typeface="Times New Roman" panose="02020603050405020304" pitchFamily="18" charset="0"/>
              </a:rPr>
              <a:t>Using the collecting, reporting and remitting provisions of Section 40-23-2 (Sales Tax)</a:t>
            </a:r>
          </a:p>
          <a:p>
            <a:pPr lvl="3"/>
            <a:r>
              <a:rPr lang="en-US" sz="1600" dirty="0">
                <a:latin typeface="Times New Roman" panose="02020603050405020304" pitchFamily="18" charset="0"/>
                <a:cs typeface="Times New Roman" panose="02020603050405020304" pitchFamily="18" charset="0"/>
              </a:rPr>
              <a:t>Using the collecting, reporting and remitting provisions of SSUT</a:t>
            </a:r>
          </a:p>
          <a:p>
            <a:pPr lvl="2"/>
            <a:r>
              <a:rPr lang="en-US" sz="1800" dirty="0">
                <a:latin typeface="Times New Roman" panose="02020603050405020304" pitchFamily="18" charset="0"/>
                <a:cs typeface="Times New Roman" panose="02020603050405020304" pitchFamily="18" charset="0"/>
              </a:rPr>
              <a:t>Applies to transactions occurring on or after January 1, 2016</a:t>
            </a:r>
          </a:p>
          <a:p>
            <a:pPr lvl="3"/>
            <a:endParaRPr lang="en-US" sz="1300" dirty="0">
              <a:latin typeface="Times New Roman" panose="02020603050405020304" pitchFamily="18" charset="0"/>
              <a:cs typeface="Times New Roman" panose="02020603050405020304" pitchFamily="18" charset="0"/>
            </a:endParaRPr>
          </a:p>
          <a:p>
            <a:pPr lvl="2"/>
            <a:endParaRPr lang="en-US" sz="18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1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ADOR Rule Changes</a:t>
            </a:r>
          </a:p>
        </p:txBody>
      </p:sp>
      <p:sp>
        <p:nvSpPr>
          <p:cNvPr id="2" name="Content Placeholder 1"/>
          <p:cNvSpPr>
            <a:spLocks noGrp="1"/>
          </p:cNvSpPr>
          <p:nvPr>
            <p:ph idx="1"/>
          </p:nvPr>
        </p:nvSpPr>
        <p:spPr>
          <a:xfrm>
            <a:off x="507999" y="1719070"/>
            <a:ext cx="11237158" cy="4473912"/>
          </a:xfrm>
        </p:spPr>
        <p:txBody>
          <a:bodyPr>
            <a:normAutofit fontScale="92500" lnSpcReduction="20000"/>
          </a:bodyPr>
          <a:lstStyle/>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810-6-3-.47</a:t>
            </a:r>
            <a:r>
              <a:rPr lang="en-US" sz="2600" dirty="0">
                <a:latin typeface="Times New Roman" panose="02020603050405020304" pitchFamily="18" charset="0"/>
                <a:cs typeface="Times New Roman" panose="02020603050405020304" pitchFamily="18" charset="0"/>
              </a:rPr>
              <a:t>: Poultry Products</a:t>
            </a:r>
          </a:p>
          <a:p>
            <a:pPr lvl="1"/>
            <a:r>
              <a:rPr lang="en-US" sz="2200" dirty="0">
                <a:latin typeface="Times New Roman" panose="02020603050405020304" pitchFamily="18" charset="0"/>
                <a:cs typeface="Times New Roman" panose="02020603050405020304" pitchFamily="18" charset="0"/>
              </a:rPr>
              <a:t>Effective Date: October 13, 2016</a:t>
            </a:r>
          </a:p>
          <a:p>
            <a:pPr lvl="1"/>
            <a:r>
              <a:rPr lang="en-US" sz="2200" dirty="0">
                <a:latin typeface="Times New Roman" panose="02020603050405020304" pitchFamily="18" charset="0"/>
                <a:cs typeface="Times New Roman" panose="02020603050405020304" pitchFamily="18" charset="0"/>
              </a:rPr>
              <a:t>Overview: Adopted </a:t>
            </a:r>
          </a:p>
          <a:p>
            <a:pPr lvl="1"/>
            <a:r>
              <a:rPr lang="en-US" sz="1900" dirty="0">
                <a:latin typeface="Times New Roman" panose="02020603050405020304" pitchFamily="18" charset="0"/>
                <a:cs typeface="Times New Roman" panose="02020603050405020304" pitchFamily="18" charset="0"/>
              </a:rPr>
              <a:t>Baby chicks, broilers, eggs, and other poultry products are exempted when sold by the producer, members of his family, or persons employed by him to aid in the production, and when produced in a rural area on premises which include cultivated areas in connection with production.</a:t>
            </a:r>
          </a:p>
          <a:p>
            <a:pPr lvl="2"/>
            <a:endParaRPr lang="en-US" sz="18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810-6-3-.46.02</a:t>
            </a:r>
            <a:r>
              <a:rPr lang="en-US" sz="2600" dirty="0">
                <a:latin typeface="Times New Roman" panose="02020603050405020304" pitchFamily="18" charset="0"/>
                <a:cs typeface="Times New Roman" panose="02020603050405020304" pitchFamily="18" charset="0"/>
              </a:rPr>
              <a:t>: Sales to the Post Office</a:t>
            </a:r>
          </a:p>
          <a:p>
            <a:pPr lvl="1"/>
            <a:r>
              <a:rPr lang="en-US" sz="2200" dirty="0">
                <a:latin typeface="Times New Roman" panose="02020603050405020304" pitchFamily="18" charset="0"/>
                <a:cs typeface="Times New Roman" panose="02020603050405020304" pitchFamily="18" charset="0"/>
              </a:rPr>
              <a:t>Effective Date: October 13, 2016</a:t>
            </a:r>
          </a:p>
          <a:p>
            <a:pPr lvl="1"/>
            <a:r>
              <a:rPr lang="en-US" sz="2200" dirty="0">
                <a:latin typeface="Times New Roman" panose="02020603050405020304" pitchFamily="18" charset="0"/>
                <a:cs typeface="Times New Roman" panose="02020603050405020304" pitchFamily="18" charset="0"/>
              </a:rPr>
              <a:t>Overview: Adopted</a:t>
            </a:r>
          </a:p>
          <a:p>
            <a:pPr lvl="2"/>
            <a:r>
              <a:rPr lang="en-US" sz="1900" dirty="0">
                <a:latin typeface="Times New Roman" panose="02020603050405020304" pitchFamily="18" charset="0"/>
                <a:cs typeface="Times New Roman" panose="02020603050405020304" pitchFamily="18" charset="0"/>
              </a:rPr>
              <a:t>Quasi-independent governmental agency and is, therefore, exempt from state taxation.</a:t>
            </a:r>
          </a:p>
          <a:p>
            <a:pPr lvl="2"/>
            <a:r>
              <a:rPr lang="en-US" sz="1900" dirty="0">
                <a:latin typeface="Times New Roman" panose="02020603050405020304" pitchFamily="18" charset="0"/>
                <a:cs typeface="Times New Roman" panose="02020603050405020304" pitchFamily="18" charset="0"/>
              </a:rPr>
              <a:t>Sales of items to the post office would be exempt from state sales and use taxes.</a:t>
            </a:r>
          </a:p>
          <a:p>
            <a:pPr lvl="2"/>
            <a:r>
              <a:rPr lang="en-US" sz="1900" dirty="0">
                <a:latin typeface="Times New Roman" panose="02020603050405020304" pitchFamily="18" charset="0"/>
                <a:cs typeface="Times New Roman" panose="02020603050405020304" pitchFamily="18" charset="0"/>
              </a:rPr>
              <a:t>Public Law No. 91-375 “There is established as an independent establishment of the Executive Branch of the Government of the United States, the United States Postal Service”.</a:t>
            </a: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81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ADOR Rule Changes</a:t>
            </a:r>
          </a:p>
        </p:txBody>
      </p:sp>
      <p:sp>
        <p:nvSpPr>
          <p:cNvPr id="2" name="Content Placeholder 1"/>
          <p:cNvSpPr>
            <a:spLocks noGrp="1"/>
          </p:cNvSpPr>
          <p:nvPr>
            <p:ph idx="1"/>
          </p:nvPr>
        </p:nvSpPr>
        <p:spPr>
          <a:xfrm>
            <a:off x="507999" y="1719069"/>
            <a:ext cx="11237158" cy="4665105"/>
          </a:xfrm>
        </p:spPr>
        <p:txBody>
          <a:bodyPr>
            <a:normAutofit/>
          </a:bodyPr>
          <a:lstStyle/>
          <a:p>
            <a:pPr marL="640080" lvl="2" indent="0">
              <a:buNone/>
            </a:pPr>
            <a:endParaRPr lang="en-US" sz="19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810-6-5-.02.02</a:t>
            </a:r>
            <a:r>
              <a:rPr lang="en-US" sz="2600" dirty="0">
                <a:latin typeface="Times New Roman" panose="02020603050405020304" pitchFamily="18" charset="0"/>
                <a:cs typeface="Times New Roman" panose="02020603050405020304" pitchFamily="18" charset="0"/>
              </a:rPr>
              <a:t>: Informational Report for Entities Having a Statutory Exemption from the Payment of Sales, Use, and Lodgings Taxes</a:t>
            </a:r>
          </a:p>
          <a:p>
            <a:pPr lvl="1"/>
            <a:r>
              <a:rPr lang="en-US" sz="2200" dirty="0">
                <a:latin typeface="Times New Roman" panose="02020603050405020304" pitchFamily="18" charset="0"/>
                <a:cs typeface="Times New Roman" panose="02020603050405020304" pitchFamily="18" charset="0"/>
              </a:rPr>
              <a:t>Effective Date: November 14, 2016</a:t>
            </a:r>
          </a:p>
          <a:p>
            <a:pPr lvl="1"/>
            <a:r>
              <a:rPr lang="en-US" sz="2200" dirty="0">
                <a:latin typeface="Times New Roman" panose="02020603050405020304" pitchFamily="18" charset="0"/>
                <a:cs typeface="Times New Roman" panose="02020603050405020304" pitchFamily="18" charset="0"/>
              </a:rPr>
              <a:t>Overview: Amended</a:t>
            </a:r>
          </a:p>
          <a:p>
            <a:pPr lvl="2"/>
            <a:r>
              <a:rPr lang="en-US" sz="1900" dirty="0">
                <a:latin typeface="Times New Roman" panose="02020603050405020304" pitchFamily="18" charset="0"/>
                <a:cs typeface="Times New Roman" panose="02020603050405020304" pitchFamily="18" charset="0"/>
              </a:rPr>
              <a:t>Amendment to rule clarified sales tax license will not be issued to statutorily</a:t>
            </a:r>
          </a:p>
          <a:p>
            <a:pPr lvl="2"/>
            <a:r>
              <a:rPr lang="en-US" sz="1900" dirty="0">
                <a:latin typeface="Times New Roman" panose="02020603050405020304" pitchFamily="18" charset="0"/>
                <a:cs typeface="Times New Roman" panose="02020603050405020304" pitchFamily="18" charset="0"/>
              </a:rPr>
              <a:t> exempt entities.</a:t>
            </a:r>
          </a:p>
          <a:p>
            <a:pPr lvl="2"/>
            <a:endParaRPr lang="en-US" sz="18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Questions?</a:t>
            </a:r>
          </a:p>
        </p:txBody>
      </p:sp>
      <p:sp>
        <p:nvSpPr>
          <p:cNvPr id="2" name="Content Placeholder 1"/>
          <p:cNvSpPr>
            <a:spLocks noGrp="1"/>
          </p:cNvSpPr>
          <p:nvPr>
            <p:ph idx="1"/>
          </p:nvPr>
        </p:nvSpPr>
        <p:spPr>
          <a:xfrm>
            <a:off x="1097280" y="1804169"/>
            <a:ext cx="10058400" cy="4322309"/>
          </a:xfrm>
        </p:spPr>
        <p:txBody>
          <a:bodyPr>
            <a:normAutofit/>
          </a:bodyPr>
          <a:lstStyle/>
          <a:p>
            <a:pPr algn="ctr"/>
            <a:endParaRPr lang="en-US" dirty="0"/>
          </a:p>
          <a:p>
            <a:pPr marL="45720" indent="0" algn="ctr">
              <a:buNone/>
            </a:pPr>
            <a:r>
              <a:rPr lang="en-US" sz="2800" dirty="0">
                <a:latin typeface="Times New Roman" panose="02020603050405020304" pitchFamily="18" charset="0"/>
                <a:cs typeface="Times New Roman" panose="02020603050405020304" pitchFamily="18" charset="0"/>
              </a:rPr>
              <a:t>Mike Gamble</a:t>
            </a:r>
          </a:p>
          <a:p>
            <a:pPr marL="45720" indent="0" algn="ctr">
              <a:buNone/>
            </a:pPr>
            <a:r>
              <a:rPr lang="en-US" sz="2800" dirty="0">
                <a:latin typeface="Times New Roman" panose="02020603050405020304" pitchFamily="18" charset="0"/>
                <a:cs typeface="Times New Roman" panose="02020603050405020304" pitchFamily="18" charset="0"/>
              </a:rPr>
              <a:t>334-242-1380</a:t>
            </a:r>
          </a:p>
          <a:p>
            <a:pPr marL="45720" indent="0" algn="ctr">
              <a:buNone/>
            </a:pPr>
            <a:r>
              <a:rPr lang="en-US" sz="2800" dirty="0">
                <a:latin typeface="Times New Roman" panose="02020603050405020304" pitchFamily="18" charset="0"/>
                <a:cs typeface="Times New Roman" panose="02020603050405020304" pitchFamily="18" charset="0"/>
              </a:rPr>
              <a:t>mike.gamble@revenue.alabama.gov</a:t>
            </a:r>
          </a:p>
          <a:p>
            <a:pPr marL="45720" indent="0" algn="ctr">
              <a:buNone/>
            </a:pPr>
            <a:endParaRPr lang="en-US" sz="2800" dirty="0">
              <a:latin typeface="Times New Roman" panose="02020603050405020304" pitchFamily="18" charset="0"/>
              <a:cs typeface="Times New Roman" panose="02020603050405020304" pitchFamily="18" charset="0"/>
            </a:endParaRPr>
          </a:p>
          <a:p>
            <a:pPr marL="45720" indent="0" algn="ctr">
              <a:buNone/>
            </a:pPr>
            <a:r>
              <a:rPr lang="en-US" sz="2800" dirty="0">
                <a:latin typeface="Times New Roman" panose="02020603050405020304" pitchFamily="18" charset="0"/>
                <a:cs typeface="Times New Roman" panose="02020603050405020304" pitchFamily="18" charset="0"/>
              </a:rPr>
              <a:t>Rouen Reynolds</a:t>
            </a:r>
          </a:p>
          <a:p>
            <a:pPr marL="45720" indent="0" algn="ctr">
              <a:buNone/>
            </a:pPr>
            <a:r>
              <a:rPr lang="en-US" sz="2800" dirty="0">
                <a:latin typeface="Times New Roman" panose="02020603050405020304" pitchFamily="18" charset="0"/>
                <a:cs typeface="Times New Roman" panose="02020603050405020304" pitchFamily="18" charset="0"/>
              </a:rPr>
              <a:t>334-242-1493</a:t>
            </a:r>
          </a:p>
          <a:p>
            <a:pPr marL="45720" indent="0" algn="ctr">
              <a:buNone/>
            </a:pPr>
            <a:r>
              <a:rPr lang="en-US" sz="2800" dirty="0">
                <a:latin typeface="Times New Roman" panose="02020603050405020304" pitchFamily="18" charset="0"/>
                <a:cs typeface="Times New Roman" panose="02020603050405020304" pitchFamily="18" charset="0"/>
              </a:rPr>
              <a:t>rouen.reynolds@revenue.alabama.gov</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158073"/>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1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AGENDA</a:t>
            </a:r>
          </a:p>
        </p:txBody>
      </p:sp>
      <p:sp>
        <p:nvSpPr>
          <p:cNvPr id="4" name="Content Placeholder 3"/>
          <p:cNvSpPr>
            <a:spLocks noGrp="1"/>
          </p:cNvSpPr>
          <p:nvPr>
            <p:ph idx="1"/>
          </p:nvPr>
        </p:nvSpPr>
        <p:spPr/>
        <p:txBody>
          <a:bodyPr/>
          <a:lstStyle/>
          <a:p>
            <a:endParaRPr lang="en-US" sz="1400" dirty="0"/>
          </a:p>
          <a:p>
            <a:r>
              <a:rPr lang="en-US" sz="3200" dirty="0">
                <a:latin typeface="Times New Roman" panose="02020603050405020304" pitchFamily="18" charset="0"/>
                <a:cs typeface="Times New Roman" panose="02020603050405020304" pitchFamily="18" charset="0"/>
              </a:rPr>
              <a:t>Tennessee Retail Accountability Act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Alabama Retail Accountability Act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Department Rule Changes</a:t>
            </a:r>
          </a:p>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sz="1400" dirty="0"/>
          </a:p>
          <a:p>
            <a:pPr marL="45720" indent="0" algn="ctr">
              <a:buNone/>
            </a:pPr>
            <a:r>
              <a:rPr lang="en-US" sz="5400" dirty="0">
                <a:latin typeface="Times New Roman" panose="02020603050405020304" pitchFamily="18" charset="0"/>
                <a:cs typeface="Times New Roman" panose="02020603050405020304" pitchFamily="18" charset="0"/>
              </a:rPr>
              <a:t>Tennessee Retail Accountability Act</a:t>
            </a:r>
            <a:endParaRPr lang="en-US" sz="4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TN: Retail Accountability Act</a:t>
            </a:r>
          </a:p>
        </p:txBody>
      </p:sp>
      <p:sp>
        <p:nvSpPr>
          <p:cNvPr id="4" name="Content Placeholder 3"/>
          <p:cNvSpPr>
            <a:spLocks noGrp="1"/>
          </p:cNvSpPr>
          <p:nvPr>
            <p:ph idx="1"/>
          </p:nvPr>
        </p:nvSpPr>
        <p:spPr/>
        <p:txBody>
          <a:bodyPr>
            <a:normAutofit lnSpcReduction="10000"/>
          </a:bodyPr>
          <a:lstStyle/>
          <a:p>
            <a:endParaRPr lang="en-US" sz="1400" dirty="0"/>
          </a:p>
          <a:p>
            <a:r>
              <a:rPr lang="en-US" sz="2400" dirty="0">
                <a:latin typeface="Times New Roman" panose="02020603050405020304" pitchFamily="18" charset="0"/>
                <a:cs typeface="Times New Roman" panose="02020603050405020304" pitchFamily="18" charset="0"/>
              </a:rPr>
              <a:t>The Retail Accountability Program (RAP) began when legislation was passed in 2012 that required wholesalers of beer and tobacco products to file an information report electronically with the Department.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reports allowed the review and identification of under-reporting quickly.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RAP was also designed to ensure a level playing field for businesses by protecting compliant retailers from the unfair advantage gained by non-compliant retailers who have collected the sales tax from citizens and kept it.</a:t>
            </a:r>
          </a:p>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9290" y="5628959"/>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7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TN: Retail Accountability Program</a:t>
            </a:r>
          </a:p>
        </p:txBody>
      </p:sp>
      <p:sp>
        <p:nvSpPr>
          <p:cNvPr id="2" name="Content Placeholder 1"/>
          <p:cNvSpPr>
            <a:spLocks noGrp="1"/>
          </p:cNvSpPr>
          <p:nvPr>
            <p:ph idx="1"/>
          </p:nvPr>
        </p:nvSpPr>
        <p:spPr/>
        <p:txBody>
          <a:bodyPr>
            <a:normAutofit/>
          </a:bodyPr>
          <a:lstStyle/>
          <a:p>
            <a:r>
              <a:rPr lang="en-US" sz="2800" b="1" dirty="0">
                <a:latin typeface="Times New Roman" panose="02020603050405020304" pitchFamily="18" charset="0"/>
                <a:cs typeface="Times New Roman" panose="02020603050405020304" pitchFamily="18" charset="0"/>
              </a:rPr>
              <a:t>The Role of Wholesalers</a:t>
            </a:r>
            <a:r>
              <a:rPr lang="en-US" sz="2800" dirty="0">
                <a:latin typeface="Times New Roman" panose="02020603050405020304" pitchFamily="18" charset="0"/>
                <a:cs typeface="Times New Roman" panose="02020603050405020304" pitchFamily="18" charset="0"/>
              </a:rPr>
              <a:t> </a:t>
            </a:r>
          </a:p>
          <a:p>
            <a:endParaRPr lang="en-US" sz="105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Sales tax has existed in Tennessee since 1947. Since that time, wholesalers have been required to keep records of their sales to retailers and make those records available to the Department to aid in the proper administration and collection of the tax. </a:t>
            </a:r>
          </a:p>
          <a:p>
            <a:pPr lvl="1"/>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Although the types of records wholesalers provide the Department has changed very little, how the records are provided has changed with technology. RAP allows the Department to review sales records from wholesalers in a more efficient way: electronically, instead of in paper form. </a:t>
            </a:r>
            <a:endParaRPr lang="en-US" sz="105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117" y="5466903"/>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3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TN: Retail Accountability Program</a:t>
            </a:r>
          </a:p>
        </p:txBody>
      </p:sp>
      <p:sp>
        <p:nvSpPr>
          <p:cNvPr id="2" name="Content Placeholder 1"/>
          <p:cNvSpPr>
            <a:spLocks noGrp="1"/>
          </p:cNvSpPr>
          <p:nvPr>
            <p:ph idx="1"/>
          </p:nvPr>
        </p:nvSpPr>
        <p:spPr>
          <a:xfrm>
            <a:off x="507999" y="1719068"/>
            <a:ext cx="11284198" cy="4527353"/>
          </a:xfrm>
        </p:spPr>
        <p:txBody>
          <a:bodyPr>
            <a:normAutofit/>
          </a:bodyPr>
          <a:lstStyle/>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The Role of Retailers:</a:t>
            </a:r>
          </a:p>
          <a:p>
            <a:pPr lvl="1"/>
            <a:r>
              <a:rPr lang="en-US" sz="2400" dirty="0">
                <a:latin typeface="Times New Roman" panose="02020603050405020304" pitchFamily="18" charset="0"/>
                <a:cs typeface="Times New Roman" panose="02020603050405020304" pitchFamily="18" charset="0"/>
              </a:rPr>
              <a:t>The TN Retail Accountability Program does not add any requirements for retailers. </a:t>
            </a:r>
          </a:p>
          <a:p>
            <a:pPr marL="36576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Retailers continue to file and remit their sales tax returns to the state, as they always have.  </a:t>
            </a:r>
          </a:p>
          <a:p>
            <a:pPr marL="36576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If retailers file and remit their sales taxes properly to the state, they will not be impacted by the program. </a:t>
            </a: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3791" y="5586842"/>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6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TN: Retail Accountability Program</a:t>
            </a:r>
          </a:p>
        </p:txBody>
      </p:sp>
      <p:sp>
        <p:nvSpPr>
          <p:cNvPr id="2" name="Content Placeholder 1"/>
          <p:cNvSpPr>
            <a:spLocks noGrp="1"/>
          </p:cNvSpPr>
          <p:nvPr>
            <p:ph idx="1"/>
          </p:nvPr>
        </p:nvSpPr>
        <p:spPr>
          <a:xfrm>
            <a:off x="507999" y="1719068"/>
            <a:ext cx="11284198" cy="4527353"/>
          </a:xfrm>
        </p:spPr>
        <p:txBody>
          <a:bodyPr>
            <a:normAutofit/>
          </a:bodyPr>
          <a:lstStyle/>
          <a:p>
            <a:endParaRPr lang="en-US" sz="11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Current Updates and Data:</a:t>
            </a:r>
          </a:p>
          <a:p>
            <a:endParaRPr lang="en-US" sz="700" b="1"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The identification of the non-compliance has led to </a:t>
            </a:r>
            <a:r>
              <a:rPr lang="en-US" sz="2000" b="1" dirty="0">
                <a:latin typeface="Times New Roman" panose="02020603050405020304" pitchFamily="18" charset="0"/>
                <a:cs typeface="Times New Roman" panose="02020603050405020304" pitchFamily="18" charset="0"/>
              </a:rPr>
              <a:t>over $60 million in additional sales tax collections </a:t>
            </a:r>
            <a:r>
              <a:rPr lang="en-US" sz="2000" dirty="0">
                <a:latin typeface="Times New Roman" panose="02020603050405020304" pitchFamily="18" charset="0"/>
                <a:cs typeface="Times New Roman" panose="02020603050405020304" pitchFamily="18" charset="0"/>
              </a:rPr>
              <a:t>through the end of 2015.</a:t>
            </a:r>
            <a:r>
              <a:rPr lang="en-US" sz="2400" dirty="0">
                <a:latin typeface="Times New Roman" panose="02020603050405020304" pitchFamily="18" charset="0"/>
                <a:cs typeface="Times New Roman" panose="02020603050405020304" pitchFamily="18" charset="0"/>
              </a:rPr>
              <a:t> </a:t>
            </a:r>
          </a:p>
          <a:p>
            <a:pPr marL="365760" lvl="1" indent="0">
              <a:buNone/>
            </a:pPr>
            <a:endParaRPr lang="en-US" sz="24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Beginning July 25, 2016 Candy, Food and Non-Alcoholic Beverages are being reported.</a:t>
            </a:r>
          </a:p>
          <a:p>
            <a:pPr lvl="2"/>
            <a:r>
              <a:rPr lang="en-US" sz="1800" dirty="0">
                <a:latin typeface="Times New Roman" panose="02020603050405020304" pitchFamily="18" charset="0"/>
                <a:cs typeface="Times New Roman" panose="02020603050405020304" pitchFamily="18" charset="0"/>
              </a:rPr>
              <a:t>Wholesalers making sales of $500,000 or more per year of candy, food and non-alcoholic beverage products must now report these sales to the Department. </a:t>
            </a:r>
          </a:p>
          <a:p>
            <a:pPr lvl="2"/>
            <a:r>
              <a:rPr lang="en-US" sz="1800" dirty="0">
                <a:latin typeface="Times New Roman" panose="02020603050405020304" pitchFamily="18" charset="0"/>
                <a:cs typeface="Times New Roman" panose="02020603050405020304" pitchFamily="18" charset="0"/>
              </a:rPr>
              <a:t>While not required, wholesalers may also include non-food sales in the report if doing so is more convenient. </a:t>
            </a:r>
          </a:p>
          <a:p>
            <a:pPr lvl="2"/>
            <a:r>
              <a:rPr lang="en-US" sz="1800" dirty="0">
                <a:latin typeface="Times New Roman" panose="02020603050405020304" pitchFamily="18" charset="0"/>
                <a:cs typeface="Times New Roman" panose="02020603050405020304" pitchFamily="18" charset="0"/>
              </a:rPr>
              <a:t>Information can be reported by invoice or combined into one total amount purchased by the retailer for the month or quarter being reported. </a:t>
            </a:r>
          </a:p>
          <a:p>
            <a:pPr marL="640080" lvl="2" indent="0">
              <a:buNone/>
            </a:pPr>
            <a:r>
              <a:rPr lang="en-US"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3791" y="5586842"/>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3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sz="1400" dirty="0"/>
          </a:p>
          <a:p>
            <a:pPr marL="45720" indent="0" algn="ctr">
              <a:buNone/>
            </a:pPr>
            <a:r>
              <a:rPr lang="en-US" sz="5400" dirty="0">
                <a:latin typeface="Times New Roman" panose="02020603050405020304" pitchFamily="18" charset="0"/>
                <a:cs typeface="Times New Roman" panose="02020603050405020304" pitchFamily="18" charset="0"/>
              </a:rPr>
              <a:t>Alabama Retail Accountability Act</a:t>
            </a:r>
            <a:endParaRPr lang="en-US" sz="4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Alabama Retail Accountability Act</a:t>
            </a:r>
          </a:p>
        </p:txBody>
      </p:sp>
      <p:sp>
        <p:nvSpPr>
          <p:cNvPr id="2" name="Content Placeholder 1"/>
          <p:cNvSpPr>
            <a:spLocks noGrp="1"/>
          </p:cNvSpPr>
          <p:nvPr>
            <p:ph idx="1"/>
          </p:nvPr>
        </p:nvSpPr>
        <p:spPr>
          <a:xfrm>
            <a:off x="507998" y="1719069"/>
            <a:ext cx="11325935" cy="4824513"/>
          </a:xfrm>
        </p:spPr>
        <p:txBody>
          <a:bodyPr>
            <a:normAutofit/>
          </a:bodyPr>
          <a:lstStyle/>
          <a:p>
            <a:pPr lvl="1"/>
            <a:r>
              <a:rPr lang="en-US" sz="2400" dirty="0">
                <a:latin typeface="Times New Roman" panose="02020603050405020304" pitchFamily="18" charset="0"/>
                <a:cs typeface="Times New Roman" panose="02020603050405020304" pitchFamily="18" charset="0"/>
              </a:rPr>
              <a:t>Requires monthly reporting by wholesalers and distributors of tobacco products and beer and wine.</a:t>
            </a:r>
          </a:p>
          <a:p>
            <a:pPr marL="36576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Each licensed beer or wine distributor shall report sales of any beer or wine made to licensees for which an exemption from sales or use tax collection was claimed at the time of the sale.</a:t>
            </a:r>
          </a:p>
          <a:p>
            <a:pPr marL="36576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Each seller of tobacco products, selling or distributing to retailers in the state shall report sales of tobacco products for which exemptions from sales or use tax were claimed at the time of the sale.</a:t>
            </a: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a:p>
            <a:pPr lvl="2"/>
            <a:endParaRPr lang="en-US" b="1"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61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1132</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Retrospect</vt:lpstr>
      <vt:lpstr>Alabama Department  of Revenue  Mike Gamble, Deputy Commissioner Rouen Reynolds, Director of Sales Tax Division</vt:lpstr>
      <vt:lpstr>AGENDA</vt:lpstr>
      <vt:lpstr>PowerPoint Presentation</vt:lpstr>
      <vt:lpstr>TN: Retail Accountability Act</vt:lpstr>
      <vt:lpstr>TN: Retail Accountability Program</vt:lpstr>
      <vt:lpstr>TN: Retail Accountability Program</vt:lpstr>
      <vt:lpstr>TN: Retail Accountability Program</vt:lpstr>
      <vt:lpstr>PowerPoint Presentation</vt:lpstr>
      <vt:lpstr>Alabama Retail Accountability Act</vt:lpstr>
      <vt:lpstr>Alabama Retail Accountability Act</vt:lpstr>
      <vt:lpstr>Alabama Retail Accountability Act</vt:lpstr>
      <vt:lpstr>PowerPoint Presentation</vt:lpstr>
      <vt:lpstr>ADOR Rule Changes</vt:lpstr>
      <vt:lpstr>ADOR Rule Changes</vt:lpstr>
      <vt:lpstr>ADOR Rule Changes</vt:lpstr>
      <vt:lpstr>ADOR Rule Changes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2015-10-21T15:41:10Z</dcterms:created>
  <dcterms:modified xsi:type="dcterms:W3CDTF">2016-12-14T19:51:41Z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