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3"/>
  </p:notesMasterIdLst>
  <p:handoutMasterIdLst>
    <p:handoutMasterId r:id="rId34"/>
  </p:handoutMasterIdLst>
  <p:sldIdLst>
    <p:sldId id="437" r:id="rId5"/>
    <p:sldId id="354" r:id="rId6"/>
    <p:sldId id="435" r:id="rId7"/>
    <p:sldId id="434" r:id="rId8"/>
    <p:sldId id="356" r:id="rId9"/>
    <p:sldId id="433" r:id="rId10"/>
    <p:sldId id="389" r:id="rId11"/>
    <p:sldId id="353" r:id="rId12"/>
    <p:sldId id="258" r:id="rId13"/>
    <p:sldId id="402" r:id="rId14"/>
    <p:sldId id="394" r:id="rId15"/>
    <p:sldId id="419" r:id="rId16"/>
    <p:sldId id="395" r:id="rId17"/>
    <p:sldId id="425" r:id="rId18"/>
    <p:sldId id="426" r:id="rId19"/>
    <p:sldId id="431" r:id="rId20"/>
    <p:sldId id="342" r:id="rId21"/>
    <p:sldId id="403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387" r:id="rId30"/>
    <p:sldId id="323" r:id="rId31"/>
    <p:sldId id="324" r:id="rId3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nea Conely" initials="LC" lastIdx="4" clrIdx="0"/>
  <p:cmAuthor id="1" name="lconely" initials="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17" autoAdjust="0"/>
  </p:normalViewPr>
  <p:slideViewPr>
    <p:cSldViewPr>
      <p:cViewPr varScale="1">
        <p:scale>
          <a:sx n="99" d="100"/>
          <a:sy n="99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53E77-C18E-4006-830F-901AE12EF328}" type="doc">
      <dgm:prSet loTypeId="urn:microsoft.com/office/officeart/2005/8/layout/hList7" loCatId="picture" qsTypeId="urn:microsoft.com/office/officeart/2005/8/quickstyle/simple4" qsCatId="simple" csTypeId="urn:microsoft.com/office/officeart/2005/8/colors/colorful5" csCatId="colorful" phldr="1"/>
      <dgm:spPr/>
    </dgm:pt>
    <dgm:pt modelId="{1DA6EC0A-54E1-4C76-B758-D7FD44FC42DF}">
      <dgm:prSet phldrT="[Text]" custT="1"/>
      <dgm:spPr/>
      <dgm:t>
        <a:bodyPr/>
        <a:lstStyle/>
        <a:p>
          <a:r>
            <a:rPr lang="en-US" sz="4000" dirty="0"/>
            <a:t>Common Agenda</a:t>
          </a:r>
        </a:p>
      </dgm:t>
    </dgm:pt>
    <dgm:pt modelId="{C1812FA1-2886-4111-8718-639DE243BE9C}" type="parTrans" cxnId="{F5721049-A144-4B2D-9E86-7C42A2AB2E41}">
      <dgm:prSet/>
      <dgm:spPr/>
      <dgm:t>
        <a:bodyPr/>
        <a:lstStyle/>
        <a:p>
          <a:endParaRPr lang="en-US"/>
        </a:p>
      </dgm:t>
    </dgm:pt>
    <dgm:pt modelId="{2FAFD650-8989-49A5-B4D3-2571F91DD993}" type="sibTrans" cxnId="{F5721049-A144-4B2D-9E86-7C42A2AB2E41}">
      <dgm:prSet/>
      <dgm:spPr/>
      <dgm:t>
        <a:bodyPr/>
        <a:lstStyle/>
        <a:p>
          <a:endParaRPr lang="en-US"/>
        </a:p>
      </dgm:t>
    </dgm:pt>
    <dgm:pt modelId="{318C9F38-2FF0-4DA2-A26C-9D7E615D35F7}">
      <dgm:prSet phldrT="[Text]" custT="1"/>
      <dgm:spPr/>
      <dgm:t>
        <a:bodyPr/>
        <a:lstStyle/>
        <a:p>
          <a:r>
            <a:rPr lang="en-US" sz="4000" dirty="0"/>
            <a:t>Shared Measure-</a:t>
          </a:r>
          <a:r>
            <a:rPr lang="en-US" sz="4000" dirty="0" err="1"/>
            <a:t>ment</a:t>
          </a:r>
          <a:endParaRPr lang="en-US" sz="4000" dirty="0"/>
        </a:p>
      </dgm:t>
    </dgm:pt>
    <dgm:pt modelId="{C1DC3104-92F6-4F5E-882A-F4762DE2637E}" type="parTrans" cxnId="{E37BFBCF-1EDD-44DB-8282-FE80046B65BD}">
      <dgm:prSet/>
      <dgm:spPr/>
      <dgm:t>
        <a:bodyPr/>
        <a:lstStyle/>
        <a:p>
          <a:endParaRPr lang="en-US"/>
        </a:p>
      </dgm:t>
    </dgm:pt>
    <dgm:pt modelId="{25184149-711B-4805-B7C4-CC8D0A1FF2DD}" type="sibTrans" cxnId="{E37BFBCF-1EDD-44DB-8282-FE80046B65BD}">
      <dgm:prSet/>
      <dgm:spPr/>
      <dgm:t>
        <a:bodyPr/>
        <a:lstStyle/>
        <a:p>
          <a:endParaRPr lang="en-US"/>
        </a:p>
      </dgm:t>
    </dgm:pt>
    <dgm:pt modelId="{1CE9FD10-449E-40F0-A616-74E20BCC8F86}">
      <dgm:prSet phldrT="[Text]" custT="1"/>
      <dgm:spPr/>
      <dgm:t>
        <a:bodyPr/>
        <a:lstStyle/>
        <a:p>
          <a:r>
            <a:rPr lang="en-US" sz="3600" dirty="0"/>
            <a:t>Mutually Reinforcing Activities</a:t>
          </a:r>
        </a:p>
      </dgm:t>
    </dgm:pt>
    <dgm:pt modelId="{724A39C8-252A-47CA-9497-F96524C71EE6}" type="parTrans" cxnId="{CE114989-1751-41F3-9DC7-9B2A779452CD}">
      <dgm:prSet/>
      <dgm:spPr/>
      <dgm:t>
        <a:bodyPr/>
        <a:lstStyle/>
        <a:p>
          <a:endParaRPr lang="en-US"/>
        </a:p>
      </dgm:t>
    </dgm:pt>
    <dgm:pt modelId="{3ACDB957-384F-4936-8631-2B056D54CCE0}" type="sibTrans" cxnId="{CE114989-1751-41F3-9DC7-9B2A779452CD}">
      <dgm:prSet/>
      <dgm:spPr/>
      <dgm:t>
        <a:bodyPr/>
        <a:lstStyle/>
        <a:p>
          <a:endParaRPr lang="en-US"/>
        </a:p>
      </dgm:t>
    </dgm:pt>
    <dgm:pt modelId="{02264FF3-BB91-4091-8BB0-E49A842FE63A}" type="pres">
      <dgm:prSet presAssocID="{E8553E77-C18E-4006-830F-901AE12EF328}" presName="Name0" presStyleCnt="0">
        <dgm:presLayoutVars>
          <dgm:dir/>
          <dgm:resizeHandles val="exact"/>
        </dgm:presLayoutVars>
      </dgm:prSet>
      <dgm:spPr/>
    </dgm:pt>
    <dgm:pt modelId="{777F4F24-6762-44CD-B34D-EDF44D1647F4}" type="pres">
      <dgm:prSet presAssocID="{E8553E77-C18E-4006-830F-901AE12EF328}" presName="fgShape" presStyleLbl="fgShp" presStyleIdx="0" presStyleCnt="1"/>
      <dgm:spPr/>
    </dgm:pt>
    <dgm:pt modelId="{429DACA7-EE2E-4767-95E6-30F2573ADF72}" type="pres">
      <dgm:prSet presAssocID="{E8553E77-C18E-4006-830F-901AE12EF328}" presName="linComp" presStyleCnt="0"/>
      <dgm:spPr/>
    </dgm:pt>
    <dgm:pt modelId="{A26DDBD6-CDC5-42E0-84C8-F8E5EE9ED7A5}" type="pres">
      <dgm:prSet presAssocID="{1DA6EC0A-54E1-4C76-B758-D7FD44FC42DF}" presName="compNode" presStyleCnt="0"/>
      <dgm:spPr/>
    </dgm:pt>
    <dgm:pt modelId="{CDA267B4-0996-44B3-A079-971D05F97FA9}" type="pres">
      <dgm:prSet presAssocID="{1DA6EC0A-54E1-4C76-B758-D7FD44FC42DF}" presName="bkgdShape" presStyleLbl="node1" presStyleIdx="0" presStyleCnt="3"/>
      <dgm:spPr/>
    </dgm:pt>
    <dgm:pt modelId="{B6167C6F-404B-4D2A-88EF-28EEC0C8621C}" type="pres">
      <dgm:prSet presAssocID="{1DA6EC0A-54E1-4C76-B758-D7FD44FC42DF}" presName="nodeTx" presStyleLbl="node1" presStyleIdx="0" presStyleCnt="3">
        <dgm:presLayoutVars>
          <dgm:bulletEnabled val="1"/>
        </dgm:presLayoutVars>
      </dgm:prSet>
      <dgm:spPr/>
    </dgm:pt>
    <dgm:pt modelId="{C455231B-0470-490B-9904-FEF8780BABA0}" type="pres">
      <dgm:prSet presAssocID="{1DA6EC0A-54E1-4C76-B758-D7FD44FC42DF}" presName="invisiNode" presStyleLbl="node1" presStyleIdx="0" presStyleCnt="3"/>
      <dgm:spPr/>
    </dgm:pt>
    <dgm:pt modelId="{F9FB275E-5B5C-4F95-87D1-FB8720DAE809}" type="pres">
      <dgm:prSet presAssocID="{1DA6EC0A-54E1-4C76-B758-D7FD44FC42D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EA94C01A-737D-456E-98D7-2AFA2E8854F1}" type="pres">
      <dgm:prSet presAssocID="{2FAFD650-8989-49A5-B4D3-2571F91DD993}" presName="sibTrans" presStyleLbl="sibTrans2D1" presStyleIdx="0" presStyleCnt="0"/>
      <dgm:spPr/>
    </dgm:pt>
    <dgm:pt modelId="{E0C1B871-609E-4A00-9FD1-DDF67BF57A98}" type="pres">
      <dgm:prSet presAssocID="{318C9F38-2FF0-4DA2-A26C-9D7E615D35F7}" presName="compNode" presStyleCnt="0"/>
      <dgm:spPr/>
    </dgm:pt>
    <dgm:pt modelId="{1DCF7434-31C6-4005-ACA4-F6D38D66CB84}" type="pres">
      <dgm:prSet presAssocID="{318C9F38-2FF0-4DA2-A26C-9D7E615D35F7}" presName="bkgdShape" presStyleLbl="node1" presStyleIdx="1" presStyleCnt="3"/>
      <dgm:spPr/>
    </dgm:pt>
    <dgm:pt modelId="{A33C5EF9-9178-4B5E-AF07-55F938631609}" type="pres">
      <dgm:prSet presAssocID="{318C9F38-2FF0-4DA2-A26C-9D7E615D35F7}" presName="nodeTx" presStyleLbl="node1" presStyleIdx="1" presStyleCnt="3">
        <dgm:presLayoutVars>
          <dgm:bulletEnabled val="1"/>
        </dgm:presLayoutVars>
      </dgm:prSet>
      <dgm:spPr/>
    </dgm:pt>
    <dgm:pt modelId="{2DD0BEEF-B0AF-412D-A00D-9919A97A9C11}" type="pres">
      <dgm:prSet presAssocID="{318C9F38-2FF0-4DA2-A26C-9D7E615D35F7}" presName="invisiNode" presStyleLbl="node1" presStyleIdx="1" presStyleCnt="3"/>
      <dgm:spPr/>
    </dgm:pt>
    <dgm:pt modelId="{5D1472FE-75BA-4C95-9264-C20DCF4D48BF}" type="pres">
      <dgm:prSet presAssocID="{318C9F38-2FF0-4DA2-A26C-9D7E615D35F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5F2777E3-9A28-4912-BA69-ED58EE8D831B}" type="pres">
      <dgm:prSet presAssocID="{25184149-711B-4805-B7C4-CC8D0A1FF2DD}" presName="sibTrans" presStyleLbl="sibTrans2D1" presStyleIdx="0" presStyleCnt="0"/>
      <dgm:spPr/>
    </dgm:pt>
    <dgm:pt modelId="{758BDA06-F04B-4C34-AA77-A2E85920AA55}" type="pres">
      <dgm:prSet presAssocID="{1CE9FD10-449E-40F0-A616-74E20BCC8F86}" presName="compNode" presStyleCnt="0"/>
      <dgm:spPr/>
    </dgm:pt>
    <dgm:pt modelId="{35E0D4FA-605A-48D7-B65B-0CB4688993BD}" type="pres">
      <dgm:prSet presAssocID="{1CE9FD10-449E-40F0-A616-74E20BCC8F86}" presName="bkgdShape" presStyleLbl="node1" presStyleIdx="2" presStyleCnt="3"/>
      <dgm:spPr/>
    </dgm:pt>
    <dgm:pt modelId="{49B83931-C4AC-4816-B0CF-E722EF91AD8A}" type="pres">
      <dgm:prSet presAssocID="{1CE9FD10-449E-40F0-A616-74E20BCC8F86}" presName="nodeTx" presStyleLbl="node1" presStyleIdx="2" presStyleCnt="3">
        <dgm:presLayoutVars>
          <dgm:bulletEnabled val="1"/>
        </dgm:presLayoutVars>
      </dgm:prSet>
      <dgm:spPr/>
    </dgm:pt>
    <dgm:pt modelId="{3B162D74-5EA4-45C4-A5DE-4DFCF1F75F6A}" type="pres">
      <dgm:prSet presAssocID="{1CE9FD10-449E-40F0-A616-74E20BCC8F86}" presName="invisiNode" presStyleLbl="node1" presStyleIdx="2" presStyleCnt="3"/>
      <dgm:spPr/>
    </dgm:pt>
    <dgm:pt modelId="{ED8D6936-EBCE-484F-ABC9-29A5A076AE1F}" type="pres">
      <dgm:prSet presAssocID="{1CE9FD10-449E-40F0-A616-74E20BCC8F8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FD97496A-F07B-4A6D-959B-CF0A14993D76}" type="presOf" srcId="{318C9F38-2FF0-4DA2-A26C-9D7E615D35F7}" destId="{1DCF7434-31C6-4005-ACA4-F6D38D66CB84}" srcOrd="0" destOrd="0" presId="urn:microsoft.com/office/officeart/2005/8/layout/hList7"/>
    <dgm:cxn modelId="{CE114989-1751-41F3-9DC7-9B2A779452CD}" srcId="{E8553E77-C18E-4006-830F-901AE12EF328}" destId="{1CE9FD10-449E-40F0-A616-74E20BCC8F86}" srcOrd="2" destOrd="0" parTransId="{724A39C8-252A-47CA-9497-F96524C71EE6}" sibTransId="{3ACDB957-384F-4936-8631-2B056D54CCE0}"/>
    <dgm:cxn modelId="{411818DC-D33C-4AED-BBEF-6C924B71E467}" type="presOf" srcId="{25184149-711B-4805-B7C4-CC8D0A1FF2DD}" destId="{5F2777E3-9A28-4912-BA69-ED58EE8D831B}" srcOrd="0" destOrd="0" presId="urn:microsoft.com/office/officeart/2005/8/layout/hList7"/>
    <dgm:cxn modelId="{731C09BE-C678-4762-BF1A-7D8276C812BE}" type="presOf" srcId="{318C9F38-2FF0-4DA2-A26C-9D7E615D35F7}" destId="{A33C5EF9-9178-4B5E-AF07-55F938631609}" srcOrd="1" destOrd="0" presId="urn:microsoft.com/office/officeart/2005/8/layout/hList7"/>
    <dgm:cxn modelId="{E37BFBCF-1EDD-44DB-8282-FE80046B65BD}" srcId="{E8553E77-C18E-4006-830F-901AE12EF328}" destId="{318C9F38-2FF0-4DA2-A26C-9D7E615D35F7}" srcOrd="1" destOrd="0" parTransId="{C1DC3104-92F6-4F5E-882A-F4762DE2637E}" sibTransId="{25184149-711B-4805-B7C4-CC8D0A1FF2DD}"/>
    <dgm:cxn modelId="{89476AE2-18AE-4A31-BA7A-4803DF16FE16}" type="presOf" srcId="{2FAFD650-8989-49A5-B4D3-2571F91DD993}" destId="{EA94C01A-737D-456E-98D7-2AFA2E8854F1}" srcOrd="0" destOrd="0" presId="urn:microsoft.com/office/officeart/2005/8/layout/hList7"/>
    <dgm:cxn modelId="{2DE75B21-1688-4CB6-A592-6B9AD236EC8C}" type="presOf" srcId="{1CE9FD10-449E-40F0-A616-74E20BCC8F86}" destId="{49B83931-C4AC-4816-B0CF-E722EF91AD8A}" srcOrd="1" destOrd="0" presId="urn:microsoft.com/office/officeart/2005/8/layout/hList7"/>
    <dgm:cxn modelId="{32728345-A56F-463F-A90B-2E55B914B0C7}" type="presOf" srcId="{E8553E77-C18E-4006-830F-901AE12EF328}" destId="{02264FF3-BB91-4091-8BB0-E49A842FE63A}" srcOrd="0" destOrd="0" presId="urn:microsoft.com/office/officeart/2005/8/layout/hList7"/>
    <dgm:cxn modelId="{6D1893A1-900B-4356-AE6B-C0E4E9FDE3F1}" type="presOf" srcId="{1DA6EC0A-54E1-4C76-B758-D7FD44FC42DF}" destId="{B6167C6F-404B-4D2A-88EF-28EEC0C8621C}" srcOrd="1" destOrd="0" presId="urn:microsoft.com/office/officeart/2005/8/layout/hList7"/>
    <dgm:cxn modelId="{25649DF9-1968-481C-B808-6794E229B736}" type="presOf" srcId="{1CE9FD10-449E-40F0-A616-74E20BCC8F86}" destId="{35E0D4FA-605A-48D7-B65B-0CB4688993BD}" srcOrd="0" destOrd="0" presId="urn:microsoft.com/office/officeart/2005/8/layout/hList7"/>
    <dgm:cxn modelId="{11DE1A73-B1F3-4D13-B7D2-0E36F31CD711}" type="presOf" srcId="{1DA6EC0A-54E1-4C76-B758-D7FD44FC42DF}" destId="{CDA267B4-0996-44B3-A079-971D05F97FA9}" srcOrd="0" destOrd="0" presId="urn:microsoft.com/office/officeart/2005/8/layout/hList7"/>
    <dgm:cxn modelId="{F5721049-A144-4B2D-9E86-7C42A2AB2E41}" srcId="{E8553E77-C18E-4006-830F-901AE12EF328}" destId="{1DA6EC0A-54E1-4C76-B758-D7FD44FC42DF}" srcOrd="0" destOrd="0" parTransId="{C1812FA1-2886-4111-8718-639DE243BE9C}" sibTransId="{2FAFD650-8989-49A5-B4D3-2571F91DD993}"/>
    <dgm:cxn modelId="{2FEC561D-BF7D-4782-8917-9528246E9EE2}" type="presParOf" srcId="{02264FF3-BB91-4091-8BB0-E49A842FE63A}" destId="{777F4F24-6762-44CD-B34D-EDF44D1647F4}" srcOrd="0" destOrd="0" presId="urn:microsoft.com/office/officeart/2005/8/layout/hList7"/>
    <dgm:cxn modelId="{A6019D3C-650A-4AB4-93DA-14FB7828D82D}" type="presParOf" srcId="{02264FF3-BB91-4091-8BB0-E49A842FE63A}" destId="{429DACA7-EE2E-4767-95E6-30F2573ADF72}" srcOrd="1" destOrd="0" presId="urn:microsoft.com/office/officeart/2005/8/layout/hList7"/>
    <dgm:cxn modelId="{19086EC2-57E6-4D92-8712-66BC19D8E119}" type="presParOf" srcId="{429DACA7-EE2E-4767-95E6-30F2573ADF72}" destId="{A26DDBD6-CDC5-42E0-84C8-F8E5EE9ED7A5}" srcOrd="0" destOrd="0" presId="urn:microsoft.com/office/officeart/2005/8/layout/hList7"/>
    <dgm:cxn modelId="{78354A68-5D6C-47D9-AF4E-CD43061FCECB}" type="presParOf" srcId="{A26DDBD6-CDC5-42E0-84C8-F8E5EE9ED7A5}" destId="{CDA267B4-0996-44B3-A079-971D05F97FA9}" srcOrd="0" destOrd="0" presId="urn:microsoft.com/office/officeart/2005/8/layout/hList7"/>
    <dgm:cxn modelId="{0E6AC7D6-A016-40B6-88F0-A7F2DD8FDD1C}" type="presParOf" srcId="{A26DDBD6-CDC5-42E0-84C8-F8E5EE9ED7A5}" destId="{B6167C6F-404B-4D2A-88EF-28EEC0C8621C}" srcOrd="1" destOrd="0" presId="urn:microsoft.com/office/officeart/2005/8/layout/hList7"/>
    <dgm:cxn modelId="{14DA5CC9-4BC7-4BD4-84B5-411EE694748C}" type="presParOf" srcId="{A26DDBD6-CDC5-42E0-84C8-F8E5EE9ED7A5}" destId="{C455231B-0470-490B-9904-FEF8780BABA0}" srcOrd="2" destOrd="0" presId="urn:microsoft.com/office/officeart/2005/8/layout/hList7"/>
    <dgm:cxn modelId="{14F65A7C-AF91-4840-80F2-CD88E5CC59B7}" type="presParOf" srcId="{A26DDBD6-CDC5-42E0-84C8-F8E5EE9ED7A5}" destId="{F9FB275E-5B5C-4F95-87D1-FB8720DAE809}" srcOrd="3" destOrd="0" presId="urn:microsoft.com/office/officeart/2005/8/layout/hList7"/>
    <dgm:cxn modelId="{E6B88127-67FF-4B55-BF5B-D94AEC374F70}" type="presParOf" srcId="{429DACA7-EE2E-4767-95E6-30F2573ADF72}" destId="{EA94C01A-737D-456E-98D7-2AFA2E8854F1}" srcOrd="1" destOrd="0" presId="urn:microsoft.com/office/officeart/2005/8/layout/hList7"/>
    <dgm:cxn modelId="{F37D1451-70F1-4208-978F-1B815565287E}" type="presParOf" srcId="{429DACA7-EE2E-4767-95E6-30F2573ADF72}" destId="{E0C1B871-609E-4A00-9FD1-DDF67BF57A98}" srcOrd="2" destOrd="0" presId="urn:microsoft.com/office/officeart/2005/8/layout/hList7"/>
    <dgm:cxn modelId="{30CE55DE-8B81-4683-BF84-ADEC4369CF0A}" type="presParOf" srcId="{E0C1B871-609E-4A00-9FD1-DDF67BF57A98}" destId="{1DCF7434-31C6-4005-ACA4-F6D38D66CB84}" srcOrd="0" destOrd="0" presId="urn:microsoft.com/office/officeart/2005/8/layout/hList7"/>
    <dgm:cxn modelId="{74FDB140-FBB3-4675-A657-3290D3C6690C}" type="presParOf" srcId="{E0C1B871-609E-4A00-9FD1-DDF67BF57A98}" destId="{A33C5EF9-9178-4B5E-AF07-55F938631609}" srcOrd="1" destOrd="0" presId="urn:microsoft.com/office/officeart/2005/8/layout/hList7"/>
    <dgm:cxn modelId="{41AFDF28-7036-4101-963D-41BEA5FC0C3B}" type="presParOf" srcId="{E0C1B871-609E-4A00-9FD1-DDF67BF57A98}" destId="{2DD0BEEF-B0AF-412D-A00D-9919A97A9C11}" srcOrd="2" destOrd="0" presId="urn:microsoft.com/office/officeart/2005/8/layout/hList7"/>
    <dgm:cxn modelId="{A722FABA-C475-4186-B0AF-BFB1BAAD6509}" type="presParOf" srcId="{E0C1B871-609E-4A00-9FD1-DDF67BF57A98}" destId="{5D1472FE-75BA-4C95-9264-C20DCF4D48BF}" srcOrd="3" destOrd="0" presId="urn:microsoft.com/office/officeart/2005/8/layout/hList7"/>
    <dgm:cxn modelId="{8E7EB5AE-A517-43D3-B9A4-246B7ACC508C}" type="presParOf" srcId="{429DACA7-EE2E-4767-95E6-30F2573ADF72}" destId="{5F2777E3-9A28-4912-BA69-ED58EE8D831B}" srcOrd="3" destOrd="0" presId="urn:microsoft.com/office/officeart/2005/8/layout/hList7"/>
    <dgm:cxn modelId="{B33EB174-BBEB-475C-8862-5C41BB166DDE}" type="presParOf" srcId="{429DACA7-EE2E-4767-95E6-30F2573ADF72}" destId="{758BDA06-F04B-4C34-AA77-A2E85920AA55}" srcOrd="4" destOrd="0" presId="urn:microsoft.com/office/officeart/2005/8/layout/hList7"/>
    <dgm:cxn modelId="{6D57A38B-BC79-464F-AFE2-4108AF35D8D1}" type="presParOf" srcId="{758BDA06-F04B-4C34-AA77-A2E85920AA55}" destId="{35E0D4FA-605A-48D7-B65B-0CB4688993BD}" srcOrd="0" destOrd="0" presId="urn:microsoft.com/office/officeart/2005/8/layout/hList7"/>
    <dgm:cxn modelId="{DE4EF098-943A-4E2C-82B4-1121CADBB391}" type="presParOf" srcId="{758BDA06-F04B-4C34-AA77-A2E85920AA55}" destId="{49B83931-C4AC-4816-B0CF-E722EF91AD8A}" srcOrd="1" destOrd="0" presId="urn:microsoft.com/office/officeart/2005/8/layout/hList7"/>
    <dgm:cxn modelId="{93F64B82-84B8-431A-BE6A-5F836FFF11EB}" type="presParOf" srcId="{758BDA06-F04B-4C34-AA77-A2E85920AA55}" destId="{3B162D74-5EA4-45C4-A5DE-4DFCF1F75F6A}" srcOrd="2" destOrd="0" presId="urn:microsoft.com/office/officeart/2005/8/layout/hList7"/>
    <dgm:cxn modelId="{38DBB8B3-3A14-4DFC-A624-F32B053F79E4}" type="presParOf" srcId="{758BDA06-F04B-4C34-AA77-A2E85920AA55}" destId="{ED8D6936-EBCE-484F-ABC9-29A5A076AE1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267B4-0996-44B3-A079-971D05F97FA9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Common Agenda</a:t>
          </a:r>
        </a:p>
      </dsp:txBody>
      <dsp:txXfrm>
        <a:off x="1727" y="1810385"/>
        <a:ext cx="2688282" cy="1810385"/>
      </dsp:txXfrm>
    </dsp:sp>
    <dsp:sp modelId="{F9FB275E-5B5C-4F95-87D1-FB8720DAE809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F7434-31C6-4005-ACA4-F6D38D66CB84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Shared Measure-</a:t>
          </a:r>
          <a:r>
            <a:rPr lang="en-US" sz="4000" kern="1200" dirty="0" err="1"/>
            <a:t>ment</a:t>
          </a:r>
          <a:endParaRPr lang="en-US" sz="4000" kern="1200" dirty="0"/>
        </a:p>
      </dsp:txBody>
      <dsp:txXfrm>
        <a:off x="2770658" y="1810385"/>
        <a:ext cx="2688282" cy="1810385"/>
      </dsp:txXfrm>
    </dsp:sp>
    <dsp:sp modelId="{5D1472FE-75BA-4C95-9264-C20DCF4D48BF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E0D4FA-605A-48D7-B65B-0CB4688993BD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Mutually Reinforcing Activities</a:t>
          </a:r>
        </a:p>
      </dsp:txBody>
      <dsp:txXfrm>
        <a:off x="5539589" y="1810385"/>
        <a:ext cx="2688282" cy="1810385"/>
      </dsp:txXfrm>
    </dsp:sp>
    <dsp:sp modelId="{ED8D6936-EBCE-484F-ABC9-29A5A076AE1F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7F4F24-6762-44CD-B34D-EDF44D1647F4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021B-8399-40E1-B146-C8757EAC8B6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14533-D806-4D4B-91C6-219A0ED1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864DA-E2AE-41D6-A24E-6891219E025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6976-316B-4456-A407-4734639C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2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beginnings of Envision</a:t>
            </a:r>
          </a:p>
          <a:p>
            <a:r>
              <a:rPr lang="en-US" dirty="0"/>
              <a:t>Stephen Reed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A1CE1-D7A8-4958-9EF2-1E8BC5DB4D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BCE4-28A5-4075-8A08-231DB1A921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http://www.presentermedia.com/index.php?target=closeup&amp;maincat=clipart&amp;id=9451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976-316B-4456-A407-4734639C94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am an engineer by Orin </a:t>
            </a:r>
            <a:r>
              <a:rPr lang="en-US" dirty="0" err="1"/>
              <a:t>Zebest</a:t>
            </a:r>
            <a:r>
              <a:rPr lang="en-US" dirty="0"/>
              <a:t> https://flic.kr/p/4PsGWL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2.0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976-316B-4456-A407-4734639C94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5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976-316B-4456-A407-4734639C94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A1CE1-D7A8-4958-9EF2-1E8BC5DB4D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8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A1CE1-D7A8-4958-9EF2-1E8BC5DB4D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US" dirty="0"/>
              <a:t>So what is the Healthy Minds Network?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https://www.youtube.com/watch?v=pzmMk63ihNM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https://flic.kr/p/6LREjS Wind</a:t>
            </a:r>
            <a:r>
              <a:rPr lang="en-US" baseline="0" dirty="0"/>
              <a:t> farm on the horizon by David Joyce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BY-SA 2.0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976-316B-4456-A407-4734639C94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7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i="1" dirty="0"/>
              <a:t>Common Agenda</a:t>
            </a:r>
            <a:r>
              <a:rPr lang="en-US" dirty="0"/>
              <a:t>:  All participants have a </a:t>
            </a:r>
            <a:r>
              <a:rPr lang="en-US" b="1" dirty="0"/>
              <a:t>shared vision for change </a:t>
            </a:r>
            <a:r>
              <a:rPr lang="en-US" dirty="0"/>
              <a:t>including a common understanding of the problem and a joint approach to solving it through agreed upon actions</a:t>
            </a:r>
          </a:p>
          <a:p>
            <a:pPr marL="596646" indent="-514350">
              <a:buFont typeface="+mj-lt"/>
              <a:buAutoNum type="arabicPeriod"/>
            </a:pPr>
            <a:r>
              <a:rPr lang="en-US" i="1" dirty="0"/>
              <a:t>Shared Measurement</a:t>
            </a:r>
            <a:r>
              <a:rPr lang="en-US" dirty="0"/>
              <a:t>: </a:t>
            </a:r>
            <a:r>
              <a:rPr lang="en-US" b="1" dirty="0"/>
              <a:t>Collecting data and measuring results consistently </a:t>
            </a:r>
            <a:r>
              <a:rPr lang="en-US" dirty="0"/>
              <a:t>across all participants ensures efforts remain aligned and participants hold each other accountable</a:t>
            </a:r>
          </a:p>
          <a:p>
            <a:pPr marL="596646" indent="-514350">
              <a:buFont typeface="+mj-lt"/>
              <a:buAutoNum type="arabicPeriod"/>
            </a:pPr>
            <a:r>
              <a:rPr lang="en-US" i="1" dirty="0"/>
              <a:t>Mutually Reinforcing Activities</a:t>
            </a:r>
            <a:r>
              <a:rPr lang="en-US" dirty="0"/>
              <a:t>: Participant activities must be </a:t>
            </a:r>
            <a:r>
              <a:rPr lang="en-US" b="1" dirty="0"/>
              <a:t>differentiated while still being coordinated </a:t>
            </a:r>
            <a:r>
              <a:rPr lang="en-US" dirty="0"/>
              <a:t>through a mutually reinforcing plan of action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i="1" dirty="0"/>
              <a:t>Continuous Communication</a:t>
            </a:r>
            <a:r>
              <a:rPr lang="en-US" dirty="0"/>
              <a:t>: </a:t>
            </a:r>
            <a:r>
              <a:rPr lang="en-US" b="1" dirty="0"/>
              <a:t>Consistent and open communication </a:t>
            </a:r>
            <a:r>
              <a:rPr lang="en-US" dirty="0"/>
              <a:t>is needed across the many players to build trust, assure mutual objectives, and appreciate common motivation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i="1" dirty="0"/>
              <a:t>Backbone Organization</a:t>
            </a:r>
            <a:r>
              <a:rPr lang="en-US" dirty="0"/>
              <a:t>: Creating and managing collective impact requires a separate organization with staff and a specific set of skills to </a:t>
            </a:r>
            <a:r>
              <a:rPr lang="en-US" b="1" dirty="0"/>
              <a:t>serve as the backbone for the entire initiative and coordinate participating organizations and agencies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976-316B-4456-A407-4734639C94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Planets in alignment by TORLEY https://flic.kr/p/6ZipKy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BY-SA 2.0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976-316B-4456-A407-4734639C94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https://youtu.be/bDOwlSVCOb4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BCE4-28A5-4075-8A08-231DB1A921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by AJC ajcann.wordpress.com CC BY-SA 2.0</a:t>
            </a: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="https://www.flickr.com/photos/ajc1/8668918084" title="Impact by AJC ajcann.wordpress.com, on Flickr"&gt;&lt;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="https://farm9.staticflickr.com/8395/8668918084_7b0cb6c902_s.jpg" width="75" height="75" alt="Impact"&gt;&lt;/a&gt;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BCE4-28A5-4075-8A08-231DB1A921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5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ADCE-865D-4281-A473-72F06A59A5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735A5-76B2-488B-A3E9-3F9EAD8C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DOwlSVCOb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ynn@envision2020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mMk63ihN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sg.org/OurApproach/WhatIsCollectiveImpact.asp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Envision Ne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30" y="1676400"/>
            <a:ext cx="677854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8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2094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do we align activities?</a:t>
            </a:r>
          </a:p>
        </p:txBody>
      </p:sp>
    </p:spTree>
    <p:extLst>
      <p:ext uri="{BB962C8B-B14F-4D97-AF65-F5344CB8AC3E}">
        <p14:creationId xmlns:p14="http://schemas.microsoft.com/office/powerpoint/2010/main" val="289587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Promote mental health awareness through education, training, and outreach.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53640"/>
            <a:ext cx="20574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7600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1241"/>
            <a:ext cx="245364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Increase the overall quality of mental health service delivery.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" y="1981200"/>
            <a:ext cx="9144000" cy="50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Improve interactions among mental health consumers, law enforcement, and the courts.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56032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87" y="2977316"/>
            <a:ext cx="5951645" cy="33039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43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275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189974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Sequential Intercept Map</a:t>
            </a:r>
          </a:p>
        </p:txBody>
      </p:sp>
    </p:spTree>
    <p:extLst>
      <p:ext uri="{BB962C8B-B14F-4D97-AF65-F5344CB8AC3E}">
        <p14:creationId xmlns:p14="http://schemas.microsoft.com/office/powerpoint/2010/main" val="18024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248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https://youtu.be/bDOwlSVCOb4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" y="800100"/>
            <a:ext cx="879709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4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89974"/>
            <a:ext cx="811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White House Data Driven Justice Initiative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8268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4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How will you know if you’re having an impact?</a:t>
            </a:r>
          </a:p>
        </p:txBody>
      </p:sp>
    </p:spTree>
    <p:extLst>
      <p:ext uri="{BB962C8B-B14F-4D97-AF65-F5344CB8AC3E}">
        <p14:creationId xmlns:p14="http://schemas.microsoft.com/office/powerpoint/2010/main" val="367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6553200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http://www.mentalhealthfirstaid.org/cs/algee-ometer/</a:t>
            </a:r>
          </a:p>
        </p:txBody>
      </p:sp>
    </p:spTree>
    <p:extLst>
      <p:ext uri="{BB962C8B-B14F-4D97-AF65-F5344CB8AC3E}">
        <p14:creationId xmlns:p14="http://schemas.microsoft.com/office/powerpoint/2010/main" val="5515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27683" y="1905000"/>
            <a:ext cx="8402934" cy="3955701"/>
            <a:chOff x="370533" y="1302099"/>
            <a:chExt cx="8402934" cy="3955701"/>
          </a:xfrm>
        </p:grpSpPr>
        <p:sp>
          <p:nvSpPr>
            <p:cNvPr id="2" name="Smiley Face 1"/>
            <p:cNvSpPr/>
            <p:nvPr/>
          </p:nvSpPr>
          <p:spPr>
            <a:xfrm>
              <a:off x="370533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iley Face 2"/>
            <p:cNvSpPr/>
            <p:nvPr/>
          </p:nvSpPr>
          <p:spPr>
            <a:xfrm>
              <a:off x="1219200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iley Face 3"/>
            <p:cNvSpPr/>
            <p:nvPr/>
          </p:nvSpPr>
          <p:spPr>
            <a:xfrm>
              <a:off x="2057400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iley Face 4"/>
            <p:cNvSpPr/>
            <p:nvPr/>
          </p:nvSpPr>
          <p:spPr>
            <a:xfrm>
              <a:off x="2895600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3733800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72000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6248400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7097067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7935267" y="1302099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370533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1219200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iley Face 13"/>
            <p:cNvSpPr/>
            <p:nvPr/>
          </p:nvSpPr>
          <p:spPr>
            <a:xfrm>
              <a:off x="2057400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2895600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3733800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4572000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6248400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iley Face 19"/>
            <p:cNvSpPr/>
            <p:nvPr/>
          </p:nvSpPr>
          <p:spPr>
            <a:xfrm>
              <a:off x="7097067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iley Face 20"/>
            <p:cNvSpPr/>
            <p:nvPr/>
          </p:nvSpPr>
          <p:spPr>
            <a:xfrm>
              <a:off x="7935267" y="2315866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iley Face 21"/>
            <p:cNvSpPr/>
            <p:nvPr/>
          </p:nvSpPr>
          <p:spPr>
            <a:xfrm>
              <a:off x="370533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iley Face 22"/>
            <p:cNvSpPr/>
            <p:nvPr/>
          </p:nvSpPr>
          <p:spPr>
            <a:xfrm>
              <a:off x="1219200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iley Face 23"/>
            <p:cNvSpPr/>
            <p:nvPr/>
          </p:nvSpPr>
          <p:spPr>
            <a:xfrm>
              <a:off x="2057400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iley Face 24"/>
            <p:cNvSpPr/>
            <p:nvPr/>
          </p:nvSpPr>
          <p:spPr>
            <a:xfrm>
              <a:off x="2895600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iley Face 25"/>
            <p:cNvSpPr/>
            <p:nvPr/>
          </p:nvSpPr>
          <p:spPr>
            <a:xfrm>
              <a:off x="3733800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iley Face 26"/>
            <p:cNvSpPr/>
            <p:nvPr/>
          </p:nvSpPr>
          <p:spPr>
            <a:xfrm>
              <a:off x="4572000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iley Face 28"/>
            <p:cNvSpPr/>
            <p:nvPr/>
          </p:nvSpPr>
          <p:spPr>
            <a:xfrm>
              <a:off x="6248400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iley Face 29"/>
            <p:cNvSpPr/>
            <p:nvPr/>
          </p:nvSpPr>
          <p:spPr>
            <a:xfrm>
              <a:off x="7097067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iley Face 30"/>
            <p:cNvSpPr/>
            <p:nvPr/>
          </p:nvSpPr>
          <p:spPr>
            <a:xfrm>
              <a:off x="7935267" y="332963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iley Face 31"/>
            <p:cNvSpPr/>
            <p:nvPr/>
          </p:nvSpPr>
          <p:spPr>
            <a:xfrm>
              <a:off x="370533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iley Face 32"/>
            <p:cNvSpPr/>
            <p:nvPr/>
          </p:nvSpPr>
          <p:spPr>
            <a:xfrm>
              <a:off x="1219200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iley Face 33"/>
            <p:cNvSpPr/>
            <p:nvPr/>
          </p:nvSpPr>
          <p:spPr>
            <a:xfrm>
              <a:off x="2057400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iley Face 34"/>
            <p:cNvSpPr/>
            <p:nvPr/>
          </p:nvSpPr>
          <p:spPr>
            <a:xfrm>
              <a:off x="2895600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iley Face 35"/>
            <p:cNvSpPr/>
            <p:nvPr/>
          </p:nvSpPr>
          <p:spPr>
            <a:xfrm>
              <a:off x="3733800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iley Face 36"/>
            <p:cNvSpPr/>
            <p:nvPr/>
          </p:nvSpPr>
          <p:spPr>
            <a:xfrm>
              <a:off x="4572000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410200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iley Face 38"/>
            <p:cNvSpPr/>
            <p:nvPr/>
          </p:nvSpPr>
          <p:spPr>
            <a:xfrm>
              <a:off x="6248400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iley Face 39"/>
            <p:cNvSpPr/>
            <p:nvPr/>
          </p:nvSpPr>
          <p:spPr>
            <a:xfrm>
              <a:off x="7097067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iley Face 40"/>
            <p:cNvSpPr/>
            <p:nvPr/>
          </p:nvSpPr>
          <p:spPr>
            <a:xfrm>
              <a:off x="7935267" y="4343400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iley Face 51"/>
            <p:cNvSpPr/>
            <p:nvPr/>
          </p:nvSpPr>
          <p:spPr>
            <a:xfrm>
              <a:off x="5410200" y="1319963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iley Face 52"/>
            <p:cNvSpPr/>
            <p:nvPr/>
          </p:nvSpPr>
          <p:spPr>
            <a:xfrm>
              <a:off x="5410200" y="2327775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iley Face 53"/>
            <p:cNvSpPr/>
            <p:nvPr/>
          </p:nvSpPr>
          <p:spPr>
            <a:xfrm>
              <a:off x="5410200" y="3335587"/>
              <a:ext cx="838200" cy="914400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71500" y="5943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40 Clients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500" y="189974"/>
            <a:ext cx="811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Post-Incarceration Case Manager Demonstration: Year 1</a:t>
            </a:r>
          </a:p>
        </p:txBody>
      </p:sp>
    </p:spTree>
    <p:extLst>
      <p:ext uri="{BB962C8B-B14F-4D97-AF65-F5344CB8AC3E}">
        <p14:creationId xmlns:p14="http://schemas.microsoft.com/office/powerpoint/2010/main" val="43693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828800"/>
            <a:ext cx="35623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41" y="1676400"/>
            <a:ext cx="35623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3826" y="304800"/>
            <a:ext cx="8153400" cy="990600"/>
          </a:xfrm>
          <a:prstGeom prst="roundRect">
            <a:avLst/>
          </a:prstGeom>
          <a:gradFill>
            <a:gsLst>
              <a:gs pos="35000">
                <a:srgbClr val="63A20E"/>
              </a:gs>
              <a:gs pos="100000">
                <a:srgbClr val="00B050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Our Challenge!</a:t>
            </a:r>
          </a:p>
        </p:txBody>
      </p:sp>
    </p:spTree>
    <p:extLst>
      <p:ext uri="{BB962C8B-B14F-4D97-AF65-F5344CB8AC3E}">
        <p14:creationId xmlns:p14="http://schemas.microsoft.com/office/powerpoint/2010/main" val="27813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427683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12763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21145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29527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7909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46291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63055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7154217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992417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27683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12763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1145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29527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790950" y="2470220"/>
            <a:ext cx="8382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46291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63055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7154217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7992417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427683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12763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21145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29527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37909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4629150" y="3483987"/>
            <a:ext cx="8382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/>
          <p:cNvSpPr/>
          <p:nvPr/>
        </p:nvSpPr>
        <p:spPr>
          <a:xfrm>
            <a:off x="63055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7154217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7992417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427683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12763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21145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29527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37909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46291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54673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63055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/>
          <p:cNvSpPr/>
          <p:nvPr/>
        </p:nvSpPr>
        <p:spPr>
          <a:xfrm>
            <a:off x="7154217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7992417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5467350" y="147431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5467350" y="2482129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5467350" y="3489941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1500" y="5943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40 Clients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500" y="189974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Re-arrests = 2</a:t>
            </a:r>
          </a:p>
        </p:txBody>
      </p:sp>
    </p:spTree>
    <p:extLst>
      <p:ext uri="{BB962C8B-B14F-4D97-AF65-F5344CB8AC3E}">
        <p14:creationId xmlns:p14="http://schemas.microsoft.com/office/powerpoint/2010/main" val="203954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427683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12763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21145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29527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7909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46291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6305550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7154217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992417" y="1456453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27683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12763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1145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29527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790950" y="2470220"/>
            <a:ext cx="8382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46291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6305550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7154217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7992417" y="2470220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427683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12763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21145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29527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37909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/>
          <p:cNvSpPr/>
          <p:nvPr/>
        </p:nvSpPr>
        <p:spPr>
          <a:xfrm>
            <a:off x="6305550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7154217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7992417" y="348398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427683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12763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21145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29527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37909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46291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54673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6305550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/>
          <p:cNvSpPr/>
          <p:nvPr/>
        </p:nvSpPr>
        <p:spPr>
          <a:xfrm>
            <a:off x="7154217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7992417" y="4497754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5467350" y="1474317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5467350" y="2482129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5467350" y="3489941"/>
            <a:ext cx="8382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1500" y="5943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40 Clients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500" y="189974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Re-incarcerations = 1</a:t>
            </a:r>
          </a:p>
        </p:txBody>
      </p:sp>
    </p:spTree>
    <p:extLst>
      <p:ext uri="{BB962C8B-B14F-4D97-AF65-F5344CB8AC3E}">
        <p14:creationId xmlns:p14="http://schemas.microsoft.com/office/powerpoint/2010/main" val="252858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Typical Recidivism Rate</a:t>
            </a:r>
          </a:p>
        </p:txBody>
      </p:sp>
      <p:sp>
        <p:nvSpPr>
          <p:cNvPr id="3" name="U-Turn Arrow 2"/>
          <p:cNvSpPr/>
          <p:nvPr/>
        </p:nvSpPr>
        <p:spPr>
          <a:xfrm>
            <a:off x="685800" y="1600200"/>
            <a:ext cx="3048000" cy="3733800"/>
          </a:xfrm>
          <a:prstGeom prst="utur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U-Turn Arrow 3"/>
          <p:cNvSpPr/>
          <p:nvPr/>
        </p:nvSpPr>
        <p:spPr>
          <a:xfrm>
            <a:off x="5562600" y="1600200"/>
            <a:ext cx="3048000" cy="3733800"/>
          </a:xfrm>
          <a:prstGeom prst="utur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5269" y="4872335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56.7%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8490" y="304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PICM Recidivism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7620" y="4872335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2.5%</a:t>
            </a:r>
          </a:p>
        </p:txBody>
      </p:sp>
    </p:spTree>
    <p:extLst>
      <p:ext uri="{BB962C8B-B14F-4D97-AF65-F5344CB8AC3E}">
        <p14:creationId xmlns:p14="http://schemas.microsoft.com/office/powerpoint/2010/main" val="181641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89974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Average Annual Savings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099963"/>
            <a:ext cx="2971800" cy="4453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5240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</a:t>
            </a:r>
            <a:r>
              <a:rPr lang="en-US" sz="3600" b="1" dirty="0">
                <a:solidFill>
                  <a:srgbClr val="00B050"/>
                </a:solidFill>
              </a:rPr>
              <a:t>ONE</a:t>
            </a:r>
            <a:r>
              <a:rPr lang="en-US" sz="3600" dirty="0"/>
              <a:t> case manager keeps </a:t>
            </a:r>
            <a:r>
              <a:rPr lang="en-US" sz="3600" b="1" dirty="0">
                <a:solidFill>
                  <a:srgbClr val="00B050"/>
                </a:solidFill>
              </a:rPr>
              <a:t>30</a:t>
            </a:r>
            <a:r>
              <a:rPr lang="en-US" sz="3600" dirty="0"/>
              <a:t> clients from returning to jail . . .</a:t>
            </a:r>
          </a:p>
          <a:p>
            <a:endParaRPr lang="en-US" sz="3600" dirty="0"/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$600,000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8013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32070"/>
            <a:ext cx="2491694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" y="189974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Average Annual Savings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23764"/>
            <a:ext cx="2209801" cy="3311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5240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</a:t>
            </a:r>
            <a:r>
              <a:rPr lang="en-US" sz="3600" b="1" dirty="0">
                <a:solidFill>
                  <a:srgbClr val="00B050"/>
                </a:solidFill>
              </a:rPr>
              <a:t>FIVE</a:t>
            </a:r>
            <a:r>
              <a:rPr lang="en-US" sz="3600" dirty="0"/>
              <a:t> case managers keep </a:t>
            </a:r>
            <a:r>
              <a:rPr lang="en-US" sz="3600" b="1" dirty="0">
                <a:solidFill>
                  <a:srgbClr val="00B050"/>
                </a:solidFill>
              </a:rPr>
              <a:t>150</a:t>
            </a:r>
            <a:r>
              <a:rPr lang="en-US" sz="3600" dirty="0"/>
              <a:t> clients from returning to jail . . .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$3 million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84" y="1006118"/>
            <a:ext cx="2231140" cy="3343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46" y="3696836"/>
            <a:ext cx="2271785" cy="3404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55" y="3341913"/>
            <a:ext cx="2745490" cy="41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47800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Add </a:t>
            </a:r>
            <a:r>
              <a:rPr lang="en-US" sz="2800" b="1" dirty="0"/>
              <a:t>10-15</a:t>
            </a:r>
            <a:r>
              <a:rPr lang="en-US" sz="2800" dirty="0"/>
              <a:t> case managers at a rate of </a:t>
            </a:r>
            <a:r>
              <a:rPr lang="en-US" sz="2800" b="1" dirty="0"/>
              <a:t>4</a:t>
            </a:r>
            <a:r>
              <a:rPr lang="en-US" sz="2800" dirty="0"/>
              <a:t> per year</a:t>
            </a:r>
          </a:p>
          <a:p>
            <a:endParaRPr lang="en-US" sz="2800" dirty="0"/>
          </a:p>
          <a:p>
            <a:r>
              <a:rPr lang="en-US" sz="2800" dirty="0"/>
              <a:t>Average cost per case manager = </a:t>
            </a:r>
            <a:r>
              <a:rPr lang="en-US" sz="2800" b="1" dirty="0">
                <a:solidFill>
                  <a:srgbClr val="FF0000"/>
                </a:solidFill>
              </a:rPr>
              <a:t>$40,000/year </a:t>
            </a:r>
          </a:p>
          <a:p>
            <a:endParaRPr lang="en-US" sz="2800" dirty="0"/>
          </a:p>
          <a:p>
            <a:pPr algn="ctr"/>
            <a:r>
              <a:rPr lang="en-US" sz="2800" b="1" dirty="0"/>
              <a:t>After 3 years, 300-400 client capacity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$6-8 million in savings per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8997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ea typeface="Adobe Gothic Std B" pitchFamily="34" charset="-128"/>
              </a:rPr>
              <a:t>Expansion Plan</a:t>
            </a:r>
          </a:p>
        </p:txBody>
      </p:sp>
    </p:spTree>
    <p:extLst>
      <p:ext uri="{BB962C8B-B14F-4D97-AF65-F5344CB8AC3E}">
        <p14:creationId xmlns:p14="http://schemas.microsoft.com/office/powerpoint/2010/main" val="1891213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The public will is where the change starts to happen.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77" y="2209799"/>
            <a:ext cx="6458246" cy="41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59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048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8198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15240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Thank You</a:t>
            </a:r>
          </a:p>
          <a:p>
            <a:pPr algn="ctr"/>
            <a:r>
              <a:rPr lang="en-US" dirty="0"/>
              <a:t>For more information contact: Lynn Beshear, Executive Director, Envision 2020 (</a:t>
            </a:r>
            <a:r>
              <a:rPr lang="en-US" dirty="0">
                <a:hlinkClick r:id="rId3"/>
              </a:rPr>
              <a:t>lynn@envision2020.org</a:t>
            </a:r>
            <a:r>
              <a:rPr lang="en-US" dirty="0"/>
              <a:t> or 334-269-0224)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05" y="5121384"/>
            <a:ext cx="2557790" cy="66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" y="4724400"/>
            <a:ext cx="2307167" cy="1066275"/>
          </a:xfrm>
          <a:prstGeom prst="rect">
            <a:avLst/>
          </a:prstGeom>
        </p:spPr>
      </p:pic>
      <p:pic>
        <p:nvPicPr>
          <p:cNvPr id="6" name="Picture 11" descr="Envision New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259359" cy="11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0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179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B0000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Zapf Dingbats"/>
              <a:buChar char=""/>
              <a:defRPr sz="28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 flipH="1">
            <a:off x="990600" y="4157663"/>
            <a:ext cx="64770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B0000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Zapf Dingbats"/>
              <a:buChar char=""/>
              <a:defRPr sz="28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altLang="en-US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Chinese Symbol for Crisis: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b="1" u="sng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Danger              Opportunity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143000"/>
            <a:ext cx="3724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9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6550"/>
            <a:ext cx="78867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9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5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3"/>
          <p:cNvSpPr>
            <a:spLocks/>
          </p:cNvSpPr>
          <p:nvPr/>
        </p:nvSpPr>
        <p:spPr bwMode="auto">
          <a:xfrm>
            <a:off x="5791200" y="3886200"/>
            <a:ext cx="1096963" cy="1125537"/>
          </a:xfrm>
          <a:custGeom>
            <a:avLst/>
            <a:gdLst/>
            <a:ahLst/>
            <a:cxnLst>
              <a:cxn ang="0">
                <a:pos x="199" y="0"/>
              </a:cxn>
              <a:cxn ang="0">
                <a:pos x="199" y="45"/>
              </a:cxn>
              <a:cxn ang="0">
                <a:pos x="0" y="45"/>
              </a:cxn>
              <a:cxn ang="0">
                <a:pos x="27" y="138"/>
              </a:cxn>
              <a:cxn ang="0">
                <a:pos x="13" y="182"/>
              </a:cxn>
              <a:cxn ang="0">
                <a:pos x="59" y="260"/>
              </a:cxn>
              <a:cxn ang="0">
                <a:pos x="59" y="275"/>
              </a:cxn>
              <a:cxn ang="0">
                <a:pos x="87" y="289"/>
              </a:cxn>
              <a:cxn ang="0">
                <a:pos x="73" y="303"/>
              </a:cxn>
              <a:cxn ang="0">
                <a:pos x="100" y="348"/>
              </a:cxn>
              <a:cxn ang="0">
                <a:pos x="113" y="368"/>
              </a:cxn>
              <a:cxn ang="0">
                <a:pos x="100" y="368"/>
              </a:cxn>
              <a:cxn ang="0">
                <a:pos x="87" y="397"/>
              </a:cxn>
              <a:cxn ang="0">
                <a:pos x="113" y="397"/>
              </a:cxn>
              <a:cxn ang="0">
                <a:pos x="141" y="382"/>
              </a:cxn>
              <a:cxn ang="0">
                <a:pos x="127" y="318"/>
              </a:cxn>
              <a:cxn ang="0">
                <a:pos x="186" y="303"/>
              </a:cxn>
              <a:cxn ang="0">
                <a:pos x="199" y="348"/>
              </a:cxn>
              <a:cxn ang="0">
                <a:pos x="227" y="368"/>
              </a:cxn>
              <a:cxn ang="0">
                <a:pos x="255" y="333"/>
              </a:cxn>
              <a:cxn ang="0">
                <a:pos x="255" y="318"/>
              </a:cxn>
              <a:cxn ang="0">
                <a:pos x="282" y="303"/>
              </a:cxn>
              <a:cxn ang="0">
                <a:pos x="282" y="333"/>
              </a:cxn>
              <a:cxn ang="0">
                <a:pos x="314" y="348"/>
              </a:cxn>
              <a:cxn ang="0">
                <a:pos x="327" y="333"/>
              </a:cxn>
              <a:cxn ang="0">
                <a:pos x="355" y="348"/>
              </a:cxn>
              <a:cxn ang="0">
                <a:pos x="368" y="382"/>
              </a:cxn>
              <a:cxn ang="0">
                <a:pos x="396" y="368"/>
              </a:cxn>
              <a:cxn ang="0">
                <a:pos x="396" y="348"/>
              </a:cxn>
              <a:cxn ang="0">
                <a:pos x="427" y="333"/>
              </a:cxn>
              <a:cxn ang="0">
                <a:pos x="427" y="303"/>
              </a:cxn>
              <a:cxn ang="0">
                <a:pos x="482" y="303"/>
              </a:cxn>
              <a:cxn ang="0">
                <a:pos x="482" y="0"/>
              </a:cxn>
              <a:cxn ang="0">
                <a:pos x="199" y="0"/>
              </a:cxn>
            </a:cxnLst>
            <a:rect l="0" t="0" r="r" b="b"/>
            <a:pathLst>
              <a:path w="483" h="398">
                <a:moveTo>
                  <a:pt x="199" y="0"/>
                </a:moveTo>
                <a:lnTo>
                  <a:pt x="199" y="45"/>
                </a:lnTo>
                <a:lnTo>
                  <a:pt x="0" y="45"/>
                </a:lnTo>
                <a:lnTo>
                  <a:pt x="27" y="138"/>
                </a:lnTo>
                <a:lnTo>
                  <a:pt x="13" y="182"/>
                </a:lnTo>
                <a:lnTo>
                  <a:pt x="59" y="260"/>
                </a:lnTo>
                <a:lnTo>
                  <a:pt x="59" y="275"/>
                </a:lnTo>
                <a:lnTo>
                  <a:pt x="87" y="289"/>
                </a:lnTo>
                <a:lnTo>
                  <a:pt x="73" y="303"/>
                </a:lnTo>
                <a:lnTo>
                  <a:pt x="100" y="348"/>
                </a:lnTo>
                <a:lnTo>
                  <a:pt x="113" y="368"/>
                </a:lnTo>
                <a:lnTo>
                  <a:pt x="100" y="368"/>
                </a:lnTo>
                <a:lnTo>
                  <a:pt x="87" y="397"/>
                </a:lnTo>
                <a:lnTo>
                  <a:pt x="113" y="397"/>
                </a:lnTo>
                <a:lnTo>
                  <a:pt x="141" y="382"/>
                </a:lnTo>
                <a:lnTo>
                  <a:pt x="127" y="318"/>
                </a:lnTo>
                <a:lnTo>
                  <a:pt x="186" y="303"/>
                </a:lnTo>
                <a:lnTo>
                  <a:pt x="199" y="348"/>
                </a:lnTo>
                <a:lnTo>
                  <a:pt x="227" y="368"/>
                </a:lnTo>
                <a:lnTo>
                  <a:pt x="255" y="333"/>
                </a:lnTo>
                <a:lnTo>
                  <a:pt x="255" y="318"/>
                </a:lnTo>
                <a:lnTo>
                  <a:pt x="282" y="303"/>
                </a:lnTo>
                <a:lnTo>
                  <a:pt x="282" y="333"/>
                </a:lnTo>
                <a:lnTo>
                  <a:pt x="314" y="348"/>
                </a:lnTo>
                <a:lnTo>
                  <a:pt x="327" y="333"/>
                </a:lnTo>
                <a:lnTo>
                  <a:pt x="355" y="348"/>
                </a:lnTo>
                <a:lnTo>
                  <a:pt x="368" y="382"/>
                </a:lnTo>
                <a:lnTo>
                  <a:pt x="396" y="368"/>
                </a:lnTo>
                <a:lnTo>
                  <a:pt x="396" y="348"/>
                </a:lnTo>
                <a:lnTo>
                  <a:pt x="427" y="333"/>
                </a:lnTo>
                <a:lnTo>
                  <a:pt x="427" y="303"/>
                </a:lnTo>
                <a:lnTo>
                  <a:pt x="482" y="303"/>
                </a:lnTo>
                <a:lnTo>
                  <a:pt x="482" y="0"/>
                </a:lnTo>
                <a:lnTo>
                  <a:pt x="199" y="0"/>
                </a:lnTo>
              </a:path>
            </a:pathLst>
          </a:custGeom>
          <a:solidFill>
            <a:srgbClr val="92D05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800"/>
          </a:p>
        </p:txBody>
      </p:sp>
      <p:sp>
        <p:nvSpPr>
          <p:cNvPr id="146" name="Freeform 28"/>
          <p:cNvSpPr>
            <a:spLocks/>
          </p:cNvSpPr>
          <p:nvPr/>
        </p:nvSpPr>
        <p:spPr bwMode="auto">
          <a:xfrm>
            <a:off x="6886574" y="3886200"/>
            <a:ext cx="1038225" cy="98583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0" y="14"/>
              </a:cxn>
              <a:cxn ang="0">
                <a:pos x="27" y="14"/>
              </a:cxn>
              <a:cxn ang="0">
                <a:pos x="73" y="14"/>
              </a:cxn>
              <a:cxn ang="0">
                <a:pos x="73" y="0"/>
              </a:cxn>
              <a:cxn ang="0">
                <a:pos x="87" y="0"/>
              </a:cxn>
              <a:cxn ang="0">
                <a:pos x="87" y="14"/>
              </a:cxn>
              <a:cxn ang="0">
                <a:pos x="382" y="14"/>
              </a:cxn>
              <a:cxn ang="0">
                <a:pos x="409" y="14"/>
              </a:cxn>
              <a:cxn ang="0">
                <a:pos x="409" y="0"/>
              </a:cxn>
              <a:cxn ang="0">
                <a:pos x="496" y="14"/>
              </a:cxn>
              <a:cxn ang="0">
                <a:pos x="468" y="93"/>
              </a:cxn>
              <a:cxn ang="0">
                <a:pos x="496" y="122"/>
              </a:cxn>
              <a:cxn ang="0">
                <a:pos x="482" y="172"/>
              </a:cxn>
              <a:cxn ang="0">
                <a:pos x="496" y="274"/>
              </a:cxn>
              <a:cxn ang="0">
                <a:pos x="523" y="309"/>
              </a:cxn>
              <a:cxn ang="0">
                <a:pos x="509" y="309"/>
              </a:cxn>
              <a:cxn ang="0">
                <a:pos x="509" y="324"/>
              </a:cxn>
              <a:cxn ang="0">
                <a:pos x="396" y="324"/>
              </a:cxn>
              <a:cxn ang="0">
                <a:pos x="396" y="339"/>
              </a:cxn>
              <a:cxn ang="0">
                <a:pos x="368" y="367"/>
              </a:cxn>
              <a:cxn ang="0">
                <a:pos x="341" y="367"/>
              </a:cxn>
              <a:cxn ang="0">
                <a:pos x="268" y="353"/>
              </a:cxn>
              <a:cxn ang="0">
                <a:pos x="268" y="339"/>
              </a:cxn>
              <a:cxn ang="0">
                <a:pos x="214" y="339"/>
              </a:cxn>
              <a:cxn ang="0">
                <a:pos x="141" y="274"/>
              </a:cxn>
              <a:cxn ang="0">
                <a:pos x="141" y="289"/>
              </a:cxn>
              <a:cxn ang="0">
                <a:pos x="114" y="309"/>
              </a:cxn>
              <a:cxn ang="0">
                <a:pos x="87" y="274"/>
              </a:cxn>
              <a:cxn ang="0">
                <a:pos x="100" y="309"/>
              </a:cxn>
              <a:cxn ang="0">
                <a:pos x="87" y="339"/>
              </a:cxn>
              <a:cxn ang="0">
                <a:pos x="100" y="367"/>
              </a:cxn>
              <a:cxn ang="0">
                <a:pos x="59" y="339"/>
              </a:cxn>
              <a:cxn ang="0">
                <a:pos x="0" y="367"/>
              </a:cxn>
              <a:cxn ang="0">
                <a:pos x="0" y="63"/>
              </a:cxn>
            </a:cxnLst>
            <a:rect l="0" t="0" r="r" b="b"/>
            <a:pathLst>
              <a:path w="524" h="368">
                <a:moveTo>
                  <a:pt x="0" y="63"/>
                </a:moveTo>
                <a:lnTo>
                  <a:pt x="0" y="14"/>
                </a:lnTo>
                <a:lnTo>
                  <a:pt x="27" y="14"/>
                </a:lnTo>
                <a:lnTo>
                  <a:pt x="73" y="14"/>
                </a:lnTo>
                <a:lnTo>
                  <a:pt x="73" y="0"/>
                </a:lnTo>
                <a:lnTo>
                  <a:pt x="87" y="0"/>
                </a:lnTo>
                <a:lnTo>
                  <a:pt x="87" y="14"/>
                </a:lnTo>
                <a:lnTo>
                  <a:pt x="382" y="14"/>
                </a:lnTo>
                <a:lnTo>
                  <a:pt x="409" y="14"/>
                </a:lnTo>
                <a:lnTo>
                  <a:pt x="409" y="0"/>
                </a:lnTo>
                <a:lnTo>
                  <a:pt x="496" y="14"/>
                </a:lnTo>
                <a:lnTo>
                  <a:pt x="468" y="93"/>
                </a:lnTo>
                <a:lnTo>
                  <a:pt x="496" y="122"/>
                </a:lnTo>
                <a:lnTo>
                  <a:pt x="482" y="172"/>
                </a:lnTo>
                <a:lnTo>
                  <a:pt x="496" y="274"/>
                </a:lnTo>
                <a:lnTo>
                  <a:pt x="523" y="309"/>
                </a:lnTo>
                <a:lnTo>
                  <a:pt x="509" y="309"/>
                </a:lnTo>
                <a:lnTo>
                  <a:pt x="509" y="324"/>
                </a:lnTo>
                <a:lnTo>
                  <a:pt x="396" y="324"/>
                </a:lnTo>
                <a:lnTo>
                  <a:pt x="396" y="339"/>
                </a:lnTo>
                <a:lnTo>
                  <a:pt x="368" y="367"/>
                </a:lnTo>
                <a:lnTo>
                  <a:pt x="341" y="367"/>
                </a:lnTo>
                <a:lnTo>
                  <a:pt x="268" y="353"/>
                </a:lnTo>
                <a:lnTo>
                  <a:pt x="268" y="339"/>
                </a:lnTo>
                <a:lnTo>
                  <a:pt x="214" y="339"/>
                </a:lnTo>
                <a:lnTo>
                  <a:pt x="141" y="274"/>
                </a:lnTo>
                <a:lnTo>
                  <a:pt x="141" y="289"/>
                </a:lnTo>
                <a:lnTo>
                  <a:pt x="114" y="309"/>
                </a:lnTo>
                <a:lnTo>
                  <a:pt x="87" y="274"/>
                </a:lnTo>
                <a:lnTo>
                  <a:pt x="100" y="309"/>
                </a:lnTo>
                <a:lnTo>
                  <a:pt x="87" y="339"/>
                </a:lnTo>
                <a:lnTo>
                  <a:pt x="100" y="367"/>
                </a:lnTo>
                <a:lnTo>
                  <a:pt x="59" y="339"/>
                </a:lnTo>
                <a:lnTo>
                  <a:pt x="0" y="367"/>
                </a:lnTo>
                <a:lnTo>
                  <a:pt x="0" y="6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800"/>
          </a:p>
        </p:txBody>
      </p:sp>
      <p:sp>
        <p:nvSpPr>
          <p:cNvPr id="147" name="Freeform 45"/>
          <p:cNvSpPr>
            <a:spLocks/>
          </p:cNvSpPr>
          <p:nvPr/>
        </p:nvSpPr>
        <p:spPr bwMode="auto">
          <a:xfrm>
            <a:off x="5943600" y="4872037"/>
            <a:ext cx="944563" cy="919163"/>
          </a:xfrm>
          <a:custGeom>
            <a:avLst/>
            <a:gdLst/>
            <a:ahLst/>
            <a:cxnLst>
              <a:cxn ang="0">
                <a:pos x="74" y="94"/>
              </a:cxn>
              <a:cxn ang="0">
                <a:pos x="100" y="94"/>
              </a:cxn>
              <a:cxn ang="0">
                <a:pos x="128" y="79"/>
              </a:cxn>
              <a:cxn ang="0">
                <a:pos x="114" y="15"/>
              </a:cxn>
              <a:cxn ang="0">
                <a:pos x="173" y="0"/>
              </a:cxn>
              <a:cxn ang="0">
                <a:pos x="186" y="45"/>
              </a:cxn>
              <a:cxn ang="0">
                <a:pos x="214" y="65"/>
              </a:cxn>
              <a:cxn ang="0">
                <a:pos x="242" y="30"/>
              </a:cxn>
              <a:cxn ang="0">
                <a:pos x="242" y="15"/>
              </a:cxn>
              <a:cxn ang="0">
                <a:pos x="269" y="0"/>
              </a:cxn>
              <a:cxn ang="0">
                <a:pos x="269" y="30"/>
              </a:cxn>
              <a:cxn ang="0">
                <a:pos x="301" y="45"/>
              </a:cxn>
              <a:cxn ang="0">
                <a:pos x="314" y="30"/>
              </a:cxn>
              <a:cxn ang="0">
                <a:pos x="342" y="45"/>
              </a:cxn>
              <a:cxn ang="0">
                <a:pos x="355" y="79"/>
              </a:cxn>
              <a:cxn ang="0">
                <a:pos x="383" y="65"/>
              </a:cxn>
              <a:cxn ang="0">
                <a:pos x="414" y="94"/>
              </a:cxn>
              <a:cxn ang="0">
                <a:pos x="383" y="108"/>
              </a:cxn>
              <a:cxn ang="0">
                <a:pos x="401" y="138"/>
              </a:cxn>
              <a:cxn ang="0">
                <a:pos x="469" y="167"/>
              </a:cxn>
              <a:cxn ang="0">
                <a:pos x="469" y="368"/>
              </a:cxn>
              <a:cxn ang="0">
                <a:pos x="469" y="461"/>
              </a:cxn>
              <a:cxn ang="0">
                <a:pos x="441" y="461"/>
              </a:cxn>
              <a:cxn ang="0">
                <a:pos x="46" y="461"/>
              </a:cxn>
              <a:cxn ang="0">
                <a:pos x="46" y="368"/>
              </a:cxn>
              <a:cxn ang="0">
                <a:pos x="0" y="368"/>
              </a:cxn>
              <a:cxn ang="0">
                <a:pos x="0" y="182"/>
              </a:cxn>
              <a:cxn ang="0">
                <a:pos x="87" y="182"/>
              </a:cxn>
              <a:cxn ang="0">
                <a:pos x="46" y="153"/>
              </a:cxn>
              <a:cxn ang="0">
                <a:pos x="74" y="108"/>
              </a:cxn>
              <a:cxn ang="0">
                <a:pos x="46" y="108"/>
              </a:cxn>
              <a:cxn ang="0">
                <a:pos x="46" y="94"/>
              </a:cxn>
              <a:cxn ang="0">
                <a:pos x="87" y="65"/>
              </a:cxn>
              <a:cxn ang="0">
                <a:pos x="74" y="94"/>
              </a:cxn>
            </a:cxnLst>
            <a:rect l="0" t="0" r="r" b="b"/>
            <a:pathLst>
              <a:path w="470" h="462">
                <a:moveTo>
                  <a:pt x="74" y="94"/>
                </a:moveTo>
                <a:lnTo>
                  <a:pt x="100" y="94"/>
                </a:lnTo>
                <a:lnTo>
                  <a:pt x="128" y="79"/>
                </a:lnTo>
                <a:lnTo>
                  <a:pt x="114" y="15"/>
                </a:lnTo>
                <a:lnTo>
                  <a:pt x="173" y="0"/>
                </a:lnTo>
                <a:lnTo>
                  <a:pt x="186" y="45"/>
                </a:lnTo>
                <a:lnTo>
                  <a:pt x="214" y="65"/>
                </a:lnTo>
                <a:lnTo>
                  <a:pt x="242" y="30"/>
                </a:lnTo>
                <a:lnTo>
                  <a:pt x="242" y="15"/>
                </a:lnTo>
                <a:lnTo>
                  <a:pt x="269" y="0"/>
                </a:lnTo>
                <a:lnTo>
                  <a:pt x="269" y="30"/>
                </a:lnTo>
                <a:lnTo>
                  <a:pt x="301" y="45"/>
                </a:lnTo>
                <a:lnTo>
                  <a:pt x="314" y="30"/>
                </a:lnTo>
                <a:lnTo>
                  <a:pt x="342" y="45"/>
                </a:lnTo>
                <a:lnTo>
                  <a:pt x="355" y="79"/>
                </a:lnTo>
                <a:lnTo>
                  <a:pt x="383" y="65"/>
                </a:lnTo>
                <a:lnTo>
                  <a:pt x="414" y="94"/>
                </a:lnTo>
                <a:lnTo>
                  <a:pt x="383" y="108"/>
                </a:lnTo>
                <a:lnTo>
                  <a:pt x="401" y="138"/>
                </a:lnTo>
                <a:lnTo>
                  <a:pt x="469" y="167"/>
                </a:lnTo>
                <a:lnTo>
                  <a:pt x="469" y="368"/>
                </a:lnTo>
                <a:lnTo>
                  <a:pt x="469" y="461"/>
                </a:lnTo>
                <a:lnTo>
                  <a:pt x="441" y="461"/>
                </a:lnTo>
                <a:lnTo>
                  <a:pt x="46" y="461"/>
                </a:lnTo>
                <a:lnTo>
                  <a:pt x="46" y="368"/>
                </a:lnTo>
                <a:lnTo>
                  <a:pt x="0" y="368"/>
                </a:lnTo>
                <a:lnTo>
                  <a:pt x="0" y="182"/>
                </a:lnTo>
                <a:lnTo>
                  <a:pt x="87" y="182"/>
                </a:lnTo>
                <a:lnTo>
                  <a:pt x="46" y="153"/>
                </a:lnTo>
                <a:lnTo>
                  <a:pt x="74" y="108"/>
                </a:lnTo>
                <a:lnTo>
                  <a:pt x="46" y="108"/>
                </a:lnTo>
                <a:lnTo>
                  <a:pt x="46" y="94"/>
                </a:lnTo>
                <a:lnTo>
                  <a:pt x="87" y="65"/>
                </a:lnTo>
                <a:lnTo>
                  <a:pt x="74" y="94"/>
                </a:lnTo>
              </a:path>
            </a:pathLst>
          </a:custGeom>
          <a:solidFill>
            <a:srgbClr val="00B0F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800"/>
          </a:p>
        </p:txBody>
      </p:sp>
      <p:sp>
        <p:nvSpPr>
          <p:cNvPr id="148" name="Freeform 54"/>
          <p:cNvSpPr>
            <a:spLocks/>
          </p:cNvSpPr>
          <p:nvPr/>
        </p:nvSpPr>
        <p:spPr bwMode="auto">
          <a:xfrm>
            <a:off x="6757988" y="4732337"/>
            <a:ext cx="1243012" cy="1058863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31" y="123"/>
              </a:cxn>
              <a:cxn ang="0">
                <a:pos x="31" y="93"/>
              </a:cxn>
              <a:cxn ang="0">
                <a:pos x="86" y="93"/>
              </a:cxn>
              <a:cxn ang="0">
                <a:pos x="145" y="65"/>
              </a:cxn>
              <a:cxn ang="0">
                <a:pos x="186" y="93"/>
              </a:cxn>
              <a:cxn ang="0">
                <a:pos x="173" y="65"/>
              </a:cxn>
              <a:cxn ang="0">
                <a:pos x="186" y="35"/>
              </a:cxn>
              <a:cxn ang="0">
                <a:pos x="173" y="0"/>
              </a:cxn>
              <a:cxn ang="0">
                <a:pos x="200" y="35"/>
              </a:cxn>
              <a:cxn ang="0">
                <a:pos x="227" y="15"/>
              </a:cxn>
              <a:cxn ang="0">
                <a:pos x="227" y="0"/>
              </a:cxn>
              <a:cxn ang="0">
                <a:pos x="300" y="65"/>
              </a:cxn>
              <a:cxn ang="0">
                <a:pos x="354" y="65"/>
              </a:cxn>
              <a:cxn ang="0">
                <a:pos x="354" y="79"/>
              </a:cxn>
              <a:cxn ang="0">
                <a:pos x="427" y="93"/>
              </a:cxn>
              <a:cxn ang="0">
                <a:pos x="454" y="93"/>
              </a:cxn>
              <a:cxn ang="0">
                <a:pos x="482" y="172"/>
              </a:cxn>
              <a:cxn ang="0">
                <a:pos x="513" y="172"/>
              </a:cxn>
              <a:cxn ang="0">
                <a:pos x="541" y="231"/>
              </a:cxn>
              <a:cxn ang="0">
                <a:pos x="482" y="231"/>
              </a:cxn>
              <a:cxn ang="0">
                <a:pos x="482" y="246"/>
              </a:cxn>
              <a:cxn ang="0">
                <a:pos x="482" y="461"/>
              </a:cxn>
              <a:cxn ang="0">
                <a:pos x="482" y="554"/>
              </a:cxn>
              <a:cxn ang="0">
                <a:pos x="286" y="554"/>
              </a:cxn>
              <a:cxn ang="0">
                <a:pos x="186" y="554"/>
              </a:cxn>
              <a:cxn ang="0">
                <a:pos x="186" y="461"/>
              </a:cxn>
              <a:cxn ang="0">
                <a:pos x="86" y="461"/>
              </a:cxn>
              <a:cxn ang="0">
                <a:pos x="86" y="260"/>
              </a:cxn>
              <a:cxn ang="0">
                <a:pos x="18" y="231"/>
              </a:cxn>
              <a:cxn ang="0">
                <a:pos x="0" y="201"/>
              </a:cxn>
              <a:cxn ang="0">
                <a:pos x="31" y="187"/>
              </a:cxn>
              <a:cxn ang="0">
                <a:pos x="0" y="158"/>
              </a:cxn>
              <a:cxn ang="0">
                <a:pos x="0" y="138"/>
              </a:cxn>
            </a:cxnLst>
            <a:rect l="0" t="0" r="r" b="b"/>
            <a:pathLst>
              <a:path w="542" h="555">
                <a:moveTo>
                  <a:pt x="0" y="138"/>
                </a:moveTo>
                <a:lnTo>
                  <a:pt x="31" y="123"/>
                </a:lnTo>
                <a:lnTo>
                  <a:pt x="31" y="93"/>
                </a:lnTo>
                <a:lnTo>
                  <a:pt x="86" y="93"/>
                </a:lnTo>
                <a:lnTo>
                  <a:pt x="145" y="65"/>
                </a:lnTo>
                <a:lnTo>
                  <a:pt x="186" y="93"/>
                </a:lnTo>
                <a:lnTo>
                  <a:pt x="173" y="65"/>
                </a:lnTo>
                <a:lnTo>
                  <a:pt x="186" y="35"/>
                </a:lnTo>
                <a:lnTo>
                  <a:pt x="173" y="0"/>
                </a:lnTo>
                <a:lnTo>
                  <a:pt x="200" y="35"/>
                </a:lnTo>
                <a:lnTo>
                  <a:pt x="227" y="15"/>
                </a:lnTo>
                <a:lnTo>
                  <a:pt x="227" y="0"/>
                </a:lnTo>
                <a:lnTo>
                  <a:pt x="300" y="65"/>
                </a:lnTo>
                <a:lnTo>
                  <a:pt x="354" y="65"/>
                </a:lnTo>
                <a:lnTo>
                  <a:pt x="354" y="79"/>
                </a:lnTo>
                <a:lnTo>
                  <a:pt x="427" y="93"/>
                </a:lnTo>
                <a:lnTo>
                  <a:pt x="454" y="93"/>
                </a:lnTo>
                <a:lnTo>
                  <a:pt x="482" y="172"/>
                </a:lnTo>
                <a:lnTo>
                  <a:pt x="513" y="172"/>
                </a:lnTo>
                <a:lnTo>
                  <a:pt x="541" y="231"/>
                </a:lnTo>
                <a:lnTo>
                  <a:pt x="482" y="231"/>
                </a:lnTo>
                <a:lnTo>
                  <a:pt x="482" y="246"/>
                </a:lnTo>
                <a:lnTo>
                  <a:pt x="482" y="461"/>
                </a:lnTo>
                <a:lnTo>
                  <a:pt x="482" y="554"/>
                </a:lnTo>
                <a:lnTo>
                  <a:pt x="286" y="554"/>
                </a:lnTo>
                <a:lnTo>
                  <a:pt x="186" y="554"/>
                </a:lnTo>
                <a:lnTo>
                  <a:pt x="186" y="461"/>
                </a:lnTo>
                <a:lnTo>
                  <a:pt x="86" y="461"/>
                </a:lnTo>
                <a:lnTo>
                  <a:pt x="86" y="260"/>
                </a:lnTo>
                <a:lnTo>
                  <a:pt x="18" y="231"/>
                </a:lnTo>
                <a:lnTo>
                  <a:pt x="0" y="201"/>
                </a:lnTo>
                <a:lnTo>
                  <a:pt x="31" y="187"/>
                </a:lnTo>
                <a:lnTo>
                  <a:pt x="0" y="158"/>
                </a:lnTo>
                <a:lnTo>
                  <a:pt x="0" y="138"/>
                </a:lnTo>
              </a:path>
            </a:pathLst>
          </a:custGeom>
          <a:solidFill>
            <a:srgbClr val="FFC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800"/>
          </a:p>
        </p:txBody>
      </p:sp>
      <p:sp>
        <p:nvSpPr>
          <p:cNvPr id="149" name="Rectangle 71"/>
          <p:cNvSpPr>
            <a:spLocks noChangeArrowheads="1"/>
          </p:cNvSpPr>
          <p:nvPr/>
        </p:nvSpPr>
        <p:spPr bwMode="auto">
          <a:xfrm>
            <a:off x="6039644" y="4287279"/>
            <a:ext cx="820738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0" tIns="50800" rIns="101600" bIns="50800">
            <a:spAutoFit/>
          </a:bodyPr>
          <a:lstStyle>
            <a:lvl1pPr defTabSz="1006475">
              <a:buClr>
                <a:srgbClr val="00FF00"/>
              </a:buClr>
              <a:buSzPct val="75000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6475">
              <a:buClr>
                <a:srgbClr val="FAFD00"/>
              </a:buClr>
              <a:buSzPct val="75000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6475">
              <a:buClr>
                <a:srgbClr val="FF5008"/>
              </a:buClr>
              <a:buSzPct val="65000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6475">
              <a:buClr>
                <a:srgbClr val="8901F3"/>
              </a:buClr>
              <a:buSzPct val="65000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6475">
              <a:buClr>
                <a:srgbClr val="114FFB"/>
              </a:buClr>
              <a:buSzPct val="65000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effectLst/>
              </a:rPr>
              <a:t>Autauga</a:t>
            </a:r>
          </a:p>
        </p:txBody>
      </p:sp>
      <p:sp>
        <p:nvSpPr>
          <p:cNvPr id="150" name="Rectangle 96"/>
          <p:cNvSpPr>
            <a:spLocks noChangeArrowheads="1"/>
          </p:cNvSpPr>
          <p:nvPr/>
        </p:nvSpPr>
        <p:spPr bwMode="auto">
          <a:xfrm>
            <a:off x="6964820" y="4287278"/>
            <a:ext cx="726161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0" tIns="50800" rIns="101600" bIns="50800">
            <a:spAutoFit/>
          </a:bodyPr>
          <a:lstStyle>
            <a:lvl1pPr defTabSz="1006475">
              <a:buClr>
                <a:srgbClr val="00FF00"/>
              </a:buClr>
              <a:buSzPct val="75000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6475">
              <a:buClr>
                <a:srgbClr val="FAFD00"/>
              </a:buClr>
              <a:buSzPct val="75000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6475">
              <a:buClr>
                <a:srgbClr val="FF5008"/>
              </a:buClr>
              <a:buSzPct val="65000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6475">
              <a:buClr>
                <a:srgbClr val="8901F3"/>
              </a:buClr>
              <a:buSzPct val="65000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6475">
              <a:buClr>
                <a:srgbClr val="114FFB"/>
              </a:buClr>
              <a:buSzPct val="65000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effectLst/>
              </a:rPr>
              <a:t>Elmore</a:t>
            </a:r>
          </a:p>
        </p:txBody>
      </p:sp>
      <p:sp>
        <p:nvSpPr>
          <p:cNvPr id="151" name="Rectangle 113"/>
          <p:cNvSpPr>
            <a:spLocks noChangeArrowheads="1"/>
          </p:cNvSpPr>
          <p:nvPr/>
        </p:nvSpPr>
        <p:spPr bwMode="auto">
          <a:xfrm>
            <a:off x="6030657" y="5307107"/>
            <a:ext cx="873637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0" tIns="50800" rIns="101600" bIns="50800">
            <a:spAutoFit/>
          </a:bodyPr>
          <a:lstStyle>
            <a:lvl1pPr defTabSz="1006475">
              <a:buClr>
                <a:srgbClr val="00FF00"/>
              </a:buClr>
              <a:buSzPct val="75000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6475">
              <a:buClr>
                <a:srgbClr val="FAFD00"/>
              </a:buClr>
              <a:buSzPct val="75000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6475">
              <a:buClr>
                <a:srgbClr val="FF5008"/>
              </a:buClr>
              <a:buSzPct val="65000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6475">
              <a:buClr>
                <a:srgbClr val="8901F3"/>
              </a:buClr>
              <a:buSzPct val="65000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6475">
              <a:buClr>
                <a:srgbClr val="114FFB"/>
              </a:buClr>
              <a:buSzPct val="65000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effectLst/>
              </a:rPr>
              <a:t>Lowndes</a:t>
            </a:r>
          </a:p>
        </p:txBody>
      </p:sp>
      <p:sp>
        <p:nvSpPr>
          <p:cNvPr id="152" name="Rectangle 121"/>
          <p:cNvSpPr>
            <a:spLocks noChangeArrowheads="1"/>
          </p:cNvSpPr>
          <p:nvPr/>
        </p:nvSpPr>
        <p:spPr bwMode="auto">
          <a:xfrm>
            <a:off x="6805610" y="5044360"/>
            <a:ext cx="1208090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600" tIns="50800" rIns="101600" bIns="50800">
            <a:spAutoFit/>
          </a:bodyPr>
          <a:lstStyle>
            <a:lvl1pPr defTabSz="1006475">
              <a:buClr>
                <a:srgbClr val="00FF00"/>
              </a:buClr>
              <a:buSzPct val="75000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6475">
              <a:buClr>
                <a:srgbClr val="FAFD00"/>
              </a:buClr>
              <a:buSzPct val="75000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6475">
              <a:buClr>
                <a:srgbClr val="FF5008"/>
              </a:buClr>
              <a:buSzPct val="65000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6475">
              <a:buClr>
                <a:srgbClr val="8901F3"/>
              </a:buClr>
              <a:buSzPct val="65000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6475">
              <a:buClr>
                <a:srgbClr val="114FFB"/>
              </a:buClr>
              <a:buSzPct val="65000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SzPct val="65000"/>
              <a:buFont typeface="Monotype Sort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effectLst/>
              </a:rPr>
              <a:t>Montgomery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7620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network of stakeholders dedicated to making a collective impact on the issue of access to mental healthcare in the region</a:t>
            </a:r>
          </a:p>
        </p:txBody>
      </p:sp>
      <p:sp>
        <p:nvSpPr>
          <p:cNvPr id="4" name="Oval 3"/>
          <p:cNvSpPr/>
          <p:nvPr/>
        </p:nvSpPr>
        <p:spPr>
          <a:xfrm>
            <a:off x="6172200" y="1219200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8153400" y="1752600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757988" y="2334507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5872163" y="3048000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2286000" y="4710426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675440" y="5814291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610600" y="3483429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143000" y="5374536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8020085" y="304800"/>
            <a:ext cx="1674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6255941" y="1219200"/>
            <a:ext cx="15994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 flipH="1">
            <a:off x="6039644" y="1371600"/>
            <a:ext cx="216297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8" idx="6"/>
          </p:cNvCxnSpPr>
          <p:nvPr/>
        </p:nvCxnSpPr>
        <p:spPr>
          <a:xfrm>
            <a:off x="2453481" y="4786626"/>
            <a:ext cx="3502422" cy="664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61" idx="7"/>
            <a:endCxn id="158" idx="3"/>
          </p:cNvCxnSpPr>
          <p:nvPr/>
        </p:nvCxnSpPr>
        <p:spPr>
          <a:xfrm flipV="1">
            <a:off x="1285954" y="4840508"/>
            <a:ext cx="1024573" cy="556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62" idx="0"/>
          </p:cNvCxnSpPr>
          <p:nvPr/>
        </p:nvCxnSpPr>
        <p:spPr>
          <a:xfrm flipH="1">
            <a:off x="7379494" y="304800"/>
            <a:ext cx="724332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7" idx="7"/>
            <a:endCxn id="156" idx="2"/>
          </p:cNvCxnSpPr>
          <p:nvPr/>
        </p:nvCxnSpPr>
        <p:spPr>
          <a:xfrm flipV="1">
            <a:off x="6015117" y="2410707"/>
            <a:ext cx="742871" cy="659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5" idx="0"/>
          </p:cNvCxnSpPr>
          <p:nvPr/>
        </p:nvCxnSpPr>
        <p:spPr>
          <a:xfrm flipH="1">
            <a:off x="6629400" y="1752600"/>
            <a:ext cx="1607741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18997" y="5814291"/>
            <a:ext cx="242331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8" idx="5"/>
            <a:endCxn id="159" idx="0"/>
          </p:cNvCxnSpPr>
          <p:nvPr/>
        </p:nvCxnSpPr>
        <p:spPr>
          <a:xfrm>
            <a:off x="2428954" y="4840508"/>
            <a:ext cx="2330227" cy="973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0"/>
            <a:endCxn id="155" idx="2"/>
          </p:cNvCxnSpPr>
          <p:nvPr/>
        </p:nvCxnSpPr>
        <p:spPr>
          <a:xfrm>
            <a:off x="6255941" y="1219200"/>
            <a:ext cx="1897459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001000" y="3635829"/>
            <a:ext cx="693340" cy="1408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6" idx="5"/>
          </p:cNvCxnSpPr>
          <p:nvPr/>
        </p:nvCxnSpPr>
        <p:spPr>
          <a:xfrm>
            <a:off x="6900942" y="2464589"/>
            <a:ext cx="303728" cy="142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6" idx="4"/>
            <a:endCxn id="160" idx="1"/>
          </p:cNvCxnSpPr>
          <p:nvPr/>
        </p:nvCxnSpPr>
        <p:spPr>
          <a:xfrm>
            <a:off x="6841729" y="2486907"/>
            <a:ext cx="1793398" cy="101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" y="3635829"/>
            <a:ext cx="38862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488565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72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28000"/>
                  <a:lumOff val="72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6044" y="-3657600"/>
            <a:ext cx="3951911" cy="107680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perspectiveRelaxed" fov="72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57700" y="-509555"/>
            <a:ext cx="228600" cy="8229600"/>
          </a:xfrm>
          <a:prstGeom prst="line">
            <a:avLst/>
          </a:prstGeom>
          <a:ln w="38100">
            <a:solidFill>
              <a:srgbClr val="FFFF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n 8"/>
          <p:cNvSpPr/>
          <p:nvPr/>
        </p:nvSpPr>
        <p:spPr>
          <a:xfrm>
            <a:off x="152400" y="28866"/>
            <a:ext cx="1600200" cy="1568631"/>
          </a:xfrm>
          <a:prstGeom prst="su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81200" y="520792"/>
            <a:ext cx="6781799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+mj-lt"/>
              </a:rPr>
              <a:t>Vision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4754" y="1963615"/>
            <a:ext cx="7315200" cy="4114800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Access to quality mental healthcare for all</a:t>
            </a:r>
          </a:p>
        </p:txBody>
      </p:sp>
    </p:spTree>
    <p:extLst>
      <p:ext uri="{BB962C8B-B14F-4D97-AF65-F5344CB8AC3E}">
        <p14:creationId xmlns:p14="http://schemas.microsoft.com/office/powerpoint/2010/main" val="413079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22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6858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Collective 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“The commitment of a group of actors from different sectors to a common agenda for solving a complex social problem.” (FSG)</a:t>
            </a:r>
          </a:p>
        </p:txBody>
      </p:sp>
    </p:spTree>
    <p:extLst>
      <p:ext uri="{BB962C8B-B14F-4D97-AF65-F5344CB8AC3E}">
        <p14:creationId xmlns:p14="http://schemas.microsoft.com/office/powerpoint/2010/main" val="215303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Collective Impact different?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611605"/>
              </p:ext>
            </p:extLst>
          </p:nvPr>
        </p:nvGraphicFramePr>
        <p:xfrm>
          <a:off x="477033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3287113" y="3287114"/>
            <a:ext cx="688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8"/>
              </a:rPr>
              <a:t>http://www.fsg.org/OurApproach/WhatIsCollectiveImpact.aspx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68052" y="4953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Continuous Communication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3233" y="5867400"/>
            <a:ext cx="81534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Backbone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93945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BEA71E032D3479C4DB7B928157B76" ma:contentTypeVersion="0" ma:contentTypeDescription="Create a new document." ma:contentTypeScope="" ma:versionID="d00e5b4919fb438131ae873db36856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3A8405-1903-4A48-A896-C271A1676800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633DAD-106E-47A0-AA01-A1C0ADC6DF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42B92-54FF-4477-A17D-B2DB56DE7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5734</TotalTime>
  <Words>533</Words>
  <Application>Microsoft Office PowerPoint</Application>
  <PresentationFormat>On-screen Show (4:3)</PresentationFormat>
  <Paragraphs>87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Adobe Gothic Std B</vt:lpstr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Collective Impact different?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Capacity Building to Collective Impact</dc:title>
  <dc:creator>lconely</dc:creator>
  <cp:lastModifiedBy>Sallie Gowan</cp:lastModifiedBy>
  <cp:revision>294</cp:revision>
  <cp:lastPrinted>2016-12-05T17:54:21Z</cp:lastPrinted>
  <dcterms:created xsi:type="dcterms:W3CDTF">2012-07-05T19:22:51Z</dcterms:created>
  <dcterms:modified xsi:type="dcterms:W3CDTF">2016-12-14T19:48:18Z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0x0101003AFBEA71E032D3479C4DB7B928157B76</vt:lpwstr>
  </property>
</Properties>
</file>