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3" r:id="rId1"/>
  </p:sldMasterIdLst>
  <p:sldIdLst>
    <p:sldId id="256" r:id="rId2"/>
    <p:sldId id="257" r:id="rId3"/>
    <p:sldId id="259" r:id="rId4"/>
    <p:sldId id="258" r:id="rId5"/>
    <p:sldId id="263" r:id="rId6"/>
    <p:sldId id="260" r:id="rId7"/>
    <p:sldId id="261" r:id="rId8"/>
    <p:sldId id="262"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9" d="100"/>
          <a:sy n="79" d="100"/>
        </p:scale>
        <p:origin x="19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95885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8/16/2016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59946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8/16/2016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62572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8/16/2016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489126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8/16/2016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431274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8/16/2016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336529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749905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8/16/2016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92458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3783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8/16/2016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09451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8/16/2016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25622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8/16/2016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5652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8/16/2016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55463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8/16/2016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01190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8/16/2016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07713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8/16/2016</a:t>
            </a:fld>
            <a:endParaRPr lang="en-US" dirty="0"/>
          </a:p>
        </p:txBody>
      </p:sp>
    </p:spTree>
    <p:extLst>
      <p:ext uri="{BB962C8B-B14F-4D97-AF65-F5344CB8AC3E}">
        <p14:creationId xmlns:p14="http://schemas.microsoft.com/office/powerpoint/2010/main" val="1017942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8/16/2016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78873869"/>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 id="2147483746" r:id="rId13"/>
    <p:sldLayoutId id="2147483747" r:id="rId14"/>
    <p:sldLayoutId id="2147483748" r:id="rId15"/>
    <p:sldLayoutId id="214748374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checkpoint.riag.com/app/main/docLinkNew?DocID=ib4c2aafc85e911de8cdc0a48868caa77&amp;SrcDocId=T0SLACSAF:1799.1-1&amp;feature=tcheckpoint&amp;lastCpReqId=3801112" TargetMode="External"/><Relationship Id="rId2" Type="http://schemas.openxmlformats.org/officeDocument/2006/relationships/hyperlink" Target="https://checkpoint.riag.com/app/main/docLinkNew?DocID=ia5c7d8c485e911de8cdc0a48868caa77&amp;SrcDocId=T0SLACSAF:1799.1-1&amp;feature=tcheckpoint&amp;lastCpReqId=380111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checkpoint.riag.com/app/view/docText?usid=2242b8w149b59&amp;DocID=ibc7e486e85e911de8cdc0a48868caa77&amp;collId=90.STATE_CASES&amp;docTid=T0SLACSAF:1799.1-1&amp;feature=tcheckpoint&amp;lastCpReqId=3801112&amp;searchHandle=ia744c09a000001568fd65eea442ea6a6#fn1"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Digital Delivery of Tangible Personal Property</a:t>
            </a:r>
          </a:p>
        </p:txBody>
      </p:sp>
      <p:sp>
        <p:nvSpPr>
          <p:cNvPr id="3" name="Subtitle 2"/>
          <p:cNvSpPr>
            <a:spLocks noGrp="1"/>
          </p:cNvSpPr>
          <p:nvPr>
            <p:ph type="subTitle" idx="1"/>
          </p:nvPr>
        </p:nvSpPr>
        <p:spPr/>
        <p:txBody>
          <a:bodyPr/>
          <a:lstStyle/>
          <a:p>
            <a:r>
              <a:rPr lang="en-US" dirty="0"/>
              <a:t>Alabama Department of Revenue</a:t>
            </a:r>
          </a:p>
        </p:txBody>
      </p:sp>
    </p:spTree>
    <p:extLst>
      <p:ext uri="{BB962C8B-B14F-4D97-AF65-F5344CB8AC3E}">
        <p14:creationId xmlns:p14="http://schemas.microsoft.com/office/powerpoint/2010/main" val="3399248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Taxable/Nontaxable</a:t>
            </a:r>
          </a:p>
        </p:txBody>
      </p:sp>
      <p:sp>
        <p:nvSpPr>
          <p:cNvPr id="3" name="Content Placeholder 2"/>
          <p:cNvSpPr>
            <a:spLocks noGrp="1"/>
          </p:cNvSpPr>
          <p:nvPr>
            <p:ph idx="1"/>
          </p:nvPr>
        </p:nvSpPr>
        <p:spPr/>
        <p:txBody>
          <a:bodyPr/>
          <a:lstStyle/>
          <a:p>
            <a:r>
              <a:rPr lang="en-US" dirty="0"/>
              <a:t>No clear answer</a:t>
            </a:r>
          </a:p>
          <a:p>
            <a:r>
              <a:rPr lang="en-US" dirty="0"/>
              <a:t>Digital goods not specifically addressed in sales and use tax law</a:t>
            </a:r>
          </a:p>
          <a:p>
            <a:r>
              <a:rPr lang="en-US" dirty="0"/>
              <a:t>Argument for taxation </a:t>
            </a:r>
          </a:p>
          <a:p>
            <a:pPr lvl="1"/>
            <a:r>
              <a:rPr lang="en-US" dirty="0"/>
              <a:t>License to use</a:t>
            </a:r>
          </a:p>
          <a:p>
            <a:pPr lvl="1"/>
            <a:r>
              <a:rPr lang="en-US" dirty="0"/>
              <a:t>Perceptible to </a:t>
            </a:r>
            <a:r>
              <a:rPr lang="en-US"/>
              <a:t>the senses</a:t>
            </a:r>
            <a:endParaRPr lang="en-US" dirty="0"/>
          </a:p>
        </p:txBody>
      </p:sp>
    </p:spTree>
    <p:extLst>
      <p:ext uri="{BB962C8B-B14F-4D97-AF65-F5344CB8AC3E}">
        <p14:creationId xmlns:p14="http://schemas.microsoft.com/office/powerpoint/2010/main" val="1078960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Tangible Personal Property</a:t>
            </a:r>
          </a:p>
        </p:txBody>
      </p:sp>
      <p:sp>
        <p:nvSpPr>
          <p:cNvPr id="3" name="Content Placeholder 2"/>
          <p:cNvSpPr>
            <a:spLocks noGrp="1"/>
          </p:cNvSpPr>
          <p:nvPr>
            <p:ph idx="1"/>
          </p:nvPr>
        </p:nvSpPr>
        <p:spPr/>
        <p:txBody>
          <a:bodyPr/>
          <a:lstStyle/>
          <a:p>
            <a:r>
              <a:rPr lang="en-US" dirty="0"/>
              <a:t>In the Leasing Tax Law</a:t>
            </a:r>
          </a:p>
          <a:p>
            <a:pPr lvl="1"/>
            <a:r>
              <a:rPr lang="en-US" dirty="0"/>
              <a:t>Personal property which may be seen, weighed, measured, felt, or touched, or is in any other manner perceptible to the senses. </a:t>
            </a:r>
          </a:p>
          <a:p>
            <a:r>
              <a:rPr lang="en-US" dirty="0"/>
              <a:t>In a Sales Tax Case  --  Electricity is tangible personal property</a:t>
            </a:r>
          </a:p>
          <a:p>
            <a:pPr lvl="1"/>
            <a:r>
              <a:rPr lang="en-US" dirty="0"/>
              <a:t>(See Curry v. Alabama Power Company, 243 Alabama 53, 8 So.2d 521, holding that electricity is tangible personal property within the meaning of that term as used in the sales and use tax statutes.)</a:t>
            </a:r>
          </a:p>
          <a:p>
            <a:pPr lvl="1"/>
            <a:r>
              <a:rPr lang="en-US" dirty="0"/>
              <a:t>The Alabama Supreme Court applied an almost identical definition in holding that electricity, i.e., the flow of electrons, constituted tangible personal property for sales and use tax purposes </a:t>
            </a:r>
          </a:p>
          <a:p>
            <a:pPr lvl="1"/>
            <a:endParaRPr lang="en-US" dirty="0"/>
          </a:p>
        </p:txBody>
      </p:sp>
    </p:spTree>
    <p:extLst>
      <p:ext uri="{BB962C8B-B14F-4D97-AF65-F5344CB8AC3E}">
        <p14:creationId xmlns:p14="http://schemas.microsoft.com/office/powerpoint/2010/main" val="1944316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Cases</a:t>
            </a:r>
          </a:p>
        </p:txBody>
      </p:sp>
      <p:sp>
        <p:nvSpPr>
          <p:cNvPr id="3" name="Content Placeholder 2"/>
          <p:cNvSpPr>
            <a:spLocks noGrp="1"/>
          </p:cNvSpPr>
          <p:nvPr>
            <p:ph idx="1"/>
          </p:nvPr>
        </p:nvSpPr>
        <p:spPr/>
        <p:txBody>
          <a:bodyPr/>
          <a:lstStyle/>
          <a:p>
            <a:r>
              <a:rPr lang="en-US" dirty="0"/>
              <a:t>The Court later confirmed that holding in State v. Television Corp., </a:t>
            </a:r>
            <a:r>
              <a:rPr lang="en-US" b="1" dirty="0">
                <a:hlinkClick r:id="rId2"/>
              </a:rPr>
              <a:t>127 So.2d 603</a:t>
            </a:r>
            <a:r>
              <a:rPr lang="en-US" dirty="0"/>
              <a:t> (Ala. 1961) , </a:t>
            </a:r>
          </a:p>
          <a:p>
            <a:r>
              <a:rPr lang="en-US" dirty="0"/>
              <a:t>and Sizemore v. Franco Distributing Co., Inc., </a:t>
            </a:r>
            <a:r>
              <a:rPr lang="en-US" b="1" dirty="0">
                <a:hlinkClick r:id="rId3"/>
              </a:rPr>
              <a:t>594 So.2d 143</a:t>
            </a:r>
            <a:r>
              <a:rPr lang="en-US" dirty="0"/>
              <a:t> (Ala. Civ. App. 1991) .</a:t>
            </a:r>
          </a:p>
          <a:p>
            <a:endParaRPr lang="en-US" dirty="0"/>
          </a:p>
          <a:p>
            <a:r>
              <a:rPr lang="en-US" dirty="0"/>
              <a:t>While TPP not defined in Sales Tax Law, as we see, Courts apply definition to Sales Tax cases</a:t>
            </a:r>
          </a:p>
        </p:txBody>
      </p:sp>
    </p:spTree>
    <p:extLst>
      <p:ext uri="{BB962C8B-B14F-4D97-AF65-F5344CB8AC3E}">
        <p14:creationId xmlns:p14="http://schemas.microsoft.com/office/powerpoint/2010/main" val="3910865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Robert Smith dba </a:t>
            </a:r>
            <a:r>
              <a:rPr lang="en-US" dirty="0" err="1"/>
              <a:t>Flipflopfoto</a:t>
            </a:r>
            <a:endParaRPr lang="en-US" dirty="0"/>
          </a:p>
        </p:txBody>
      </p:sp>
      <p:sp>
        <p:nvSpPr>
          <p:cNvPr id="3" name="Content Placeholder 2"/>
          <p:cNvSpPr>
            <a:spLocks noGrp="1"/>
          </p:cNvSpPr>
          <p:nvPr>
            <p:ph idx="1"/>
          </p:nvPr>
        </p:nvSpPr>
        <p:spPr/>
        <p:txBody>
          <a:bodyPr>
            <a:normAutofit fontScale="92500" lnSpcReduction="20000"/>
          </a:bodyPr>
          <a:lstStyle/>
          <a:p>
            <a:r>
              <a:rPr lang="en-US" dirty="0"/>
              <a:t>According to ALJ. “My understanding, albeit limited, is that the internet and e-mail involve the transmission of electrical impulses, i.e., electricity, which, as indicated, constitutes tangible personal property. Consequently, the electronic transfer of digital photographic images from a seller to a purchaser for a price constitutes the sale of tangible personal property. </a:t>
            </a:r>
            <a:r>
              <a:rPr lang="en-US" b="1" baseline="30000" dirty="0">
                <a:hlinkClick r:id="rId2"/>
              </a:rPr>
              <a:t>1</a:t>
            </a:r>
            <a:r>
              <a:rPr lang="en-US" b="1" baseline="30000" dirty="0"/>
              <a:t>”</a:t>
            </a:r>
            <a:endParaRPr lang="en-US" dirty="0"/>
          </a:p>
          <a:p>
            <a:r>
              <a:rPr lang="en-US" dirty="0"/>
              <a:t>“... [t]he means of delivery should be irrelevant in determining the taxability of canned software purchases. Such a distinction places form over substance and is, for lack of a better word, silly. Also, advances in technology make almost all software or programs available via electronic transfer. Taxpayer will easily be able to structure their purchases to avoid the sales tax. Providing avenues for tax avoidance strategies is bad for tax policy and it's unfair to require a few to bear the entire tax burden because of the idiosyncrasies of their particular software.”</a:t>
            </a:r>
          </a:p>
          <a:p>
            <a:pPr lvl="1"/>
            <a:r>
              <a:rPr lang="en-US" dirty="0" err="1"/>
              <a:t>Carr</a:t>
            </a:r>
            <a:r>
              <a:rPr lang="en-US" dirty="0"/>
              <a:t> and Griffith, “The Taxation of Canned Software: Should the Delivery Method Matter?”, </a:t>
            </a:r>
            <a:r>
              <a:rPr lang="en-US" i="1" dirty="0"/>
              <a:t>State Tax Notes,</a:t>
            </a:r>
            <a:r>
              <a:rPr lang="en-US" dirty="0"/>
              <a:t> Dec. 26, 2005, p. 1088.</a:t>
            </a:r>
          </a:p>
          <a:p>
            <a:r>
              <a:rPr lang="en-US" dirty="0"/>
              <a:t>ALJ Case 05-1240</a:t>
            </a:r>
          </a:p>
        </p:txBody>
      </p:sp>
    </p:spTree>
    <p:extLst>
      <p:ext uri="{BB962C8B-B14F-4D97-AF65-F5344CB8AC3E}">
        <p14:creationId xmlns:p14="http://schemas.microsoft.com/office/powerpoint/2010/main" val="2618141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parts of the country</a:t>
            </a:r>
          </a:p>
        </p:txBody>
      </p:sp>
      <p:sp>
        <p:nvSpPr>
          <p:cNvPr id="3" name="Content Placeholder 2"/>
          <p:cNvSpPr>
            <a:spLocks noGrp="1"/>
          </p:cNvSpPr>
          <p:nvPr>
            <p:ph idx="1"/>
          </p:nvPr>
        </p:nvSpPr>
        <p:spPr/>
        <p:txBody>
          <a:bodyPr/>
          <a:lstStyle/>
          <a:p>
            <a:r>
              <a:rPr lang="en-US" dirty="0"/>
              <a:t>Ohio– Is the download of a cookie sufficient to establish physical nexus?</a:t>
            </a:r>
          </a:p>
          <a:p>
            <a:r>
              <a:rPr lang="en-US" dirty="0"/>
              <a:t>Some tax video streaming while others don’t.</a:t>
            </a:r>
          </a:p>
          <a:p>
            <a:endParaRPr lang="en-US" dirty="0"/>
          </a:p>
        </p:txBody>
      </p:sp>
    </p:spTree>
    <p:extLst>
      <p:ext uri="{BB962C8B-B14F-4D97-AF65-F5344CB8AC3E}">
        <p14:creationId xmlns:p14="http://schemas.microsoft.com/office/powerpoint/2010/main" val="2975555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Alabama Digital Goods Working Group</a:t>
            </a:r>
          </a:p>
        </p:txBody>
      </p:sp>
      <p:sp>
        <p:nvSpPr>
          <p:cNvPr id="3" name="Content Placeholder 2"/>
          <p:cNvSpPr>
            <a:spLocks noGrp="1"/>
          </p:cNvSpPr>
          <p:nvPr>
            <p:ph idx="1"/>
          </p:nvPr>
        </p:nvSpPr>
        <p:spPr/>
        <p:txBody>
          <a:bodyPr/>
          <a:lstStyle/>
          <a:p>
            <a:r>
              <a:rPr lang="en-US" dirty="0"/>
              <a:t>Response to failed attempt to exempt digital goods</a:t>
            </a:r>
          </a:p>
          <a:p>
            <a:r>
              <a:rPr lang="en-US" dirty="0"/>
              <a:t>Current statute antiquated</a:t>
            </a:r>
          </a:p>
          <a:p>
            <a:r>
              <a:rPr lang="en-US" dirty="0"/>
              <a:t>First Meeting to discuss future of taxation of digital goods –October 12</a:t>
            </a:r>
          </a:p>
          <a:p>
            <a:r>
              <a:rPr lang="en-US" dirty="0"/>
              <a:t>Invited members to include stakeholders</a:t>
            </a:r>
          </a:p>
          <a:p>
            <a:pPr marL="0" indent="0">
              <a:buNone/>
            </a:pPr>
            <a:endParaRPr lang="en-US" dirty="0"/>
          </a:p>
          <a:p>
            <a:endParaRPr lang="en-US" dirty="0"/>
          </a:p>
        </p:txBody>
      </p:sp>
    </p:spTree>
    <p:extLst>
      <p:ext uri="{BB962C8B-B14F-4D97-AF65-F5344CB8AC3E}">
        <p14:creationId xmlns:p14="http://schemas.microsoft.com/office/powerpoint/2010/main" val="2383204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Current State of Affairs</a:t>
            </a:r>
          </a:p>
        </p:txBody>
      </p:sp>
      <p:sp>
        <p:nvSpPr>
          <p:cNvPr id="3" name="Content Placeholder 2"/>
          <p:cNvSpPr>
            <a:spLocks noGrp="1"/>
          </p:cNvSpPr>
          <p:nvPr>
            <p:ph idx="1"/>
          </p:nvPr>
        </p:nvSpPr>
        <p:spPr/>
        <p:txBody>
          <a:bodyPr/>
          <a:lstStyle/>
          <a:p>
            <a:r>
              <a:rPr lang="en-US" dirty="0"/>
              <a:t>Any downloadable software program, e-book, music, photograph, or digital good transmitted electronically taxable</a:t>
            </a:r>
          </a:p>
          <a:p>
            <a:r>
              <a:rPr lang="en-US" dirty="0"/>
              <a:t>Use of software – information only?</a:t>
            </a:r>
          </a:p>
          <a:p>
            <a:pPr lvl="1"/>
            <a:r>
              <a:rPr lang="en-US" dirty="0"/>
              <a:t>For example, Carfax  (software not downloaded)</a:t>
            </a:r>
          </a:p>
          <a:p>
            <a:r>
              <a:rPr lang="en-US" dirty="0"/>
              <a:t>Jury still out on rental of movies streamed to a customer in Alabama</a:t>
            </a:r>
          </a:p>
          <a:p>
            <a:pPr lvl="1"/>
            <a:r>
              <a:rPr lang="en-US" dirty="0"/>
              <a:t>Should mode of delivery impact the taxation of a movie rental?</a:t>
            </a:r>
          </a:p>
          <a:p>
            <a:pPr lvl="1"/>
            <a:r>
              <a:rPr lang="en-US" dirty="0"/>
              <a:t>Hard copy DVD’s taxable</a:t>
            </a:r>
          </a:p>
          <a:p>
            <a:pPr lvl="1"/>
            <a:r>
              <a:rPr lang="en-US" dirty="0"/>
              <a:t>Perceptible to the senses</a:t>
            </a:r>
          </a:p>
          <a:p>
            <a:pPr lvl="1"/>
            <a:r>
              <a:rPr lang="en-US" dirty="0"/>
              <a:t>Many services allow </a:t>
            </a:r>
            <a:r>
              <a:rPr lang="en-US"/>
              <a:t>for downloads</a:t>
            </a:r>
            <a:endParaRPr lang="en-US" dirty="0"/>
          </a:p>
        </p:txBody>
      </p:sp>
    </p:spTree>
    <p:extLst>
      <p:ext uri="{BB962C8B-B14F-4D97-AF65-F5344CB8AC3E}">
        <p14:creationId xmlns:p14="http://schemas.microsoft.com/office/powerpoint/2010/main" val="3877718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p:txBody>
          <a:bodyPr/>
          <a:lstStyle/>
          <a:p>
            <a:r>
              <a:rPr lang="en-US" dirty="0"/>
              <a:t>Can a password or access code be considered “license to use”</a:t>
            </a:r>
          </a:p>
          <a:p>
            <a:r>
              <a:rPr lang="en-US" dirty="0"/>
              <a:t>If the software is not downloaded to customer’s website, is it taxable?</a:t>
            </a:r>
          </a:p>
          <a:p>
            <a:r>
              <a:rPr lang="en-US" dirty="0"/>
              <a:t>Is clip art taxable?  If printed, is this considered “tangible personal property”?</a:t>
            </a:r>
          </a:p>
          <a:p>
            <a:r>
              <a:rPr lang="en-US" dirty="0"/>
              <a:t>A flooring company pays a monthly fee for a subscription for software used to build insurance estimates. </a:t>
            </a:r>
            <a:r>
              <a:rPr lang="en-US" dirty="0" err="1"/>
              <a:t>Xactware</a:t>
            </a:r>
            <a:r>
              <a:rPr lang="en-US" dirty="0"/>
              <a:t> is the software provider that provides the subscription.  The subscription is like having cable service.  You pay for it even if you do not use it.  Should there be use tax on this monthly fee?</a:t>
            </a:r>
          </a:p>
          <a:p>
            <a:r>
              <a:rPr lang="en-US" dirty="0"/>
              <a:t>Is Black Book, Kelly Blue Book, magazine subscriptions taxable?</a:t>
            </a:r>
          </a:p>
          <a:p>
            <a:r>
              <a:rPr lang="en-US" dirty="0"/>
              <a:t>Is web access taxable?</a:t>
            </a:r>
          </a:p>
        </p:txBody>
      </p:sp>
    </p:spTree>
    <p:extLst>
      <p:ext uri="{BB962C8B-B14F-4D97-AF65-F5344CB8AC3E}">
        <p14:creationId xmlns:p14="http://schemas.microsoft.com/office/powerpoint/2010/main" val="1876361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p:txBody>
          <a:bodyPr/>
          <a:lstStyle/>
          <a:p>
            <a:r>
              <a:rPr lang="en-US" dirty="0" err="1"/>
              <a:t>Autobytel</a:t>
            </a:r>
            <a:r>
              <a:rPr lang="en-US" dirty="0"/>
              <a:t> – Dealership is able to scan car at auction and bring up Carfax.</a:t>
            </a:r>
          </a:p>
          <a:p>
            <a:pPr lvl="1"/>
            <a:r>
              <a:rPr lang="en-US" dirty="0"/>
              <a:t>“Limited License to Access Program Systems”</a:t>
            </a:r>
          </a:p>
          <a:p>
            <a:r>
              <a:rPr lang="en-US" dirty="0"/>
              <a:t>Data Software Services LLC/Elead1One – Is a “Customer Relationship” tool to gather customer information and know what happens to customer as far as purchasing a vehicle.</a:t>
            </a:r>
          </a:p>
          <a:p>
            <a:pPr lvl="1"/>
            <a:r>
              <a:rPr lang="en-US" dirty="0"/>
              <a:t>“Automotive Dealership Software”</a:t>
            </a:r>
          </a:p>
          <a:p>
            <a:r>
              <a:rPr lang="en-US" dirty="0" err="1"/>
              <a:t>Dealersocket</a:t>
            </a:r>
            <a:r>
              <a:rPr lang="en-US" dirty="0"/>
              <a:t> – Dealership can upload inventory to </a:t>
            </a:r>
            <a:r>
              <a:rPr lang="en-US" dirty="0" err="1"/>
              <a:t>Dealersocket</a:t>
            </a:r>
            <a:r>
              <a:rPr lang="en-US" dirty="0"/>
              <a:t> and inside </a:t>
            </a:r>
            <a:r>
              <a:rPr lang="en-US" dirty="0" err="1"/>
              <a:t>Dealersocket</a:t>
            </a:r>
            <a:r>
              <a:rPr lang="en-US" dirty="0"/>
              <a:t> can add pictures, description and price.  Dealership sends to dealership’s website for advertising.  </a:t>
            </a:r>
          </a:p>
          <a:p>
            <a:pPr lvl="1"/>
            <a:r>
              <a:rPr lang="en-US" dirty="0"/>
              <a:t>“Dealership Software”</a:t>
            </a:r>
          </a:p>
        </p:txBody>
      </p:sp>
    </p:spTree>
    <p:extLst>
      <p:ext uri="{BB962C8B-B14F-4D97-AF65-F5344CB8AC3E}">
        <p14:creationId xmlns:p14="http://schemas.microsoft.com/office/powerpoint/2010/main" val="1539095447"/>
      </p:ext>
    </p:extLst>
  </p:cSld>
  <p:clrMapOvr>
    <a:masterClrMapping/>
  </p:clrMapOvr>
</p:sld>
</file>

<file path=ppt/theme/theme1.xml><?xml version="1.0" encoding="utf-8"?>
<a:theme xmlns:a="http://schemas.openxmlformats.org/drawingml/2006/main" name="Facet">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63</TotalTime>
  <Words>579</Words>
  <Application>Microsoft Office PowerPoint</Application>
  <PresentationFormat>Widescreen</PresentationFormat>
  <Paragraphs>55</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Trebuchet MS</vt:lpstr>
      <vt:lpstr>Wingdings 3</vt:lpstr>
      <vt:lpstr>Facet</vt:lpstr>
      <vt:lpstr>Digital Delivery of Tangible Personal Property</vt:lpstr>
      <vt:lpstr>Tangible Personal Property</vt:lpstr>
      <vt:lpstr>Other Cases</vt:lpstr>
      <vt:lpstr>Robert Smith dba Flipflopfoto</vt:lpstr>
      <vt:lpstr>Other parts of the country</vt:lpstr>
      <vt:lpstr>Alabama Digital Goods Working Group</vt:lpstr>
      <vt:lpstr>Current State of Affairs</vt:lpstr>
      <vt:lpstr>Questions</vt:lpstr>
      <vt:lpstr>Questions</vt:lpstr>
      <vt:lpstr>Taxable/Nontaxable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Delivery of Tangible Personal Property</dc:title>
  <dc:creator>Reynolds, Rouen</dc:creator>
  <cp:lastModifiedBy>ACCA</cp:lastModifiedBy>
  <cp:revision>8</cp:revision>
  <dcterms:created xsi:type="dcterms:W3CDTF">2016-08-15T19:56:26Z</dcterms:created>
  <dcterms:modified xsi:type="dcterms:W3CDTF">2016-08-16T17:32:47Z</dcterms:modified>
</cp:coreProperties>
</file>