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  <p:sldMasterId id="2147483687" r:id="rId4"/>
  </p:sldMasterIdLst>
  <p:notesMasterIdLst>
    <p:notesMasterId r:id="rId24"/>
  </p:notesMasterIdLst>
  <p:handoutMasterIdLst>
    <p:handoutMasterId r:id="rId25"/>
  </p:handoutMasterIdLst>
  <p:sldIdLst>
    <p:sldId id="443" r:id="rId5"/>
    <p:sldId id="498" r:id="rId6"/>
    <p:sldId id="446" r:id="rId7"/>
    <p:sldId id="492" r:id="rId8"/>
    <p:sldId id="466" r:id="rId9"/>
    <p:sldId id="495" r:id="rId10"/>
    <p:sldId id="493" r:id="rId11"/>
    <p:sldId id="494" r:id="rId12"/>
    <p:sldId id="496" r:id="rId13"/>
    <p:sldId id="470" r:id="rId14"/>
    <p:sldId id="472" r:id="rId15"/>
    <p:sldId id="473" r:id="rId16"/>
    <p:sldId id="474" r:id="rId17"/>
    <p:sldId id="476" r:id="rId18"/>
    <p:sldId id="486" r:id="rId19"/>
    <p:sldId id="488" r:id="rId20"/>
    <p:sldId id="497" r:id="rId21"/>
    <p:sldId id="489" r:id="rId22"/>
    <p:sldId id="49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87815" autoAdjust="0"/>
  </p:normalViewPr>
  <p:slideViewPr>
    <p:cSldViewPr>
      <p:cViewPr varScale="1">
        <p:scale>
          <a:sx n="102" d="100"/>
          <a:sy n="102" d="100"/>
        </p:scale>
        <p:origin x="190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3490F-8ED5-4774-81B5-9F4DF9B051D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6FA36-70CC-4CCC-826D-5FFF7841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8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E2E0-54B7-42C6-9886-66277AF52CC4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8FBB-CC64-4CC8-B2DD-8704003C3A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8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0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9144000" cy="260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3924300"/>
            <a:ext cx="9144000" cy="29337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776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486400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205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057400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347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5" descr="stock_firefighter_flames_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stock_hazmat_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stock_policeSUV_roun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stock_cellTow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stock_paramedics_roun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5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6574" y="198257"/>
            <a:ext cx="8229600" cy="731202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26574" y="1399976"/>
            <a:ext cx="8229600" cy="1754326"/>
          </a:xfrm>
          <a:prstGeom prst="rect">
            <a:avLst/>
          </a:prstGeom>
        </p:spPr>
        <p:txBody>
          <a:bodyPr rtlCol="0">
            <a:spAutoFit/>
          </a:bodyPr>
          <a:lstStyle>
            <a:lvl1pPr marL="292100" indent="-2921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26, 2014</a:t>
            </a:r>
          </a:p>
        </p:txBody>
      </p:sp>
    </p:spTree>
    <p:extLst>
      <p:ext uri="{BB962C8B-B14F-4D97-AF65-F5344CB8AC3E}">
        <p14:creationId xmlns:p14="http://schemas.microsoft.com/office/powerpoint/2010/main" val="29215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6574" y="198257"/>
            <a:ext cx="8229600" cy="731202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26, 2014</a:t>
            </a:r>
          </a:p>
        </p:txBody>
      </p:sp>
    </p:spTree>
    <p:extLst>
      <p:ext uri="{BB962C8B-B14F-4D97-AF65-F5344CB8AC3E}">
        <p14:creationId xmlns:p14="http://schemas.microsoft.com/office/powerpoint/2010/main" val="273084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26, 2014</a:t>
            </a:r>
          </a:p>
        </p:txBody>
      </p:sp>
    </p:spTree>
    <p:extLst>
      <p:ext uri="{BB962C8B-B14F-4D97-AF65-F5344CB8AC3E}">
        <p14:creationId xmlns:p14="http://schemas.microsoft.com/office/powerpoint/2010/main" val="316194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41975"/>
            <a:ext cx="9144000" cy="121602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932238" y="5002213"/>
            <a:ext cx="1289050" cy="1289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26, 2014</a:t>
            </a:r>
          </a:p>
        </p:txBody>
      </p:sp>
    </p:spTree>
    <p:extLst>
      <p:ext uri="{BB962C8B-B14F-4D97-AF65-F5344CB8AC3E}">
        <p14:creationId xmlns:p14="http://schemas.microsoft.com/office/powerpoint/2010/main" val="213282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9144000" cy="260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3924300"/>
            <a:ext cx="9144000" cy="29337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776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486400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205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057400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347663" y="3128963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5" descr="stock_firefighter_flames_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stock_hazmat_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stock_policeSUV_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stock_cellTowe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stock_paramedics_roun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194050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9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6574" y="198257"/>
            <a:ext cx="8229600" cy="731202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26574" y="1399976"/>
            <a:ext cx="8229600" cy="1754326"/>
          </a:xfrm>
          <a:prstGeom prst="rect">
            <a:avLst/>
          </a:prstGeom>
        </p:spPr>
        <p:txBody>
          <a:bodyPr rtlCol="0">
            <a:spAutoFit/>
          </a:bodyPr>
          <a:lstStyle>
            <a:lvl1pPr marL="292100" indent="-2921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25, 2014</a:t>
            </a:r>
          </a:p>
        </p:txBody>
      </p:sp>
    </p:spTree>
    <p:extLst>
      <p:ext uri="{BB962C8B-B14F-4D97-AF65-F5344CB8AC3E}">
        <p14:creationId xmlns:p14="http://schemas.microsoft.com/office/powerpoint/2010/main" val="221246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1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6574" y="198257"/>
            <a:ext cx="8229600" cy="731202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25, 2014</a:t>
            </a:r>
          </a:p>
        </p:txBody>
      </p:sp>
    </p:spTree>
    <p:extLst>
      <p:ext uri="{BB962C8B-B14F-4D97-AF65-F5344CB8AC3E}">
        <p14:creationId xmlns:p14="http://schemas.microsoft.com/office/powerpoint/2010/main" val="403540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25, 2014</a:t>
            </a:r>
          </a:p>
        </p:txBody>
      </p:sp>
    </p:spTree>
    <p:extLst>
      <p:ext uri="{BB962C8B-B14F-4D97-AF65-F5344CB8AC3E}">
        <p14:creationId xmlns:p14="http://schemas.microsoft.com/office/powerpoint/2010/main" val="236275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41975"/>
            <a:ext cx="9144000" cy="121602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932238" y="5002213"/>
            <a:ext cx="1289050" cy="1289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25, 2014</a:t>
            </a:r>
          </a:p>
        </p:txBody>
      </p:sp>
    </p:spTree>
    <p:extLst>
      <p:ext uri="{BB962C8B-B14F-4D97-AF65-F5344CB8AC3E}">
        <p14:creationId xmlns:p14="http://schemas.microsoft.com/office/powerpoint/2010/main" val="383746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245225" y="2166938"/>
            <a:ext cx="2524125" cy="2524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6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57800"/>
            <a:ext cx="2590800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96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206528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65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23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84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86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34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360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17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230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9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2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1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6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5DB6-D312-4644-B162-976A07FB17F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2233-B507-4AB0-9CA9-2AD6BF899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6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355554"/>
            <a:ext cx="9144000" cy="50244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14" descr="FN DOC l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54" y="361156"/>
            <a:ext cx="13985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26, 2014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355554"/>
            <a:ext cx="9144000" cy="50244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14" descr="FN DOC lt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54" y="361156"/>
            <a:ext cx="13985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5" y="6434819"/>
            <a:ext cx="2287359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February 25, 2014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728" y="6434819"/>
            <a:ext cx="32185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© First Responder Network Authority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799" y="6434819"/>
            <a:ext cx="576943" cy="365125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380019-F9CD-49FC-84D3-49CA35ABCF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46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4384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FirstNet and the Alabama </a:t>
            </a:r>
            <a:r>
              <a:rPr lang="en-US" b="1" dirty="0"/>
              <a:t>First Responder Wireless </a:t>
            </a:r>
            <a:r>
              <a:rPr lang="en-US" b="1" dirty="0" smtClean="0"/>
              <a:t>Commission Updates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State of Alabama </a:t>
            </a:r>
            <a:br>
              <a:rPr lang="en-US" sz="3600" b="1" dirty="0"/>
            </a:br>
            <a:r>
              <a:rPr lang="en-US" sz="3600" b="1" dirty="0" err="1"/>
              <a:t>Alabama</a:t>
            </a:r>
            <a:r>
              <a:rPr lang="en-US" sz="3600" b="1" dirty="0"/>
              <a:t> Public Safety Broadband</a:t>
            </a:r>
            <a:br>
              <a:rPr lang="en-US" sz="3600" b="1" dirty="0"/>
            </a:br>
            <a:r>
              <a:rPr lang="en-US" sz="3600" b="1" dirty="0"/>
              <a:t>Project Status</a:t>
            </a:r>
            <a:br>
              <a:rPr lang="en-US" sz="3600" b="1" dirty="0"/>
            </a:br>
            <a:r>
              <a:rPr lang="en-US" sz="3600" b="1" dirty="0"/>
              <a:t> Response to FirstNet Data Elements</a:t>
            </a:r>
          </a:p>
        </p:txBody>
      </p:sp>
    </p:spTree>
    <p:extLst>
      <p:ext uri="{BB962C8B-B14F-4D97-AF65-F5344CB8AC3E}">
        <p14:creationId xmlns:p14="http://schemas.microsoft.com/office/powerpoint/2010/main" val="28161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Elements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09724" y="1493520"/>
          <a:ext cx="593407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FirstNet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1a: Coverage Objectives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1b: Phased Deployment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2a: PSE Info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2b: Devices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2c: Users &amp; Devices Summary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2d-i: Operational Areas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2d-ii: Calls for Service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3a: Applications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3b: Data Usage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4a: Current Providers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4b: Barriers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Wingdings" panose="05000000000000000000" pitchFamily="2" charset="2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ALPSB</a:t>
            </a:r>
            <a:r>
              <a:rPr lang="en-US" b="1" dirty="0"/>
              <a:t> Phased Coverage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4" y="1295400"/>
            <a:ext cx="2105097" cy="276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70" y="1177902"/>
            <a:ext cx="2183652" cy="2936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63926"/>
            <a:ext cx="2119692" cy="285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8321"/>
            <a:ext cx="2200927" cy="2878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60856"/>
            <a:ext cx="221676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Stakeholder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Online surveys designed to collect information including:</a:t>
            </a:r>
          </a:p>
          <a:p>
            <a:pPr lvl="1"/>
            <a:r>
              <a:rPr lang="en-US" dirty="0"/>
              <a:t>Contact information for appropriate personnel</a:t>
            </a:r>
          </a:p>
          <a:p>
            <a:pPr lvl="1"/>
            <a:r>
              <a:rPr lang="en-US" dirty="0"/>
              <a:t>Number of staff per agency</a:t>
            </a:r>
          </a:p>
          <a:p>
            <a:pPr lvl="1"/>
            <a:r>
              <a:rPr lang="en-US" dirty="0"/>
              <a:t>Wireless data spending by carrier</a:t>
            </a:r>
          </a:p>
          <a:p>
            <a:pPr lvl="1"/>
            <a:r>
              <a:rPr lang="en-US" dirty="0"/>
              <a:t>Barriers to adoption </a:t>
            </a:r>
          </a:p>
          <a:p>
            <a:r>
              <a:rPr lang="en-US" dirty="0"/>
              <a:t>Due to the limited number of responses (111 to date), public safety entity (PSE) data was extrapolated from US Census government worker data counts </a:t>
            </a:r>
          </a:p>
        </p:txBody>
      </p:sp>
    </p:spTree>
    <p:extLst>
      <p:ext uri="{BB962C8B-B14F-4D97-AF65-F5344CB8AC3E}">
        <p14:creationId xmlns:p14="http://schemas.microsoft.com/office/powerpoint/2010/main" val="15806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PSE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000" dirty="0"/>
              <a:t>Online survey was supplemented by a telephone survey with a representative subset of counties and cities</a:t>
            </a:r>
          </a:p>
          <a:p>
            <a:r>
              <a:rPr lang="en-US" sz="2000" dirty="0"/>
              <a:t>Objective to gather comprehensive data from large, medium and smaller communities</a:t>
            </a:r>
          </a:p>
          <a:p>
            <a:r>
              <a:rPr lang="en-US" sz="2000" dirty="0"/>
              <a:t>Actual data assessed against US Census data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62200" y="3200400"/>
          <a:ext cx="6096000" cy="336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8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County Name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Pop Rank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County Pop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Police Officers Only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Mobile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415,395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Montgomery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226,519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Calhoun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115,620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Limestone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91,663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Talladega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80,862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Chilton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43,943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Cherokee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25,859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Greene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8,479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8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Contract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uses state contracts, local contracts, and carrier contracts more than any other discipline</a:t>
            </a:r>
          </a:p>
          <a:p>
            <a:r>
              <a:rPr lang="en-US" dirty="0"/>
              <a:t>Law Enforcement uses state contracts more than any other contract vehicle</a:t>
            </a:r>
          </a:p>
          <a:p>
            <a:r>
              <a:rPr lang="en-US" dirty="0"/>
              <a:t>EMS predominantly purchases from the carrier</a:t>
            </a:r>
          </a:p>
          <a:p>
            <a:r>
              <a:rPr lang="en-US" dirty="0"/>
              <a:t>Very few agencies use GSA contracts</a:t>
            </a:r>
          </a:p>
        </p:txBody>
      </p:sp>
    </p:spTree>
    <p:extLst>
      <p:ext uri="{BB962C8B-B14F-4D97-AF65-F5344CB8AC3E}">
        <p14:creationId xmlns:p14="http://schemas.microsoft.com/office/powerpoint/2010/main" val="6156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ALPSB</a:t>
            </a:r>
            <a:r>
              <a:rPr lang="en-US" b="1" dirty="0"/>
              <a:t>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</a:t>
            </a:r>
            <a:r>
              <a:rPr lang="en-US" dirty="0"/>
              <a:t>survey participation</a:t>
            </a:r>
          </a:p>
          <a:p>
            <a:r>
              <a:rPr lang="en-US" dirty="0"/>
              <a:t>Conduct county-by-county coverage assessments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AFRWC</a:t>
            </a:r>
            <a:r>
              <a:rPr lang="en-US" b="1" dirty="0" smtClean="0"/>
              <a:t>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Chairman of </a:t>
            </a:r>
            <a:r>
              <a:rPr lang="en-US" dirty="0" err="1" smtClean="0"/>
              <a:t>AFRWC</a:t>
            </a:r>
            <a:endParaRPr lang="en-US" dirty="0" smtClean="0"/>
          </a:p>
          <a:p>
            <a:pPr lvl="1"/>
            <a:r>
              <a:rPr lang="en-US" dirty="0" smtClean="0"/>
              <a:t>Stan Stabler, Secretary of Law Enforcement</a:t>
            </a:r>
          </a:p>
          <a:p>
            <a:r>
              <a:rPr lang="en-US" dirty="0" smtClean="0"/>
              <a:t>Vice-Chair of </a:t>
            </a:r>
            <a:r>
              <a:rPr lang="en-US" dirty="0" err="1" smtClean="0"/>
              <a:t>AFRWC</a:t>
            </a:r>
            <a:endParaRPr lang="en-US" dirty="0" smtClean="0"/>
          </a:p>
          <a:p>
            <a:pPr lvl="1"/>
            <a:r>
              <a:rPr lang="en-US" dirty="0" smtClean="0"/>
              <a:t>Jon Lord, designee of the Alabama Association of Fire Chiefs</a:t>
            </a:r>
          </a:p>
          <a:p>
            <a:r>
              <a:rPr lang="en-US" dirty="0" smtClean="0"/>
              <a:t>Commission Director</a:t>
            </a:r>
          </a:p>
          <a:p>
            <a:pPr lvl="1"/>
            <a:r>
              <a:rPr lang="en-US" dirty="0" smtClean="0"/>
              <a:t>Ryan Burchnell, </a:t>
            </a:r>
            <a:r>
              <a:rPr lang="en-US" dirty="0" err="1" smtClean="0"/>
              <a:t>ALEA</a:t>
            </a:r>
            <a:r>
              <a:rPr lang="en-US" dirty="0" smtClean="0"/>
              <a:t> Executive Director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AFRWC</a:t>
            </a:r>
            <a:r>
              <a:rPr lang="en-US" b="1" dirty="0"/>
              <a:t> Committee Structure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AFRWC</a:t>
            </a:r>
            <a:r>
              <a:rPr lang="en-US" dirty="0"/>
              <a:t> Committee Structure</a:t>
            </a:r>
          </a:p>
          <a:p>
            <a:pPr lvl="1"/>
            <a:r>
              <a:rPr lang="en-US" dirty="0"/>
              <a:t>Committee Chairs and </a:t>
            </a:r>
            <a:r>
              <a:rPr lang="en-US" dirty="0" smtClean="0"/>
              <a:t>Members (to be elected during the next regular meeting – Feb 2017)</a:t>
            </a:r>
            <a:endParaRPr lang="en-US" dirty="0"/>
          </a:p>
          <a:p>
            <a:pPr lvl="2"/>
            <a:r>
              <a:rPr lang="en-US" dirty="0"/>
              <a:t>Public Safety Interoperability Committee</a:t>
            </a:r>
          </a:p>
          <a:p>
            <a:pPr lvl="2"/>
            <a:r>
              <a:rPr lang="en-US" dirty="0"/>
              <a:t>Public Safety Broadband Committee</a:t>
            </a:r>
          </a:p>
          <a:p>
            <a:pPr lvl="2"/>
            <a:r>
              <a:rPr lang="en-US" dirty="0"/>
              <a:t>By-Laws Committee</a:t>
            </a:r>
          </a:p>
        </p:txBody>
      </p:sp>
    </p:spTree>
    <p:extLst>
      <p:ext uri="{BB962C8B-B14F-4D97-AF65-F5344CB8AC3E}">
        <p14:creationId xmlns:p14="http://schemas.microsoft.com/office/powerpoint/2010/main" val="24073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412965" cy="33697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/>
              <a:t>AFRWC</a:t>
            </a:r>
            <a:r>
              <a:rPr lang="en-US" b="1" dirty="0"/>
              <a:t> Committee Structure</a:t>
            </a:r>
          </a:p>
        </p:txBody>
      </p:sp>
    </p:spTree>
    <p:extLst>
      <p:ext uri="{BB962C8B-B14F-4D97-AF65-F5344CB8AC3E}">
        <p14:creationId xmlns:p14="http://schemas.microsoft.com/office/powerpoint/2010/main" val="1530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Alabama FirstNet Team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1609090" cy="20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027" y="3429000"/>
            <a:ext cx="1465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Ryan Burchnell</a:t>
            </a:r>
          </a:p>
          <a:p>
            <a:pPr algn="ctr"/>
            <a:r>
              <a:rPr lang="en-US" sz="1600" dirty="0" smtClean="0"/>
              <a:t>FirstNet </a:t>
            </a:r>
            <a:r>
              <a:rPr lang="en-US" sz="1600" dirty="0" err="1" smtClean="0"/>
              <a:t>SPOC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21" y="1417638"/>
            <a:ext cx="1603363" cy="2011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5902" y="3418144"/>
            <a:ext cx="168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Toni Ferguson</a:t>
            </a:r>
          </a:p>
          <a:p>
            <a:pPr algn="ctr"/>
            <a:r>
              <a:rPr lang="en-US" sz="1600" dirty="0" smtClean="0"/>
              <a:t>Program Manager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15" y="1417638"/>
            <a:ext cx="1599790" cy="2003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1575" y="3390789"/>
            <a:ext cx="186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Stan Stabler</a:t>
            </a:r>
          </a:p>
          <a:p>
            <a:pPr algn="ctr"/>
            <a:r>
              <a:rPr lang="en-US" sz="1600" dirty="0" smtClean="0"/>
              <a:t>Secretary of Law</a:t>
            </a:r>
          </a:p>
          <a:p>
            <a:pPr algn="ctr"/>
            <a:r>
              <a:rPr lang="en-US" sz="1600" dirty="0" smtClean="0"/>
              <a:t>Enforcement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98145"/>
            <a:ext cx="1586858" cy="20032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8125" y="3396105"/>
            <a:ext cx="1886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Kevin Wright</a:t>
            </a:r>
          </a:p>
          <a:p>
            <a:pPr algn="ctr"/>
            <a:r>
              <a:rPr lang="en-US" sz="1600" dirty="0" smtClean="0"/>
              <a:t>Deputy Secretary of </a:t>
            </a:r>
          </a:p>
          <a:p>
            <a:pPr algn="ctr"/>
            <a:r>
              <a:rPr lang="en-US" sz="1600" dirty="0" smtClean="0"/>
              <a:t>Law Enforcement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3" y="4256992"/>
            <a:ext cx="1792040" cy="1792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1190" y="4311526"/>
            <a:ext cx="1799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Cpl. Jesse Thornton</a:t>
            </a:r>
          </a:p>
          <a:p>
            <a:pPr algn="ctr"/>
            <a:r>
              <a:rPr lang="en-US" sz="1600" dirty="0" smtClean="0"/>
              <a:t>Public Information</a:t>
            </a:r>
          </a:p>
          <a:p>
            <a:pPr algn="ctr"/>
            <a:r>
              <a:rPr lang="en-US" sz="1600" dirty="0" smtClean="0"/>
              <a:t>Officer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28" y="4311526"/>
            <a:ext cx="1194182" cy="1737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12" y="6049032"/>
            <a:ext cx="1549870" cy="2777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1135" y="5470906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Katherine Webb</a:t>
            </a:r>
          </a:p>
          <a:p>
            <a:pPr algn="ctr"/>
            <a:r>
              <a:rPr lang="en-US" sz="1600" dirty="0" smtClean="0"/>
              <a:t>Vice-Chancellor, </a:t>
            </a:r>
            <a:r>
              <a:rPr lang="en-US" sz="1600" dirty="0" err="1" smtClean="0"/>
              <a:t>AUM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0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FirstNet Updates and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SPOC</a:t>
            </a:r>
            <a:r>
              <a:rPr lang="en-US" dirty="0"/>
              <a:t> Update</a:t>
            </a:r>
          </a:p>
          <a:p>
            <a:pPr lvl="1"/>
            <a:r>
              <a:rPr lang="en-US" dirty="0"/>
              <a:t>Alabama </a:t>
            </a:r>
            <a:r>
              <a:rPr lang="en-US" dirty="0" smtClean="0"/>
              <a:t>RFP</a:t>
            </a:r>
          </a:p>
          <a:p>
            <a:pPr lvl="2"/>
            <a:r>
              <a:rPr lang="en-US" dirty="0" smtClean="0"/>
              <a:t>Due date for submissions</a:t>
            </a:r>
            <a:endParaRPr lang="en-US" dirty="0"/>
          </a:p>
          <a:p>
            <a:pPr lvl="1"/>
            <a:r>
              <a:rPr lang="en-US" dirty="0" smtClean="0"/>
              <a:t>FirstNet </a:t>
            </a:r>
            <a:r>
              <a:rPr lang="en-US" dirty="0"/>
              <a:t>Programmatic Environmental Impact Statement Meeting</a:t>
            </a:r>
          </a:p>
          <a:p>
            <a:pPr lvl="2"/>
            <a:r>
              <a:rPr lang="en-US" dirty="0"/>
              <a:t>Comments due by December 13, </a:t>
            </a:r>
            <a:r>
              <a:rPr lang="en-US" dirty="0" smtClean="0"/>
              <a:t>2016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SPOC</a:t>
            </a:r>
            <a:r>
              <a:rPr lang="en-US" b="1" dirty="0" smtClean="0"/>
              <a:t>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Alabama </a:t>
            </a:r>
            <a:r>
              <a:rPr lang="en-US" dirty="0" err="1" smtClean="0"/>
              <a:t>SPOC</a:t>
            </a:r>
            <a:r>
              <a:rPr lang="en-US" dirty="0" smtClean="0"/>
              <a:t>, </a:t>
            </a:r>
            <a:r>
              <a:rPr lang="en-US" dirty="0" err="1" smtClean="0"/>
              <a:t>SWIC</a:t>
            </a:r>
            <a:r>
              <a:rPr lang="en-US" dirty="0" smtClean="0"/>
              <a:t> and Program Manager attendance</a:t>
            </a:r>
          </a:p>
          <a:p>
            <a:pPr lvl="1"/>
            <a:r>
              <a:rPr lang="en-US" dirty="0" smtClean="0"/>
              <a:t>Status on announcement of FirstNet National Partner</a:t>
            </a:r>
          </a:p>
          <a:p>
            <a:pPr marL="514350" indent="-457200"/>
            <a:r>
              <a:rPr lang="en-US" dirty="0" err="1" smtClean="0"/>
              <a:t>SLIGP</a:t>
            </a:r>
            <a:r>
              <a:rPr lang="en-US" dirty="0" smtClean="0"/>
              <a:t> Grant Update</a:t>
            </a:r>
          </a:p>
          <a:p>
            <a:pPr marL="914400" lvl="1" indent="-457200"/>
            <a:r>
              <a:rPr lang="en-US" dirty="0" err="1" smtClean="0"/>
              <a:t>SLIGP</a:t>
            </a:r>
            <a:r>
              <a:rPr lang="en-US" dirty="0" smtClean="0"/>
              <a:t> 2.0</a:t>
            </a:r>
          </a:p>
          <a:p>
            <a:pPr marL="1314450" lvl="2" indent="-457200"/>
            <a:r>
              <a:rPr lang="en-US" dirty="0" smtClean="0"/>
              <a:t>Subject to availability in order to leverage unspent funds</a:t>
            </a:r>
          </a:p>
          <a:p>
            <a:pPr marL="914400" lvl="1" indent="-457200"/>
            <a:r>
              <a:rPr lang="en-US" dirty="0" smtClean="0"/>
              <a:t>Alabama Budget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Update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5344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Award # 		01-10-</a:t>
            </a:r>
            <a:r>
              <a:rPr lang="en-US" dirty="0" err="1"/>
              <a:t>S13001</a:t>
            </a:r>
            <a:endParaRPr lang="en-US" dirty="0"/>
          </a:p>
          <a:p>
            <a:r>
              <a:rPr lang="en-US" dirty="0"/>
              <a:t>Award Period: 	09/01/2013 – 02/28/2018</a:t>
            </a:r>
          </a:p>
          <a:p>
            <a:r>
              <a:rPr lang="en-US" dirty="0"/>
              <a:t>Federal Award Amount: 	$2,044,932	</a:t>
            </a:r>
          </a:p>
          <a:p>
            <a:pPr lvl="1"/>
            <a:r>
              <a:rPr lang="en-US" dirty="0"/>
              <a:t>20% of Federal Share has been expended as of 10/31/16</a:t>
            </a:r>
          </a:p>
          <a:p>
            <a:r>
              <a:rPr lang="en-US" dirty="0"/>
              <a:t>Match Amount: 		$511,233</a:t>
            </a:r>
          </a:p>
          <a:p>
            <a:pPr lvl="1"/>
            <a:r>
              <a:rPr lang="en-US" dirty="0"/>
              <a:t>67% of Match has been met as of 10/31/16</a:t>
            </a:r>
          </a:p>
          <a:p>
            <a:r>
              <a:rPr lang="en-US" b="1" dirty="0"/>
              <a:t>Total Award: 			$2,556,165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FirstNet State Plan Timeline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303" t="30190" r="6666" b="4838"/>
          <a:stretch/>
        </p:blipFill>
        <p:spPr>
          <a:xfrm>
            <a:off x="304800" y="1219200"/>
            <a:ext cx="8572500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Alternative Plan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 requires FirstNet’s </a:t>
            </a:r>
            <a:r>
              <a:rPr lang="en-US" dirty="0" err="1" smtClean="0"/>
              <a:t>NPSBN</a:t>
            </a:r>
            <a:r>
              <a:rPr lang="en-US" dirty="0" smtClean="0"/>
              <a:t> to consist of a core network and radio access network (RAN) that link to the core.</a:t>
            </a:r>
          </a:p>
          <a:p>
            <a:pPr lvl="1"/>
            <a:r>
              <a:rPr lang="en-US" dirty="0" smtClean="0"/>
              <a:t>Ensures single, interoperable nationwide network</a:t>
            </a:r>
          </a:p>
          <a:p>
            <a:r>
              <a:rPr lang="en-US" dirty="0" smtClean="0"/>
              <a:t>What is states/territories “opt-out?”</a:t>
            </a:r>
          </a:p>
          <a:p>
            <a:pPr lvl="1"/>
            <a:r>
              <a:rPr lang="en-US" dirty="0" smtClean="0"/>
              <a:t>Accept responsibility to construct, operate, maintain, and improve their own RAN that connects to FirstNet core.</a:t>
            </a:r>
          </a:p>
          <a:p>
            <a:pPr lvl="1"/>
            <a:r>
              <a:rPr lang="en-US" dirty="0" smtClean="0"/>
              <a:t>Must demonstrate to </a:t>
            </a:r>
            <a:r>
              <a:rPr lang="en-US" dirty="0" err="1" smtClean="0"/>
              <a:t>NTIA</a:t>
            </a:r>
            <a:r>
              <a:rPr lang="en-US" dirty="0" smtClean="0"/>
              <a:t> that state has ability to successfully improve a RAN that interoperates with the </a:t>
            </a:r>
            <a:r>
              <a:rPr lang="en-US" dirty="0" err="1" smtClean="0"/>
              <a:t>NPSBN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SAPP – The Process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5" y="2165394"/>
            <a:ext cx="8672030" cy="25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upcoming National Partner announcement and Statewide opt-in/out decisions are HUGE.</a:t>
            </a:r>
          </a:p>
          <a:p>
            <a:r>
              <a:rPr lang="en-US" dirty="0" smtClean="0"/>
              <a:t>We will assume that those who are in positions to procure technology equipment and articulate their needs, need help.</a:t>
            </a:r>
          </a:p>
          <a:p>
            <a:r>
              <a:rPr lang="en-US" dirty="0" smtClean="0"/>
              <a:t>We recognize Municipal budgets are tight.</a:t>
            </a:r>
          </a:p>
          <a:p>
            <a:r>
              <a:rPr lang="en-US" dirty="0" smtClean="0"/>
              <a:t>Educate Municipal IT departments about FirstNet.</a:t>
            </a:r>
          </a:p>
          <a:p>
            <a:r>
              <a:rPr lang="en-US" dirty="0" smtClean="0"/>
              <a:t>No matter the decision, while FirstNet may become operational, subscribers may lack the ability to connect of lack the desire to connect.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TE Communications update  LJS 4-14 v2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607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Wingdings 2</vt:lpstr>
      <vt:lpstr>Office Theme</vt:lpstr>
      <vt:lpstr>2_Office Theme</vt:lpstr>
      <vt:lpstr>3_Office Theme</vt:lpstr>
      <vt:lpstr>LTE Communications update  LJS 4-14 v2</vt:lpstr>
      <vt:lpstr>FirstNet and the Alabama First Responder Wireless Commission Updates</vt:lpstr>
      <vt:lpstr>Your Alabama FirstNet Team</vt:lpstr>
      <vt:lpstr>FirstNet Updates and Progress</vt:lpstr>
      <vt:lpstr>SPOC Meeting</vt:lpstr>
      <vt:lpstr>Budget Update</vt:lpstr>
      <vt:lpstr>FirstNet State Plan Timeline</vt:lpstr>
      <vt:lpstr>State Alternative Plan Program</vt:lpstr>
      <vt:lpstr>SAPP – The Process</vt:lpstr>
      <vt:lpstr>Moving Forward</vt:lpstr>
      <vt:lpstr>State of Alabama  Alabama Public Safety Broadband Project Status  Response to FirstNet Data Elements</vt:lpstr>
      <vt:lpstr>Data Elements Summary</vt:lpstr>
      <vt:lpstr>ALPSB Phased Coverage </vt:lpstr>
      <vt:lpstr>Stakeholder Surveys</vt:lpstr>
      <vt:lpstr>PSE Information</vt:lpstr>
      <vt:lpstr>Contract Vehicles</vt:lpstr>
      <vt:lpstr>ALPSB Next Steps</vt:lpstr>
      <vt:lpstr>AFRWC Updates</vt:lpstr>
      <vt:lpstr>AFRWC Committee Structure</vt:lpstr>
      <vt:lpstr>AFRWC Committee Structure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Murph, Chuck</dc:creator>
  <cp:lastModifiedBy>Encore Montgomery</cp:lastModifiedBy>
  <cp:revision>232</cp:revision>
  <cp:lastPrinted>2013-04-23T13:29:26Z</cp:lastPrinted>
  <dcterms:created xsi:type="dcterms:W3CDTF">2012-10-16T23:44:05Z</dcterms:created>
  <dcterms:modified xsi:type="dcterms:W3CDTF">2016-12-08T17:14:04Z</dcterms:modified>
</cp:coreProperties>
</file>