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2" r:id="rId3"/>
    <p:sldId id="283" r:id="rId4"/>
    <p:sldId id="260" r:id="rId5"/>
    <p:sldId id="261" r:id="rId6"/>
    <p:sldId id="289" r:id="rId7"/>
    <p:sldId id="290" r:id="rId8"/>
    <p:sldId id="277" r:id="rId9"/>
    <p:sldId id="285" r:id="rId10"/>
    <p:sldId id="278" r:id="rId11"/>
    <p:sldId id="286" r:id="rId12"/>
    <p:sldId id="279" r:id="rId13"/>
    <p:sldId id="287" r:id="rId14"/>
    <p:sldId id="280" r:id="rId15"/>
    <p:sldId id="288" r:id="rId16"/>
    <p:sldId id="275" r:id="rId17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9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Average Alabama</a:t>
            </a:r>
            <a:r>
              <a:rPr lang="en-US" sz="2400" baseline="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 County Annual Road &amp; Bridge Budget</a:t>
            </a:r>
            <a:endParaRPr lang="en-US" sz="2400" dirty="0">
              <a:solidFill>
                <a:schemeClr val="bg1"/>
              </a:solidFill>
              <a:latin typeface="Gill Sans MT" panose="020B0502020104020203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Elmore County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22-4868-81AD-05C0C3A85238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722-4868-81AD-05C0C3A8523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722-4868-81AD-05C0C3A85238}"/>
              </c:ext>
            </c:extLst>
          </c:dPt>
          <c:cat>
            <c:strRef>
              <c:f>Sheet1!$A$2:$A$4</c:f>
              <c:strCache>
                <c:ptCount val="3"/>
                <c:pt idx="0">
                  <c:v>Manpower</c:v>
                </c:pt>
                <c:pt idx="1">
                  <c:v>Equipment/Facility</c:v>
                </c:pt>
                <c:pt idx="2">
                  <c:v>Material/Operations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0.41</c:v>
                </c:pt>
                <c:pt idx="1">
                  <c:v>0.21</c:v>
                </c:pt>
                <c:pt idx="2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22-4868-81AD-05C0C3A852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7372-FB75-49DA-9154-873BFB3F974A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3A30-AD0B-441C-B052-B8C572429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852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7372-FB75-49DA-9154-873BFB3F974A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3A30-AD0B-441C-B052-B8C572429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514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7372-FB75-49DA-9154-873BFB3F974A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3A30-AD0B-441C-B052-B8C572429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475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7372-FB75-49DA-9154-873BFB3F974A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3A30-AD0B-441C-B052-B8C572429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100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7372-FB75-49DA-9154-873BFB3F974A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3A30-AD0B-441C-B052-B8C572429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589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7372-FB75-49DA-9154-873BFB3F974A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3A30-AD0B-441C-B052-B8C572429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23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7372-FB75-49DA-9154-873BFB3F974A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3A30-AD0B-441C-B052-B8C572429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445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7372-FB75-49DA-9154-873BFB3F974A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3A30-AD0B-441C-B052-B8C572429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269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7372-FB75-49DA-9154-873BFB3F974A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3A30-AD0B-441C-B052-B8C572429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020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7372-FB75-49DA-9154-873BFB3F974A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3A30-AD0B-441C-B052-B8C572429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05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87372-FB75-49DA-9154-873BFB3F974A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B3A30-AD0B-441C-B052-B8C572429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495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87372-FB75-49DA-9154-873BFB3F974A}" type="datetimeFigureOut">
              <a:rPr lang="en-US" smtClean="0"/>
              <a:t>8/17/2018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B3A30-AD0B-441C-B052-B8C572429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0343" y="1122362"/>
            <a:ext cx="9875520" cy="2352357"/>
          </a:xfrm>
        </p:spPr>
        <p:txBody>
          <a:bodyPr>
            <a:normAutofit/>
          </a:bodyPr>
          <a:lstStyle/>
          <a:p>
            <a:r>
              <a:rPr lang="en-US" dirty="0" smtClean="0"/>
              <a:t>Evidence for Infrastructure: County Data Collection Efforts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6103" y="4571999"/>
            <a:ext cx="9144000" cy="158060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Josh </a:t>
            </a:r>
            <a:r>
              <a:rPr lang="en-US" dirty="0" err="1" smtClean="0"/>
              <a:t>Harvill</a:t>
            </a:r>
            <a:r>
              <a:rPr lang="en-US" dirty="0" smtClean="0"/>
              <a:t>, Chambers County Engineer</a:t>
            </a:r>
          </a:p>
          <a:p>
            <a:r>
              <a:rPr lang="en-US" dirty="0" smtClean="0"/>
              <a:t>Richie Beyer, Elmore County CEOO</a:t>
            </a:r>
          </a:p>
          <a:p>
            <a:endParaRPr lang="en-US" dirty="0"/>
          </a:p>
          <a:p>
            <a:r>
              <a:rPr lang="en-US" dirty="0" smtClean="0"/>
              <a:t>2018 ACCA Annual Convention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980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0622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Silent Crisis Survey- The Sequel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868" y="924101"/>
            <a:ext cx="9740238" cy="6014504"/>
          </a:xfrm>
        </p:spPr>
      </p:pic>
    </p:spTree>
    <p:extLst>
      <p:ext uri="{BB962C8B-B14F-4D97-AF65-F5344CB8AC3E}">
        <p14:creationId xmlns:p14="http://schemas.microsoft.com/office/powerpoint/2010/main" val="23190137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971" y="267117"/>
            <a:ext cx="10190057" cy="632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441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0622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Silent Crisis Survey- The Sequel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868" y="933788"/>
            <a:ext cx="9740238" cy="5995131"/>
          </a:xfrm>
        </p:spPr>
      </p:pic>
    </p:spTree>
    <p:extLst>
      <p:ext uri="{BB962C8B-B14F-4D97-AF65-F5344CB8AC3E}">
        <p14:creationId xmlns:p14="http://schemas.microsoft.com/office/powerpoint/2010/main" val="1128193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313" y="154031"/>
            <a:ext cx="10371374" cy="654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08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0622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Silent Crisis Survey- The Sequel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868" y="809897"/>
            <a:ext cx="9740238" cy="5972926"/>
          </a:xfrm>
        </p:spPr>
      </p:pic>
    </p:spTree>
    <p:extLst>
      <p:ext uri="{BB962C8B-B14F-4D97-AF65-F5344CB8AC3E}">
        <p14:creationId xmlns:p14="http://schemas.microsoft.com/office/powerpoint/2010/main" val="872577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708" y="144984"/>
            <a:ext cx="10262584" cy="656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54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632166" y="2772145"/>
            <a:ext cx="69276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Summary/ Questions</a:t>
            </a:r>
            <a:endParaRPr lang="en-US" sz="5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1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81" y="2599387"/>
            <a:ext cx="2067655" cy="165922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81" y="4669257"/>
            <a:ext cx="2067655" cy="139263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375" y="596523"/>
            <a:ext cx="2109175" cy="160108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375" y="4622778"/>
            <a:ext cx="2109175" cy="143911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01" r="26124" b="25237"/>
          <a:stretch/>
        </p:blipFill>
        <p:spPr>
          <a:xfrm>
            <a:off x="9650375" y="2592479"/>
            <a:ext cx="2109176" cy="163543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81" y="596523"/>
            <a:ext cx="2067655" cy="159221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7188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074" y="260622"/>
            <a:ext cx="10515600" cy="1032601"/>
          </a:xfrm>
        </p:spPr>
        <p:txBody>
          <a:bodyPr/>
          <a:lstStyle/>
          <a:p>
            <a:pPr algn="ctr"/>
            <a:r>
              <a:rPr lang="en-US" dirty="0" smtClean="0"/>
              <a:t>Updating the </a:t>
            </a:r>
            <a:r>
              <a:rPr lang="en-US" b="1" i="1" dirty="0" smtClean="0"/>
              <a:t>Silent Crisis</a:t>
            </a:r>
            <a:endParaRPr lang="en-US" b="1" i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9742" y="1397726"/>
            <a:ext cx="5667029" cy="4140925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956663" y="2599509"/>
            <a:ext cx="6130834" cy="4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364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113" y="260622"/>
            <a:ext cx="5662173" cy="936909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The Silence is Broken- Continuing the Conversation</a:t>
            </a:r>
            <a:endParaRPr lang="en-US" sz="3600" b="1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518" y="3474720"/>
            <a:ext cx="5579562" cy="33832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516" y="127615"/>
            <a:ext cx="5556237" cy="32426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478" y="1933302"/>
            <a:ext cx="5546808" cy="406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33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770670" y="1269718"/>
            <a:ext cx="5147353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Reality:</a:t>
            </a:r>
          </a:p>
          <a:p>
            <a:endParaRPr lang="en-US" sz="4000" b="1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38% of available resources, or less than $148 million, is not enough to complete projects.</a:t>
            </a:r>
          </a:p>
          <a:p>
            <a:endParaRPr lang="en-US" sz="2500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Counties face </a:t>
            </a:r>
            <a:r>
              <a:rPr lang="en-US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$411 million+ annual shortfall </a:t>
            </a:r>
            <a:r>
              <a:rPr lang="en-US" sz="25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to meet basic maintenance needs.</a:t>
            </a:r>
            <a:endParaRPr lang="en-US" sz="25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28" name="Chart 27"/>
          <p:cNvGraphicFramePr/>
          <p:nvPr>
            <p:extLst>
              <p:ext uri="{D42A27DB-BD31-4B8C-83A1-F6EECF244321}">
                <p14:modId xmlns:p14="http://schemas.microsoft.com/office/powerpoint/2010/main" val="2158869389"/>
              </p:ext>
            </p:extLst>
          </p:nvPr>
        </p:nvGraphicFramePr>
        <p:xfrm>
          <a:off x="611607" y="246580"/>
          <a:ext cx="6159063" cy="6339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024008" y="2962489"/>
            <a:ext cx="1263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Century Gothic" panose="020B0502020202020204" pitchFamily="34" charset="0"/>
              </a:rPr>
              <a:t>38%</a:t>
            </a:r>
            <a:endParaRPr lang="en-US" sz="3000" b="1" dirty="0">
              <a:latin typeface="Century Gothic" panose="020B0502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00400" y="4818176"/>
            <a:ext cx="1263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Century Gothic" panose="020B0502020202020204" pitchFamily="34" charset="0"/>
              </a:rPr>
              <a:t>21%</a:t>
            </a:r>
            <a:endParaRPr lang="en-US" sz="3000" b="1" dirty="0">
              <a:latin typeface="Century Gothic" panose="020B0502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15319" y="2962489"/>
            <a:ext cx="1263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Century Gothic" panose="020B0502020202020204" pitchFamily="34" charset="0"/>
              </a:rPr>
              <a:t>41%</a:t>
            </a:r>
            <a:endParaRPr lang="en-US" sz="3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17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168704" y="2487552"/>
            <a:ext cx="98545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56-year</a:t>
            </a:r>
            <a:r>
              <a:rPr lang="en-US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32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county road </a:t>
            </a:r>
            <a:r>
              <a:rPr lang="en-US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resurfacing schedule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Should be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15-year cycle</a:t>
            </a:r>
          </a:p>
          <a:p>
            <a:pPr lvl="1"/>
            <a:endParaRPr lang="en-US" sz="1600" b="1" dirty="0" smtClean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186-year</a:t>
            </a:r>
            <a:r>
              <a:rPr lang="en-US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32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county bridge </a:t>
            </a:r>
            <a:r>
              <a:rPr lang="en-US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replacement schedule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Should be 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50-year cycle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1579268"/>
            <a:ext cx="12191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$148 million in annual resources equates to:</a:t>
            </a:r>
            <a:endParaRPr lang="en-US" sz="4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922" y="5594968"/>
            <a:ext cx="1674813" cy="124956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146" y="5594969"/>
            <a:ext cx="1795568" cy="132715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601" y="5594969"/>
            <a:ext cx="1709913" cy="126999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827" y="5594969"/>
            <a:ext cx="1855764" cy="126303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455" y="5598048"/>
            <a:ext cx="1726700" cy="1259951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506" y="5594969"/>
            <a:ext cx="1619198" cy="126999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01264" y="5306528"/>
            <a:ext cx="1305242" cy="186692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051" y="5587369"/>
            <a:ext cx="1821365" cy="1277595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49" name="Straight Connector 48"/>
          <p:cNvCxnSpPr/>
          <p:nvPr/>
        </p:nvCxnSpPr>
        <p:spPr>
          <a:xfrm>
            <a:off x="498090" y="931124"/>
            <a:ext cx="1014761" cy="0"/>
          </a:xfrm>
          <a:prstGeom prst="line">
            <a:avLst/>
          </a:prstGeom>
          <a:ln w="1143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2516461" y="931124"/>
            <a:ext cx="1014761" cy="0"/>
          </a:xfrm>
          <a:prstGeom prst="line">
            <a:avLst/>
          </a:prstGeom>
          <a:ln w="1143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612890" y="931124"/>
            <a:ext cx="1014761" cy="0"/>
          </a:xfrm>
          <a:prstGeom prst="line">
            <a:avLst/>
          </a:prstGeom>
          <a:ln w="1143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685160" y="931124"/>
            <a:ext cx="1014761" cy="0"/>
          </a:xfrm>
          <a:prstGeom prst="line">
            <a:avLst/>
          </a:prstGeom>
          <a:ln w="1143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8772297" y="931124"/>
            <a:ext cx="1014761" cy="0"/>
          </a:xfrm>
          <a:prstGeom prst="line">
            <a:avLst/>
          </a:prstGeom>
          <a:ln w="1143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0623402" y="932982"/>
            <a:ext cx="1014761" cy="0"/>
          </a:xfrm>
          <a:prstGeom prst="line">
            <a:avLst/>
          </a:prstGeom>
          <a:ln w="1143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3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022" y="114216"/>
            <a:ext cx="10351881" cy="674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94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086" y="52574"/>
            <a:ext cx="10523842" cy="680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817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0622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Silent Crisis Survey- The Sequel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868" y="914400"/>
            <a:ext cx="9740238" cy="6033907"/>
          </a:xfrm>
        </p:spPr>
      </p:pic>
    </p:spTree>
    <p:extLst>
      <p:ext uri="{BB962C8B-B14F-4D97-AF65-F5344CB8AC3E}">
        <p14:creationId xmlns:p14="http://schemas.microsoft.com/office/powerpoint/2010/main" val="3123519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049" y="239976"/>
            <a:ext cx="10443901" cy="637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25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135</Words>
  <Application>Microsoft Office PowerPoint</Application>
  <PresentationFormat>Widescreen</PresentationFormat>
  <Paragraphs>27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Gill Sans MT</vt:lpstr>
      <vt:lpstr>Office Theme</vt:lpstr>
      <vt:lpstr>Evidence for Infrastructure: County Data Collection Efforts</vt:lpstr>
      <vt:lpstr>Updating the Silent Crisis</vt:lpstr>
      <vt:lpstr>The Silence is Broken- Continuing the Conversation</vt:lpstr>
      <vt:lpstr>PowerPoint Presentation</vt:lpstr>
      <vt:lpstr>PowerPoint Presentation</vt:lpstr>
      <vt:lpstr>PowerPoint Presentation</vt:lpstr>
      <vt:lpstr>PowerPoint Presentation</vt:lpstr>
      <vt:lpstr>Silent Crisis Survey- The Sequel</vt:lpstr>
      <vt:lpstr>PowerPoint Presentation</vt:lpstr>
      <vt:lpstr>Silent Crisis Survey- The Sequel</vt:lpstr>
      <vt:lpstr>PowerPoint Presentation</vt:lpstr>
      <vt:lpstr>Silent Crisis Survey- The Sequel</vt:lpstr>
      <vt:lpstr>PowerPoint Presentation</vt:lpstr>
      <vt:lpstr>Silent Crisis Survey- The Sequel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COUNTY ROAD AND BRIDGE NEEDS  AL LEGISLATIVE BRIEFING 2018</dc:title>
  <dc:creator>Abby Luker</dc:creator>
  <cp:lastModifiedBy>Richie</cp:lastModifiedBy>
  <cp:revision>44</cp:revision>
  <cp:lastPrinted>2018-08-15T10:54:46Z</cp:lastPrinted>
  <dcterms:created xsi:type="dcterms:W3CDTF">2018-01-16T14:43:09Z</dcterms:created>
  <dcterms:modified xsi:type="dcterms:W3CDTF">2018-08-17T12:54:36Z</dcterms:modified>
</cp:coreProperties>
</file>