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handoutMasterIdLst>
    <p:handoutMasterId r:id="rId23"/>
  </p:handoutMasterIdLst>
  <p:sldIdLst>
    <p:sldId id="257" r:id="rId2"/>
    <p:sldId id="258" r:id="rId3"/>
    <p:sldId id="338" r:id="rId4"/>
    <p:sldId id="309" r:id="rId5"/>
    <p:sldId id="310" r:id="rId6"/>
    <p:sldId id="323" r:id="rId7"/>
    <p:sldId id="324" r:id="rId8"/>
    <p:sldId id="325" r:id="rId9"/>
    <p:sldId id="326" r:id="rId10"/>
    <p:sldId id="327" r:id="rId11"/>
    <p:sldId id="328" r:id="rId12"/>
    <p:sldId id="329" r:id="rId13"/>
    <p:sldId id="331" r:id="rId14"/>
    <p:sldId id="332" r:id="rId15"/>
    <p:sldId id="333" r:id="rId16"/>
    <p:sldId id="334" r:id="rId17"/>
    <p:sldId id="335" r:id="rId18"/>
    <p:sldId id="336" r:id="rId19"/>
    <p:sldId id="337" r:id="rId20"/>
    <p:sldId id="339" r:id="rId21"/>
    <p:sldId id="322" r:id="rId22"/>
  </p:sldIdLst>
  <p:sldSz cx="9144000" cy="6858000" type="screen4x3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E3039"/>
    <a:srgbClr val="16578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0" d="100"/>
          <a:sy n="70" d="100"/>
        </p:scale>
        <p:origin x="1164" y="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3587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E745ADA3-CC14-4B77-8FDB-CB128B831075}" type="datetimeFigureOut">
              <a:rPr lang="en-US" smtClean="0"/>
              <a:t>4/25/2018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3587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E0ABF932-708D-466F-9ADF-E8E7007D61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963214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A73C20-B866-4514-B81D-2A0069EB2D10}" type="datetimeFigureOut">
              <a:rPr lang="en-US" smtClean="0"/>
              <a:t>4/25/2018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CF5D3B-3A89-4351-A64D-29DD3EC182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28474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A73C20-B866-4514-B81D-2A0069EB2D10}" type="datetimeFigureOut">
              <a:rPr lang="en-US" smtClean="0"/>
              <a:t>4/25/2018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CF5D3B-3A89-4351-A64D-29DD3EC182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58908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A73C20-B866-4514-B81D-2A0069EB2D10}" type="datetimeFigureOut">
              <a:rPr lang="en-US" smtClean="0"/>
              <a:t>4/25/2018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CF5D3B-3A89-4351-A64D-29DD3EC182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69845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A73C20-B866-4514-B81D-2A0069EB2D10}" type="datetimeFigureOut">
              <a:rPr lang="en-US" smtClean="0"/>
              <a:t>4/25/2018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CF5D3B-3A89-4351-A64D-29DD3EC182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27376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A73C20-B866-4514-B81D-2A0069EB2D10}" type="datetimeFigureOut">
              <a:rPr lang="en-US" smtClean="0"/>
              <a:t>4/25/2018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CF5D3B-3A89-4351-A64D-29DD3EC182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29637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A73C20-B866-4514-B81D-2A0069EB2D10}" type="datetimeFigureOut">
              <a:rPr lang="en-US" smtClean="0"/>
              <a:t>4/25/2018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CF5D3B-3A89-4351-A64D-29DD3EC182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15904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A73C20-B866-4514-B81D-2A0069EB2D10}" type="datetimeFigureOut">
              <a:rPr lang="en-US" smtClean="0"/>
              <a:t>4/25/2018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CF5D3B-3A89-4351-A64D-29DD3EC182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47522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A73C20-B866-4514-B81D-2A0069EB2D10}" type="datetimeFigureOut">
              <a:rPr lang="en-US" smtClean="0"/>
              <a:t>4/25/2018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CF5D3B-3A89-4351-A64D-29DD3EC182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59254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A73C20-B866-4514-B81D-2A0069EB2D10}" type="datetimeFigureOut">
              <a:rPr lang="en-US" smtClean="0"/>
              <a:t>4/25/2018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CF5D3B-3A89-4351-A64D-29DD3EC182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75965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A73C20-B866-4514-B81D-2A0069EB2D10}" type="datetimeFigureOut">
              <a:rPr lang="en-US" smtClean="0"/>
              <a:t>4/25/2018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CF5D3B-3A89-4351-A64D-29DD3EC182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64137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A73C20-B866-4514-B81D-2A0069EB2D10}" type="datetimeFigureOut">
              <a:rPr lang="en-US" smtClean="0"/>
              <a:t>4/25/2018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CF5D3B-3A89-4351-A64D-29DD3EC182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96759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A73C20-B866-4514-B81D-2A0069EB2D10}" type="datetimeFigureOut">
              <a:rPr lang="en-US" smtClean="0"/>
              <a:t>4/25/2018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CF5D3B-3A89-4351-A64D-29DD3EC182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62522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lsa.state.al.us/LRS/local_laws.aspx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hyperlink" Target="mailto:marrington@alabamacounties.org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29513" y="5796895"/>
            <a:ext cx="1114815" cy="643163"/>
          </a:xfrm>
          <a:prstGeom prst="rect">
            <a:avLst/>
          </a:prstGeom>
        </p:spPr>
      </p:pic>
      <p:sp>
        <p:nvSpPr>
          <p:cNvPr id="7" name="Title 1"/>
          <p:cNvSpPr txBox="1">
            <a:spLocks/>
          </p:cNvSpPr>
          <p:nvPr/>
        </p:nvSpPr>
        <p:spPr>
          <a:xfrm>
            <a:off x="644770" y="1794412"/>
            <a:ext cx="8499230" cy="34790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b="1" dirty="0" smtClean="0">
                <a:solidFill>
                  <a:srgbClr val="990000"/>
                </a:solidFill>
                <a:latin typeface="Arial Narrow" panose="020B0606020202030204" pitchFamily="34" charset="0"/>
              </a:rPr>
              <a:t>Creating a “Go-To” Notebook for Your New Commissioners</a:t>
            </a:r>
            <a:r>
              <a:rPr lang="en-US" sz="4000" b="1" dirty="0" smtClean="0">
                <a:latin typeface="Arial Narrow" panose="020B0606020202030204" pitchFamily="34" charset="0"/>
              </a:rPr>
              <a:t/>
            </a:r>
            <a:br>
              <a:rPr lang="en-US" sz="4000" b="1" dirty="0" smtClean="0">
                <a:latin typeface="Arial Narrow" panose="020B0606020202030204" pitchFamily="34" charset="0"/>
              </a:rPr>
            </a:br>
            <a:endParaRPr lang="en-US" sz="4000" b="1" dirty="0">
              <a:latin typeface="Arial Narrow" panose="020B0606020202030204" pitchFamily="34" charset="0"/>
            </a:endParaRPr>
          </a:p>
        </p:txBody>
      </p:sp>
      <p:sp>
        <p:nvSpPr>
          <p:cNvPr id="8" name="Subtitle 2"/>
          <p:cNvSpPr txBox="1">
            <a:spLocks/>
          </p:cNvSpPr>
          <p:nvPr/>
        </p:nvSpPr>
        <p:spPr>
          <a:xfrm>
            <a:off x="644770" y="4181362"/>
            <a:ext cx="7086600" cy="16557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 smtClean="0">
                <a:latin typeface="Arial Narrow" panose="020B0606020202030204" pitchFamily="34" charset="0"/>
              </a:rPr>
              <a:t>Morgan Arrington, ACCA General Counsel</a:t>
            </a:r>
            <a:endParaRPr lang="en-US" dirty="0">
              <a:latin typeface="Arial Narrow" panose="020B0606020202030204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1676401"/>
          </a:xfrm>
          <a:prstGeom prst="rect">
            <a:avLst/>
          </a:prstGeom>
          <a:solidFill>
            <a:srgbClr val="165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457200" y="6153150"/>
            <a:ext cx="2895600" cy="476250"/>
          </a:xfrm>
        </p:spPr>
        <p:txBody>
          <a:bodyPr/>
          <a:lstStyle/>
          <a:p>
            <a:r>
              <a:rPr lang="en-US" dirty="0">
                <a:latin typeface="Arial Narrow" panose="020B0606020202030204" pitchFamily="34" charset="0"/>
              </a:rPr>
              <a:t>www.alabamacounties.org</a:t>
            </a:r>
          </a:p>
          <a:p>
            <a:pPr algn="ctr"/>
            <a:endParaRPr lang="en-US" dirty="0"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290822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72347" y="5895750"/>
            <a:ext cx="1114815" cy="643163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0" y="0"/>
            <a:ext cx="9144000" cy="1676401"/>
          </a:xfrm>
          <a:prstGeom prst="rect">
            <a:avLst/>
          </a:prstGeom>
          <a:solidFill>
            <a:srgbClr val="165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165788"/>
              </a:solidFill>
            </a:endParaRPr>
          </a:p>
        </p:txBody>
      </p:sp>
      <p:sp>
        <p:nvSpPr>
          <p:cNvPr id="6" name="Rectangle 4"/>
          <p:cNvSpPr txBox="1">
            <a:spLocks noChangeArrowheads="1"/>
          </p:cNvSpPr>
          <p:nvPr/>
        </p:nvSpPr>
        <p:spPr>
          <a:xfrm>
            <a:off x="457200" y="5334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dirty="0">
                <a:solidFill>
                  <a:schemeClr val="bg1"/>
                </a:solidFill>
                <a:latin typeface="Arial Narrow" panose="020B0606020202030204" pitchFamily="34" charset="0"/>
              </a:rPr>
              <a:t>New Commissioner’s Notebook</a:t>
            </a:r>
            <a:endParaRPr lang="en-US" b="1" dirty="0">
              <a:solidFill>
                <a:schemeClr val="bg1"/>
              </a:solidFill>
              <a:latin typeface="Arial Narrow" panose="020B0606020202030204" pitchFamily="34" charset="0"/>
            </a:endParaRPr>
          </a:p>
        </p:txBody>
      </p:sp>
      <p:sp>
        <p:nvSpPr>
          <p:cNvPr id="8" name="Rectangle 5"/>
          <p:cNvSpPr txBox="1">
            <a:spLocks noChangeArrowheads="1"/>
          </p:cNvSpPr>
          <p:nvPr/>
        </p:nvSpPr>
        <p:spPr>
          <a:xfrm>
            <a:off x="457200" y="2047875"/>
            <a:ext cx="8029962" cy="434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>
                <a:latin typeface="Arial Narrow" panose="020B0606020202030204" pitchFamily="34" charset="0"/>
              </a:rPr>
              <a:t>Local Laws</a:t>
            </a:r>
            <a:endParaRPr lang="en-US" dirty="0">
              <a:latin typeface="Arial Narrow" panose="020B0606020202030204" pitchFamily="34" charset="0"/>
            </a:endParaRPr>
          </a:p>
          <a:p>
            <a:pPr lvl="1"/>
            <a:r>
              <a:rPr lang="en-US" dirty="0">
                <a:latin typeface="Arial Narrow" panose="020B0606020202030204" pitchFamily="34" charset="0"/>
              </a:rPr>
              <a:t>Compilation of any local laws of particular importance</a:t>
            </a:r>
          </a:p>
          <a:p>
            <a:pPr lvl="2"/>
            <a:r>
              <a:rPr lang="en-US" dirty="0">
                <a:latin typeface="Arial Narrow" panose="020B0606020202030204" pitchFamily="34" charset="0"/>
              </a:rPr>
              <a:t>This should be limited to local laws affecting how county commission operates or how it impacts role of administrator/engineer</a:t>
            </a:r>
          </a:p>
          <a:p>
            <a:pPr lvl="2"/>
            <a:r>
              <a:rPr lang="en-US" dirty="0">
                <a:latin typeface="Arial Narrow" panose="020B0606020202030204" pitchFamily="34" charset="0"/>
              </a:rPr>
              <a:t>Things such as a home rule law, planning and zoning authority, etc., district or unit system law, county commission makeup law</a:t>
            </a:r>
          </a:p>
          <a:p>
            <a:endParaRPr lang="en-US" dirty="0">
              <a:latin typeface="Arial Narrow" panose="020B0606020202030204" pitchFamily="34" charset="0"/>
            </a:endParaRPr>
          </a:p>
          <a:p>
            <a:pPr lvl="0"/>
            <a:r>
              <a:rPr lang="en-US" i="1" dirty="0">
                <a:solidFill>
                  <a:srgbClr val="FF0000"/>
                </a:solidFill>
                <a:latin typeface="Arial Narrow" panose="020B0606020202030204" pitchFamily="34" charset="0"/>
              </a:rPr>
              <a:t>Pro Tip:  </a:t>
            </a:r>
            <a:r>
              <a:rPr lang="en-US" i="1" dirty="0" smtClean="0">
                <a:solidFill>
                  <a:srgbClr val="FF0000"/>
                </a:solidFill>
                <a:latin typeface="Arial Narrow" panose="020B0606020202030204" pitchFamily="34" charset="0"/>
              </a:rPr>
              <a:t>Find </a:t>
            </a:r>
            <a:r>
              <a:rPr lang="en-US" i="1" dirty="0">
                <a:solidFill>
                  <a:srgbClr val="FF0000"/>
                </a:solidFill>
                <a:latin typeface="Arial Narrow" panose="020B0606020202030204" pitchFamily="34" charset="0"/>
              </a:rPr>
              <a:t>your county’s local law through the electronic Local Laws Index by County found at </a:t>
            </a:r>
            <a:r>
              <a:rPr lang="en-US" i="1" u="sng" dirty="0">
                <a:latin typeface="Arial Narrow" panose="020B0606020202030204" pitchFamily="34" charset="0"/>
                <a:hlinkClick r:id="rId3"/>
              </a:rPr>
              <a:t>http://lsa.state.al.us/LRS/local_laws.aspx</a:t>
            </a:r>
            <a:endParaRPr lang="en-US" dirty="0">
              <a:latin typeface="Arial Narrow" panose="020B0606020202030204" pitchFamily="34" charset="0"/>
            </a:endParaRPr>
          </a:p>
          <a:p>
            <a:endParaRPr lang="en-US" sz="2700" i="1" dirty="0" smtClean="0">
              <a:solidFill>
                <a:schemeClr val="bg1">
                  <a:lumMod val="50000"/>
                </a:schemeClr>
              </a:solidFill>
              <a:latin typeface="Arial Narrow" panose="020B0606020202030204" pitchFamily="34" charset="0"/>
            </a:endParaRPr>
          </a:p>
        </p:txBody>
      </p:sp>
      <p:sp>
        <p:nvSpPr>
          <p:cNvPr id="9" name="Footer Placeholder 3"/>
          <p:cNvSpPr txBox="1">
            <a:spLocks/>
          </p:cNvSpPr>
          <p:nvPr/>
        </p:nvSpPr>
        <p:spPr>
          <a:xfrm>
            <a:off x="457200" y="6153150"/>
            <a:ext cx="2895600" cy="4762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mtClean="0">
                <a:latin typeface="Arial Narrow" panose="020B0606020202030204" pitchFamily="34" charset="0"/>
              </a:rPr>
              <a:t>www.alabamacounties.org</a:t>
            </a:r>
          </a:p>
          <a:p>
            <a:pPr algn="ctr"/>
            <a:endParaRPr lang="en-US" dirty="0"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822734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72347" y="5895750"/>
            <a:ext cx="1114815" cy="643163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0" y="0"/>
            <a:ext cx="9144000" cy="1676401"/>
          </a:xfrm>
          <a:prstGeom prst="rect">
            <a:avLst/>
          </a:prstGeom>
          <a:solidFill>
            <a:srgbClr val="165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165788"/>
              </a:solidFill>
            </a:endParaRPr>
          </a:p>
        </p:txBody>
      </p:sp>
      <p:sp>
        <p:nvSpPr>
          <p:cNvPr id="6" name="Rectangle 4"/>
          <p:cNvSpPr txBox="1">
            <a:spLocks noChangeArrowheads="1"/>
          </p:cNvSpPr>
          <p:nvPr/>
        </p:nvSpPr>
        <p:spPr>
          <a:xfrm>
            <a:off x="457200" y="5334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dirty="0">
                <a:solidFill>
                  <a:schemeClr val="bg1"/>
                </a:solidFill>
                <a:latin typeface="Arial Narrow" panose="020B0606020202030204" pitchFamily="34" charset="0"/>
              </a:rPr>
              <a:t>New Commissioner’s Notebook</a:t>
            </a:r>
            <a:endParaRPr lang="en-US" b="1" dirty="0">
              <a:solidFill>
                <a:schemeClr val="bg1"/>
              </a:solidFill>
              <a:latin typeface="Arial Narrow" panose="020B0606020202030204" pitchFamily="34" charset="0"/>
            </a:endParaRPr>
          </a:p>
        </p:txBody>
      </p:sp>
      <p:sp>
        <p:nvSpPr>
          <p:cNvPr id="8" name="Rectangle 5"/>
          <p:cNvSpPr txBox="1">
            <a:spLocks noChangeArrowheads="1"/>
          </p:cNvSpPr>
          <p:nvPr/>
        </p:nvSpPr>
        <p:spPr>
          <a:xfrm>
            <a:off x="457200" y="2047875"/>
            <a:ext cx="8029962" cy="434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>
                <a:latin typeface="Arial Narrow" panose="020B0606020202030204" pitchFamily="34" charset="0"/>
              </a:rPr>
              <a:t>Revenue Sources</a:t>
            </a:r>
            <a:endParaRPr lang="en-US" sz="2400" dirty="0">
              <a:latin typeface="Arial Narrow" panose="020B0606020202030204" pitchFamily="34" charset="0"/>
            </a:endParaRPr>
          </a:p>
          <a:p>
            <a:pPr lvl="1"/>
            <a:r>
              <a:rPr lang="en-US" dirty="0">
                <a:latin typeface="Arial Narrow" panose="020B0606020202030204" pitchFamily="34" charset="0"/>
              </a:rPr>
              <a:t>Explanation of federal/state/local revenue sources for county</a:t>
            </a:r>
          </a:p>
          <a:p>
            <a:pPr lvl="2"/>
            <a:r>
              <a:rPr lang="en-US" dirty="0">
                <a:latin typeface="Arial Narrow" panose="020B0606020202030204" pitchFamily="34" charset="0"/>
              </a:rPr>
              <a:t>Not detailed explanation of revenue sources but what does county get</a:t>
            </a:r>
          </a:p>
          <a:p>
            <a:pPr lvl="1"/>
            <a:r>
              <a:rPr lang="en-US" dirty="0">
                <a:latin typeface="Arial Narrow" panose="020B0606020202030204" pitchFamily="34" charset="0"/>
              </a:rPr>
              <a:t>Itemization of local revenue and distribution</a:t>
            </a:r>
          </a:p>
          <a:p>
            <a:endParaRPr lang="en-US" dirty="0">
              <a:latin typeface="Arial Narrow" panose="020B0606020202030204" pitchFamily="34" charset="0"/>
            </a:endParaRPr>
          </a:p>
          <a:p>
            <a:pPr lvl="0"/>
            <a:r>
              <a:rPr lang="en-US" i="1" dirty="0">
                <a:solidFill>
                  <a:srgbClr val="FF0000"/>
                </a:solidFill>
                <a:latin typeface="Arial Narrow" panose="020B0606020202030204" pitchFamily="34" charset="0"/>
              </a:rPr>
              <a:t>Pro Tip:  Include a reference to any restrictions on the uses of the various funds </a:t>
            </a:r>
            <a:endParaRPr lang="en-US" dirty="0">
              <a:solidFill>
                <a:srgbClr val="FF0000"/>
              </a:solidFill>
              <a:latin typeface="Arial Narrow" panose="020B0606020202030204" pitchFamily="34" charset="0"/>
            </a:endParaRPr>
          </a:p>
          <a:p>
            <a:endParaRPr lang="en-US" sz="2700" i="1" dirty="0" smtClean="0">
              <a:solidFill>
                <a:schemeClr val="bg1">
                  <a:lumMod val="50000"/>
                </a:schemeClr>
              </a:solidFill>
              <a:latin typeface="Arial Narrow" panose="020B0606020202030204" pitchFamily="34" charset="0"/>
            </a:endParaRPr>
          </a:p>
        </p:txBody>
      </p:sp>
      <p:sp>
        <p:nvSpPr>
          <p:cNvPr id="9" name="Footer Placeholder 3"/>
          <p:cNvSpPr txBox="1">
            <a:spLocks/>
          </p:cNvSpPr>
          <p:nvPr/>
        </p:nvSpPr>
        <p:spPr>
          <a:xfrm>
            <a:off x="457200" y="6153150"/>
            <a:ext cx="2895600" cy="4762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mtClean="0">
                <a:latin typeface="Arial Narrow" panose="020B0606020202030204" pitchFamily="34" charset="0"/>
              </a:rPr>
              <a:t>www.alabamacounties.org</a:t>
            </a:r>
          </a:p>
          <a:p>
            <a:pPr algn="ctr"/>
            <a:endParaRPr lang="en-US" dirty="0"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75272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72347" y="5895750"/>
            <a:ext cx="1114815" cy="643163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0" y="0"/>
            <a:ext cx="9144000" cy="1676401"/>
          </a:xfrm>
          <a:prstGeom prst="rect">
            <a:avLst/>
          </a:prstGeom>
          <a:solidFill>
            <a:srgbClr val="165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165788"/>
              </a:solidFill>
            </a:endParaRPr>
          </a:p>
        </p:txBody>
      </p:sp>
      <p:sp>
        <p:nvSpPr>
          <p:cNvPr id="6" name="Rectangle 4"/>
          <p:cNvSpPr txBox="1">
            <a:spLocks noChangeArrowheads="1"/>
          </p:cNvSpPr>
          <p:nvPr/>
        </p:nvSpPr>
        <p:spPr>
          <a:xfrm>
            <a:off x="457200" y="5334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dirty="0">
                <a:solidFill>
                  <a:schemeClr val="bg1"/>
                </a:solidFill>
                <a:latin typeface="Arial Narrow" panose="020B0606020202030204" pitchFamily="34" charset="0"/>
              </a:rPr>
              <a:t>New Commissioner’s Notebook</a:t>
            </a:r>
            <a:endParaRPr lang="en-US" b="1" dirty="0">
              <a:solidFill>
                <a:schemeClr val="bg1"/>
              </a:solidFill>
              <a:latin typeface="Arial Narrow" panose="020B0606020202030204" pitchFamily="34" charset="0"/>
            </a:endParaRPr>
          </a:p>
        </p:txBody>
      </p:sp>
      <p:sp>
        <p:nvSpPr>
          <p:cNvPr id="8" name="Rectangle 5"/>
          <p:cNvSpPr txBox="1">
            <a:spLocks noChangeArrowheads="1"/>
          </p:cNvSpPr>
          <p:nvPr/>
        </p:nvSpPr>
        <p:spPr>
          <a:xfrm>
            <a:off x="457200" y="2047875"/>
            <a:ext cx="8029962" cy="434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>
                <a:latin typeface="Arial Narrow" panose="020B0606020202030204" pitchFamily="34" charset="0"/>
              </a:rPr>
              <a:t>County Commission Meeting Items</a:t>
            </a:r>
            <a:endParaRPr lang="en-US" dirty="0">
              <a:latin typeface="Arial Narrow" panose="020B0606020202030204" pitchFamily="34" charset="0"/>
            </a:endParaRPr>
          </a:p>
          <a:p>
            <a:pPr lvl="1"/>
            <a:r>
              <a:rPr lang="en-US" dirty="0">
                <a:latin typeface="Arial Narrow" panose="020B0606020202030204" pitchFamily="34" charset="0"/>
              </a:rPr>
              <a:t>Organizational Session Requirements </a:t>
            </a:r>
          </a:p>
          <a:p>
            <a:pPr lvl="1"/>
            <a:r>
              <a:rPr lang="en-US" dirty="0">
                <a:latin typeface="Arial Narrow" panose="020B0606020202030204" pitchFamily="34" charset="0"/>
              </a:rPr>
              <a:t>Copy of Rules of Procedure</a:t>
            </a:r>
          </a:p>
          <a:p>
            <a:pPr lvl="1"/>
            <a:r>
              <a:rPr lang="en-US" dirty="0">
                <a:latin typeface="Arial Narrow" panose="020B0606020202030204" pitchFamily="34" charset="0"/>
              </a:rPr>
              <a:t>Agenda-setting process</a:t>
            </a:r>
          </a:p>
          <a:p>
            <a:pPr lvl="1"/>
            <a:r>
              <a:rPr lang="en-US" dirty="0">
                <a:latin typeface="Arial Narrow" panose="020B0606020202030204" pitchFamily="34" charset="0"/>
              </a:rPr>
              <a:t>Any local policies/resolutions affecting meetings</a:t>
            </a:r>
          </a:p>
          <a:p>
            <a:endParaRPr lang="en-US" dirty="0">
              <a:latin typeface="Arial Narrow" panose="020B0606020202030204" pitchFamily="34" charset="0"/>
            </a:endParaRPr>
          </a:p>
          <a:p>
            <a:pPr lvl="0"/>
            <a:r>
              <a:rPr lang="en-US" i="1" dirty="0">
                <a:solidFill>
                  <a:srgbClr val="FF0000"/>
                </a:solidFill>
                <a:latin typeface="Arial Narrow" panose="020B0606020202030204" pitchFamily="34" charset="0"/>
              </a:rPr>
              <a:t>Pro Tip:  Include a calendar displaying commission meetings and works sessions, as well as other key events such as spring clean ups</a:t>
            </a:r>
            <a:endParaRPr lang="en-US" dirty="0">
              <a:solidFill>
                <a:srgbClr val="FF0000"/>
              </a:solidFill>
              <a:latin typeface="Arial Narrow" panose="020B0606020202030204" pitchFamily="34" charset="0"/>
            </a:endParaRPr>
          </a:p>
          <a:p>
            <a:endParaRPr lang="en-US" sz="2700" i="1" dirty="0" smtClean="0">
              <a:solidFill>
                <a:schemeClr val="bg1">
                  <a:lumMod val="50000"/>
                </a:schemeClr>
              </a:solidFill>
              <a:latin typeface="Arial Narrow" panose="020B0606020202030204" pitchFamily="34" charset="0"/>
            </a:endParaRPr>
          </a:p>
        </p:txBody>
      </p:sp>
      <p:sp>
        <p:nvSpPr>
          <p:cNvPr id="9" name="Footer Placeholder 3"/>
          <p:cNvSpPr txBox="1">
            <a:spLocks/>
          </p:cNvSpPr>
          <p:nvPr/>
        </p:nvSpPr>
        <p:spPr>
          <a:xfrm>
            <a:off x="457200" y="6153150"/>
            <a:ext cx="2895600" cy="4762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mtClean="0">
                <a:latin typeface="Arial Narrow" panose="020B0606020202030204" pitchFamily="34" charset="0"/>
              </a:rPr>
              <a:t>www.alabamacounties.org</a:t>
            </a:r>
          </a:p>
          <a:p>
            <a:pPr algn="ctr"/>
            <a:endParaRPr lang="en-US" dirty="0"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43801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72347" y="5895750"/>
            <a:ext cx="1114815" cy="643163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0" y="0"/>
            <a:ext cx="9144000" cy="1676401"/>
          </a:xfrm>
          <a:prstGeom prst="rect">
            <a:avLst/>
          </a:prstGeom>
          <a:solidFill>
            <a:srgbClr val="165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165788"/>
              </a:solidFill>
            </a:endParaRPr>
          </a:p>
        </p:txBody>
      </p:sp>
      <p:sp>
        <p:nvSpPr>
          <p:cNvPr id="6" name="Rectangle 4"/>
          <p:cNvSpPr txBox="1">
            <a:spLocks noChangeArrowheads="1"/>
          </p:cNvSpPr>
          <p:nvPr/>
        </p:nvSpPr>
        <p:spPr>
          <a:xfrm>
            <a:off x="457200" y="5334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dirty="0">
                <a:solidFill>
                  <a:schemeClr val="bg1"/>
                </a:solidFill>
                <a:latin typeface="Arial Narrow" panose="020B0606020202030204" pitchFamily="34" charset="0"/>
              </a:rPr>
              <a:t>New Commissioner’s Notebook</a:t>
            </a:r>
            <a:endParaRPr lang="en-US" b="1" dirty="0">
              <a:solidFill>
                <a:schemeClr val="bg1"/>
              </a:solidFill>
              <a:latin typeface="Arial Narrow" panose="020B0606020202030204" pitchFamily="34" charset="0"/>
            </a:endParaRPr>
          </a:p>
        </p:txBody>
      </p:sp>
      <p:sp>
        <p:nvSpPr>
          <p:cNvPr id="8" name="Rectangle 5"/>
          <p:cNvSpPr txBox="1">
            <a:spLocks noChangeArrowheads="1"/>
          </p:cNvSpPr>
          <p:nvPr/>
        </p:nvSpPr>
        <p:spPr>
          <a:xfrm>
            <a:off x="457200" y="2047875"/>
            <a:ext cx="8029962" cy="434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>
                <a:latin typeface="Arial Narrow" panose="020B0606020202030204" pitchFamily="34" charset="0"/>
              </a:rPr>
              <a:t>Association of County Commissions of Alabama</a:t>
            </a:r>
            <a:endParaRPr lang="en-US" dirty="0">
              <a:latin typeface="Arial Narrow" panose="020B0606020202030204" pitchFamily="34" charset="0"/>
            </a:endParaRPr>
          </a:p>
          <a:p>
            <a:pPr lvl="1"/>
            <a:r>
              <a:rPr lang="en-US" dirty="0">
                <a:latin typeface="Arial Narrow" panose="020B0606020202030204" pitchFamily="34" charset="0"/>
              </a:rPr>
              <a:t>Description of Organization</a:t>
            </a:r>
          </a:p>
          <a:p>
            <a:pPr lvl="1"/>
            <a:r>
              <a:rPr lang="en-US" dirty="0">
                <a:latin typeface="Arial Narrow" panose="020B0606020202030204" pitchFamily="34" charset="0"/>
              </a:rPr>
              <a:t>Contact Information</a:t>
            </a:r>
          </a:p>
          <a:p>
            <a:pPr lvl="1"/>
            <a:r>
              <a:rPr lang="en-US" dirty="0">
                <a:latin typeface="Arial Narrow" panose="020B0606020202030204" pitchFamily="34" charset="0"/>
              </a:rPr>
              <a:t>Include something about NACO</a:t>
            </a:r>
          </a:p>
          <a:p>
            <a:pPr lvl="1"/>
            <a:r>
              <a:rPr lang="en-US" dirty="0">
                <a:latin typeface="Arial Narrow" panose="020B0606020202030204" pitchFamily="34" charset="0"/>
              </a:rPr>
              <a:t>Conference/Training information</a:t>
            </a:r>
          </a:p>
          <a:p>
            <a:pPr marL="0" indent="0">
              <a:buNone/>
            </a:pPr>
            <a:r>
              <a:rPr lang="en-US" dirty="0">
                <a:latin typeface="Arial Narrow" panose="020B0606020202030204" pitchFamily="34" charset="0"/>
              </a:rPr>
              <a:t> </a:t>
            </a:r>
          </a:p>
          <a:p>
            <a:pPr lvl="0"/>
            <a:r>
              <a:rPr lang="en-US" i="1" dirty="0">
                <a:solidFill>
                  <a:srgbClr val="FF0000"/>
                </a:solidFill>
                <a:latin typeface="Arial Narrow" panose="020B0606020202030204" pitchFamily="34" charset="0"/>
              </a:rPr>
              <a:t>Pro Tip:  Provide ACCA staff email addresses and encourage new commissioners to “whitelist” those listed</a:t>
            </a:r>
            <a:endParaRPr lang="en-US" dirty="0">
              <a:solidFill>
                <a:srgbClr val="FF0000"/>
              </a:solidFill>
              <a:latin typeface="Arial Narrow" panose="020B0606020202030204" pitchFamily="34" charset="0"/>
            </a:endParaRPr>
          </a:p>
          <a:p>
            <a:endParaRPr lang="en-US" sz="2700" i="1" dirty="0" smtClean="0">
              <a:solidFill>
                <a:schemeClr val="bg1">
                  <a:lumMod val="50000"/>
                </a:schemeClr>
              </a:solidFill>
              <a:latin typeface="Arial Narrow" panose="020B0606020202030204" pitchFamily="34" charset="0"/>
            </a:endParaRPr>
          </a:p>
        </p:txBody>
      </p:sp>
      <p:sp>
        <p:nvSpPr>
          <p:cNvPr id="9" name="Footer Placeholder 3"/>
          <p:cNvSpPr txBox="1">
            <a:spLocks/>
          </p:cNvSpPr>
          <p:nvPr/>
        </p:nvSpPr>
        <p:spPr>
          <a:xfrm>
            <a:off x="457200" y="6153150"/>
            <a:ext cx="2895600" cy="4762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mtClean="0">
                <a:latin typeface="Arial Narrow" panose="020B0606020202030204" pitchFamily="34" charset="0"/>
              </a:rPr>
              <a:t>www.alabamacounties.org</a:t>
            </a:r>
          </a:p>
          <a:p>
            <a:pPr algn="ctr"/>
            <a:endParaRPr lang="en-US" dirty="0"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809448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72347" y="5895750"/>
            <a:ext cx="1114815" cy="643163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0" y="0"/>
            <a:ext cx="9144000" cy="1676401"/>
          </a:xfrm>
          <a:prstGeom prst="rect">
            <a:avLst/>
          </a:prstGeom>
          <a:solidFill>
            <a:srgbClr val="165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165788"/>
              </a:solidFill>
            </a:endParaRPr>
          </a:p>
        </p:txBody>
      </p:sp>
      <p:sp>
        <p:nvSpPr>
          <p:cNvPr id="6" name="Rectangle 4"/>
          <p:cNvSpPr txBox="1">
            <a:spLocks noChangeArrowheads="1"/>
          </p:cNvSpPr>
          <p:nvPr/>
        </p:nvSpPr>
        <p:spPr>
          <a:xfrm>
            <a:off x="457200" y="5334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dirty="0">
                <a:solidFill>
                  <a:schemeClr val="bg1"/>
                </a:solidFill>
                <a:latin typeface="Arial Narrow" panose="020B0606020202030204" pitchFamily="34" charset="0"/>
              </a:rPr>
              <a:t>New Commissioner’s Notebook</a:t>
            </a:r>
            <a:endParaRPr lang="en-US" b="1" dirty="0">
              <a:solidFill>
                <a:schemeClr val="bg1"/>
              </a:solidFill>
              <a:latin typeface="Arial Narrow" panose="020B0606020202030204" pitchFamily="34" charset="0"/>
            </a:endParaRPr>
          </a:p>
        </p:txBody>
      </p:sp>
      <p:sp>
        <p:nvSpPr>
          <p:cNvPr id="8" name="Rectangle 5"/>
          <p:cNvSpPr txBox="1">
            <a:spLocks noChangeArrowheads="1"/>
          </p:cNvSpPr>
          <p:nvPr/>
        </p:nvSpPr>
        <p:spPr>
          <a:xfrm>
            <a:off x="457200" y="2047875"/>
            <a:ext cx="8029962" cy="434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>
                <a:latin typeface="Arial Narrow" panose="020B0606020202030204" pitchFamily="34" charset="0"/>
              </a:rPr>
              <a:t>Training</a:t>
            </a:r>
            <a:endParaRPr lang="en-US" dirty="0">
              <a:latin typeface="Arial Narrow" panose="020B0606020202030204" pitchFamily="34" charset="0"/>
            </a:endParaRPr>
          </a:p>
          <a:p>
            <a:pPr lvl="1"/>
            <a:r>
              <a:rPr lang="en-US" dirty="0">
                <a:latin typeface="Arial Narrow" panose="020B0606020202030204" pitchFamily="34" charset="0"/>
              </a:rPr>
              <a:t>ALGTI requirement/information</a:t>
            </a:r>
          </a:p>
          <a:p>
            <a:pPr lvl="1"/>
            <a:r>
              <a:rPr lang="en-US" dirty="0">
                <a:latin typeface="Arial Narrow" panose="020B0606020202030204" pitchFamily="34" charset="0"/>
              </a:rPr>
              <a:t>County Government Education Institute</a:t>
            </a:r>
          </a:p>
          <a:p>
            <a:pPr lvl="1"/>
            <a:r>
              <a:rPr lang="en-US" dirty="0">
                <a:latin typeface="Arial Narrow" panose="020B0606020202030204" pitchFamily="34" charset="0"/>
              </a:rPr>
              <a:t>Other conferences and workshops</a:t>
            </a:r>
          </a:p>
          <a:p>
            <a:endParaRPr lang="en-US" dirty="0">
              <a:latin typeface="Arial Narrow" panose="020B0606020202030204" pitchFamily="34" charset="0"/>
            </a:endParaRPr>
          </a:p>
          <a:p>
            <a:pPr lvl="0"/>
            <a:r>
              <a:rPr lang="en-US" i="1" dirty="0">
                <a:solidFill>
                  <a:srgbClr val="FF0000"/>
                </a:solidFill>
                <a:latin typeface="Arial Narrow" panose="020B0606020202030204" pitchFamily="34" charset="0"/>
              </a:rPr>
              <a:t>Pro Tip:  Provide a list of current county employees participating in a CGEI certification program</a:t>
            </a:r>
            <a:endParaRPr lang="en-US" dirty="0">
              <a:solidFill>
                <a:srgbClr val="FF0000"/>
              </a:solidFill>
              <a:latin typeface="Arial Narrow" panose="020B0606020202030204" pitchFamily="34" charset="0"/>
            </a:endParaRPr>
          </a:p>
          <a:p>
            <a:endParaRPr lang="en-US" sz="2700" i="1" dirty="0" smtClean="0">
              <a:solidFill>
                <a:schemeClr val="bg1">
                  <a:lumMod val="50000"/>
                </a:schemeClr>
              </a:solidFill>
              <a:latin typeface="Arial Narrow" panose="020B0606020202030204" pitchFamily="34" charset="0"/>
            </a:endParaRPr>
          </a:p>
        </p:txBody>
      </p:sp>
      <p:sp>
        <p:nvSpPr>
          <p:cNvPr id="9" name="Footer Placeholder 3"/>
          <p:cNvSpPr txBox="1">
            <a:spLocks/>
          </p:cNvSpPr>
          <p:nvPr/>
        </p:nvSpPr>
        <p:spPr>
          <a:xfrm>
            <a:off x="457200" y="6153150"/>
            <a:ext cx="2895600" cy="4762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mtClean="0">
                <a:latin typeface="Arial Narrow" panose="020B0606020202030204" pitchFamily="34" charset="0"/>
              </a:rPr>
              <a:t>www.alabamacounties.org</a:t>
            </a:r>
          </a:p>
          <a:p>
            <a:pPr algn="ctr"/>
            <a:endParaRPr lang="en-US" dirty="0"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02430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72347" y="5895750"/>
            <a:ext cx="1114815" cy="643163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0" y="0"/>
            <a:ext cx="9144000" cy="1676401"/>
          </a:xfrm>
          <a:prstGeom prst="rect">
            <a:avLst/>
          </a:prstGeom>
          <a:solidFill>
            <a:srgbClr val="165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165788"/>
              </a:solidFill>
            </a:endParaRPr>
          </a:p>
        </p:txBody>
      </p:sp>
      <p:sp>
        <p:nvSpPr>
          <p:cNvPr id="6" name="Rectangle 4"/>
          <p:cNvSpPr txBox="1">
            <a:spLocks noChangeArrowheads="1"/>
          </p:cNvSpPr>
          <p:nvPr/>
        </p:nvSpPr>
        <p:spPr>
          <a:xfrm>
            <a:off x="457200" y="5334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dirty="0">
                <a:solidFill>
                  <a:schemeClr val="bg1"/>
                </a:solidFill>
                <a:latin typeface="Arial Narrow" panose="020B0606020202030204" pitchFamily="34" charset="0"/>
              </a:rPr>
              <a:t>New Commissioner’s Notebook</a:t>
            </a:r>
            <a:endParaRPr lang="en-US" b="1" dirty="0">
              <a:solidFill>
                <a:schemeClr val="bg1"/>
              </a:solidFill>
              <a:latin typeface="Arial Narrow" panose="020B0606020202030204" pitchFamily="34" charset="0"/>
            </a:endParaRPr>
          </a:p>
        </p:txBody>
      </p:sp>
      <p:sp>
        <p:nvSpPr>
          <p:cNvPr id="8" name="Rectangle 5"/>
          <p:cNvSpPr txBox="1">
            <a:spLocks noChangeArrowheads="1"/>
          </p:cNvSpPr>
          <p:nvPr/>
        </p:nvSpPr>
        <p:spPr>
          <a:xfrm>
            <a:off x="457200" y="2047875"/>
            <a:ext cx="8029962" cy="434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>
                <a:latin typeface="Arial Narrow" panose="020B0606020202030204" pitchFamily="34" charset="0"/>
              </a:rPr>
              <a:t>Legislative Issues</a:t>
            </a:r>
            <a:endParaRPr lang="en-US" dirty="0">
              <a:latin typeface="Arial Narrow" panose="020B0606020202030204" pitchFamily="34" charset="0"/>
            </a:endParaRPr>
          </a:p>
          <a:p>
            <a:pPr lvl="1"/>
            <a:r>
              <a:rPr lang="en-US" dirty="0">
                <a:latin typeface="Arial Narrow" panose="020B0606020202030204" pitchFamily="34" charset="0"/>
              </a:rPr>
              <a:t>Contact info on all legislators</a:t>
            </a:r>
          </a:p>
          <a:p>
            <a:pPr lvl="1"/>
            <a:r>
              <a:rPr lang="en-US" dirty="0">
                <a:latin typeface="Arial Narrow" panose="020B0606020202030204" pitchFamily="34" charset="0"/>
              </a:rPr>
              <a:t>Explanation of “local” local legislation process</a:t>
            </a:r>
          </a:p>
          <a:p>
            <a:pPr lvl="1"/>
            <a:r>
              <a:rPr lang="en-US" dirty="0">
                <a:latin typeface="Arial Narrow" panose="020B0606020202030204" pitchFamily="34" charset="0"/>
              </a:rPr>
              <a:t>How handled with local legislators (re: resolution/meeting, etc.)</a:t>
            </a:r>
          </a:p>
          <a:p>
            <a:pPr marL="0" indent="0">
              <a:buNone/>
            </a:pPr>
            <a:r>
              <a:rPr lang="en-US" dirty="0">
                <a:latin typeface="Arial Narrow" panose="020B0606020202030204" pitchFamily="34" charset="0"/>
              </a:rPr>
              <a:t> </a:t>
            </a:r>
          </a:p>
          <a:p>
            <a:pPr lvl="0"/>
            <a:r>
              <a:rPr lang="en-US" i="1" dirty="0">
                <a:solidFill>
                  <a:srgbClr val="FF0000"/>
                </a:solidFill>
                <a:latin typeface="Arial Narrow" panose="020B0606020202030204" pitchFamily="34" charset="0"/>
              </a:rPr>
              <a:t>Pro Tip:  The ACCA mobile app “ACCA67” contains updated information on all members of the Alabama Legislature </a:t>
            </a:r>
            <a:endParaRPr lang="en-US" dirty="0">
              <a:solidFill>
                <a:srgbClr val="FF0000"/>
              </a:solidFill>
              <a:latin typeface="Arial Narrow" panose="020B0606020202030204" pitchFamily="34" charset="0"/>
            </a:endParaRPr>
          </a:p>
          <a:p>
            <a:endParaRPr lang="en-US" sz="2700" i="1" dirty="0" smtClean="0">
              <a:solidFill>
                <a:schemeClr val="bg1">
                  <a:lumMod val="50000"/>
                </a:schemeClr>
              </a:solidFill>
              <a:latin typeface="Arial Narrow" panose="020B0606020202030204" pitchFamily="34" charset="0"/>
            </a:endParaRPr>
          </a:p>
        </p:txBody>
      </p:sp>
      <p:sp>
        <p:nvSpPr>
          <p:cNvPr id="9" name="Footer Placeholder 3"/>
          <p:cNvSpPr txBox="1">
            <a:spLocks/>
          </p:cNvSpPr>
          <p:nvPr/>
        </p:nvSpPr>
        <p:spPr>
          <a:xfrm>
            <a:off x="457200" y="6153150"/>
            <a:ext cx="2895600" cy="4762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mtClean="0">
                <a:latin typeface="Arial Narrow" panose="020B0606020202030204" pitchFamily="34" charset="0"/>
              </a:rPr>
              <a:t>www.alabamacounties.org</a:t>
            </a:r>
          </a:p>
          <a:p>
            <a:pPr algn="ctr"/>
            <a:endParaRPr lang="en-US" dirty="0"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368727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72347" y="5895750"/>
            <a:ext cx="1114815" cy="643163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0" y="0"/>
            <a:ext cx="9144000" cy="1676401"/>
          </a:xfrm>
          <a:prstGeom prst="rect">
            <a:avLst/>
          </a:prstGeom>
          <a:solidFill>
            <a:srgbClr val="165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165788"/>
              </a:solidFill>
            </a:endParaRPr>
          </a:p>
        </p:txBody>
      </p:sp>
      <p:sp>
        <p:nvSpPr>
          <p:cNvPr id="6" name="Rectangle 4"/>
          <p:cNvSpPr txBox="1">
            <a:spLocks noChangeArrowheads="1"/>
          </p:cNvSpPr>
          <p:nvPr/>
        </p:nvSpPr>
        <p:spPr>
          <a:xfrm>
            <a:off x="457200" y="5334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dirty="0">
                <a:solidFill>
                  <a:schemeClr val="bg1"/>
                </a:solidFill>
                <a:latin typeface="Arial Narrow" panose="020B0606020202030204" pitchFamily="34" charset="0"/>
              </a:rPr>
              <a:t>New Commissioner’s Notebook</a:t>
            </a:r>
            <a:endParaRPr lang="en-US" b="1" dirty="0">
              <a:solidFill>
                <a:schemeClr val="bg1"/>
              </a:solidFill>
              <a:latin typeface="Arial Narrow" panose="020B0606020202030204" pitchFamily="34" charset="0"/>
            </a:endParaRPr>
          </a:p>
        </p:txBody>
      </p:sp>
      <p:sp>
        <p:nvSpPr>
          <p:cNvPr id="8" name="Rectangle 5"/>
          <p:cNvSpPr txBox="1">
            <a:spLocks noChangeArrowheads="1"/>
          </p:cNvSpPr>
          <p:nvPr/>
        </p:nvSpPr>
        <p:spPr>
          <a:xfrm>
            <a:off x="457200" y="2047875"/>
            <a:ext cx="8029962" cy="434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>
                <a:latin typeface="Arial Narrow" panose="020B0606020202030204" pitchFamily="34" charset="0"/>
              </a:rPr>
              <a:t>Calendar of Events</a:t>
            </a:r>
            <a:endParaRPr lang="en-US" dirty="0">
              <a:latin typeface="Arial Narrow" panose="020B0606020202030204" pitchFamily="34" charset="0"/>
            </a:endParaRPr>
          </a:p>
          <a:p>
            <a:pPr lvl="1"/>
            <a:r>
              <a:rPr lang="en-US" dirty="0">
                <a:latin typeface="Arial Narrow" panose="020B0606020202030204" pitchFamily="34" charset="0"/>
              </a:rPr>
              <a:t>County Commission Meeting Dates</a:t>
            </a:r>
          </a:p>
          <a:p>
            <a:pPr lvl="1"/>
            <a:r>
              <a:rPr lang="en-US" dirty="0">
                <a:latin typeface="Arial Narrow" panose="020B0606020202030204" pitchFamily="34" charset="0"/>
              </a:rPr>
              <a:t>Important Dates for commission action (levy of taxes/budget approval, etc.)</a:t>
            </a:r>
          </a:p>
          <a:p>
            <a:pPr lvl="1"/>
            <a:r>
              <a:rPr lang="en-US" dirty="0">
                <a:latin typeface="Arial Narrow" panose="020B0606020202030204" pitchFamily="34" charset="0"/>
              </a:rPr>
              <a:t>ACCA/NACo events</a:t>
            </a:r>
          </a:p>
          <a:p>
            <a:pPr lvl="1"/>
            <a:r>
              <a:rPr lang="en-US" dirty="0">
                <a:latin typeface="Arial Narrow" panose="020B0606020202030204" pitchFamily="34" charset="0"/>
              </a:rPr>
              <a:t>Legislative Session Days</a:t>
            </a:r>
          </a:p>
          <a:p>
            <a:endParaRPr lang="en-US" dirty="0">
              <a:latin typeface="Arial Narrow" panose="020B0606020202030204" pitchFamily="34" charset="0"/>
            </a:endParaRPr>
          </a:p>
          <a:p>
            <a:pPr lvl="0"/>
            <a:r>
              <a:rPr lang="en-US" i="1" dirty="0">
                <a:solidFill>
                  <a:srgbClr val="FF0000"/>
                </a:solidFill>
                <a:latin typeface="Arial Narrow" panose="020B0606020202030204" pitchFamily="34" charset="0"/>
              </a:rPr>
              <a:t>Pro Tip:  The ACCA calendar is distributed annually at either the Legislative Conference or Legislative District Meetings</a:t>
            </a:r>
            <a:endParaRPr lang="en-US" dirty="0">
              <a:solidFill>
                <a:srgbClr val="FF0000"/>
              </a:solidFill>
              <a:latin typeface="Arial Narrow" panose="020B0606020202030204" pitchFamily="34" charset="0"/>
            </a:endParaRPr>
          </a:p>
          <a:p>
            <a:endParaRPr lang="en-US" sz="2700" i="1" dirty="0" smtClean="0">
              <a:solidFill>
                <a:schemeClr val="bg1">
                  <a:lumMod val="50000"/>
                </a:schemeClr>
              </a:solidFill>
              <a:latin typeface="Arial Narrow" panose="020B0606020202030204" pitchFamily="34" charset="0"/>
            </a:endParaRPr>
          </a:p>
        </p:txBody>
      </p:sp>
      <p:sp>
        <p:nvSpPr>
          <p:cNvPr id="9" name="Footer Placeholder 3"/>
          <p:cNvSpPr txBox="1">
            <a:spLocks/>
          </p:cNvSpPr>
          <p:nvPr/>
        </p:nvSpPr>
        <p:spPr>
          <a:xfrm>
            <a:off x="457200" y="6153150"/>
            <a:ext cx="2895600" cy="4762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mtClean="0">
                <a:latin typeface="Arial Narrow" panose="020B0606020202030204" pitchFamily="34" charset="0"/>
              </a:rPr>
              <a:t>www.alabamacounties.org</a:t>
            </a:r>
          </a:p>
          <a:p>
            <a:pPr algn="ctr"/>
            <a:endParaRPr lang="en-US" dirty="0"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27997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72347" y="5895750"/>
            <a:ext cx="1114815" cy="643163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0" y="0"/>
            <a:ext cx="9144000" cy="1676401"/>
          </a:xfrm>
          <a:prstGeom prst="rect">
            <a:avLst/>
          </a:prstGeom>
          <a:solidFill>
            <a:srgbClr val="165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165788"/>
              </a:solidFill>
            </a:endParaRPr>
          </a:p>
        </p:txBody>
      </p:sp>
      <p:sp>
        <p:nvSpPr>
          <p:cNvPr id="6" name="Rectangle 4"/>
          <p:cNvSpPr txBox="1">
            <a:spLocks noChangeArrowheads="1"/>
          </p:cNvSpPr>
          <p:nvPr/>
        </p:nvSpPr>
        <p:spPr>
          <a:xfrm>
            <a:off x="457200" y="5334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dirty="0">
                <a:solidFill>
                  <a:schemeClr val="bg1"/>
                </a:solidFill>
                <a:latin typeface="Arial Narrow" panose="020B0606020202030204" pitchFamily="34" charset="0"/>
              </a:rPr>
              <a:t>New Commissioner’s Notebook</a:t>
            </a:r>
            <a:endParaRPr lang="en-US" b="1" dirty="0">
              <a:solidFill>
                <a:schemeClr val="bg1"/>
              </a:solidFill>
              <a:latin typeface="Arial Narrow" panose="020B0606020202030204" pitchFamily="34" charset="0"/>
            </a:endParaRPr>
          </a:p>
        </p:txBody>
      </p:sp>
      <p:sp>
        <p:nvSpPr>
          <p:cNvPr id="8" name="Rectangle 5"/>
          <p:cNvSpPr txBox="1">
            <a:spLocks noChangeArrowheads="1"/>
          </p:cNvSpPr>
          <p:nvPr/>
        </p:nvSpPr>
        <p:spPr>
          <a:xfrm>
            <a:off x="457200" y="2047875"/>
            <a:ext cx="8029962" cy="434340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>
                <a:latin typeface="Arial Narrow" panose="020B0606020202030204" pitchFamily="34" charset="0"/>
              </a:rPr>
              <a:t>Current Events</a:t>
            </a:r>
            <a:endParaRPr lang="en-US" dirty="0">
              <a:latin typeface="Arial Narrow" panose="020B0606020202030204" pitchFamily="34" charset="0"/>
            </a:endParaRPr>
          </a:p>
          <a:p>
            <a:pPr lvl="1"/>
            <a:r>
              <a:rPr lang="en-US" dirty="0">
                <a:latin typeface="Arial Narrow" panose="020B0606020202030204" pitchFamily="34" charset="0"/>
              </a:rPr>
              <a:t>Summaries/Reports from department heads of top pending issues</a:t>
            </a:r>
          </a:p>
          <a:p>
            <a:pPr lvl="2"/>
            <a:r>
              <a:rPr lang="en-US" dirty="0">
                <a:latin typeface="Arial Narrow" panose="020B0606020202030204" pitchFamily="34" charset="0"/>
              </a:rPr>
              <a:t>Administrator</a:t>
            </a:r>
          </a:p>
          <a:p>
            <a:pPr lvl="2"/>
            <a:r>
              <a:rPr lang="en-US" dirty="0">
                <a:latin typeface="Arial Narrow" panose="020B0606020202030204" pitchFamily="34" charset="0"/>
              </a:rPr>
              <a:t>Engineer</a:t>
            </a:r>
          </a:p>
          <a:p>
            <a:pPr lvl="2"/>
            <a:r>
              <a:rPr lang="en-US" dirty="0">
                <a:latin typeface="Arial Narrow" panose="020B0606020202030204" pitchFamily="34" charset="0"/>
              </a:rPr>
              <a:t>EMA Director</a:t>
            </a:r>
          </a:p>
          <a:p>
            <a:pPr lvl="2"/>
            <a:r>
              <a:rPr lang="en-US" dirty="0">
                <a:latin typeface="Arial Narrow" panose="020B0606020202030204" pitchFamily="34" charset="0"/>
              </a:rPr>
              <a:t>County Attorney</a:t>
            </a:r>
          </a:p>
          <a:p>
            <a:pPr lvl="1"/>
            <a:r>
              <a:rPr lang="en-US" dirty="0">
                <a:latin typeface="Arial Narrow" panose="020B0606020202030204" pitchFamily="34" charset="0"/>
              </a:rPr>
              <a:t>These will be reports of pressing ongoing matters such as lawsuits, negotiations, major impending road project, etc.</a:t>
            </a:r>
          </a:p>
          <a:p>
            <a:endParaRPr lang="en-US" dirty="0">
              <a:latin typeface="Arial Narrow" panose="020B0606020202030204" pitchFamily="34" charset="0"/>
            </a:endParaRPr>
          </a:p>
          <a:p>
            <a:pPr lvl="0"/>
            <a:r>
              <a:rPr lang="en-US" i="1" dirty="0">
                <a:solidFill>
                  <a:srgbClr val="FF0000"/>
                </a:solidFill>
                <a:latin typeface="Arial Narrow" panose="020B0606020202030204" pitchFamily="34" charset="0"/>
              </a:rPr>
              <a:t>Pro Tip:  Include a listing of any pending legislative issues that the commission is working on with the local legislative delegation </a:t>
            </a:r>
            <a:endParaRPr lang="en-US" dirty="0">
              <a:solidFill>
                <a:srgbClr val="FF0000"/>
              </a:solidFill>
              <a:latin typeface="Arial Narrow" panose="020B0606020202030204" pitchFamily="34" charset="0"/>
            </a:endParaRPr>
          </a:p>
          <a:p>
            <a:endParaRPr lang="en-US" sz="2700" i="1" dirty="0" smtClean="0">
              <a:solidFill>
                <a:schemeClr val="bg1">
                  <a:lumMod val="50000"/>
                </a:schemeClr>
              </a:solidFill>
              <a:latin typeface="Arial Narrow" panose="020B0606020202030204" pitchFamily="34" charset="0"/>
            </a:endParaRPr>
          </a:p>
        </p:txBody>
      </p:sp>
      <p:sp>
        <p:nvSpPr>
          <p:cNvPr id="9" name="Footer Placeholder 3"/>
          <p:cNvSpPr txBox="1">
            <a:spLocks/>
          </p:cNvSpPr>
          <p:nvPr/>
        </p:nvSpPr>
        <p:spPr>
          <a:xfrm>
            <a:off x="457200" y="6153150"/>
            <a:ext cx="2895600" cy="4762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mtClean="0">
                <a:latin typeface="Arial Narrow" panose="020B0606020202030204" pitchFamily="34" charset="0"/>
              </a:rPr>
              <a:t>www.alabamacounties.org</a:t>
            </a:r>
          </a:p>
          <a:p>
            <a:pPr algn="ctr"/>
            <a:endParaRPr lang="en-US" dirty="0"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585639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72347" y="5895750"/>
            <a:ext cx="1114815" cy="643163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0" y="0"/>
            <a:ext cx="9144000" cy="1676401"/>
          </a:xfrm>
          <a:prstGeom prst="rect">
            <a:avLst/>
          </a:prstGeom>
          <a:solidFill>
            <a:srgbClr val="165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165788"/>
              </a:solidFill>
            </a:endParaRPr>
          </a:p>
        </p:txBody>
      </p:sp>
      <p:sp>
        <p:nvSpPr>
          <p:cNvPr id="6" name="Rectangle 4"/>
          <p:cNvSpPr txBox="1">
            <a:spLocks noChangeArrowheads="1"/>
          </p:cNvSpPr>
          <p:nvPr/>
        </p:nvSpPr>
        <p:spPr>
          <a:xfrm>
            <a:off x="457200" y="5334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dirty="0">
                <a:solidFill>
                  <a:schemeClr val="bg1"/>
                </a:solidFill>
                <a:latin typeface="Arial Narrow" panose="020B0606020202030204" pitchFamily="34" charset="0"/>
              </a:rPr>
              <a:t>New Commissioner’s Notebook</a:t>
            </a:r>
            <a:endParaRPr lang="en-US" b="1" dirty="0">
              <a:solidFill>
                <a:schemeClr val="bg1"/>
              </a:solidFill>
              <a:latin typeface="Arial Narrow" panose="020B0606020202030204" pitchFamily="34" charset="0"/>
            </a:endParaRPr>
          </a:p>
        </p:txBody>
      </p:sp>
      <p:sp>
        <p:nvSpPr>
          <p:cNvPr id="8" name="Rectangle 5"/>
          <p:cNvSpPr txBox="1">
            <a:spLocks noChangeArrowheads="1"/>
          </p:cNvSpPr>
          <p:nvPr/>
        </p:nvSpPr>
        <p:spPr>
          <a:xfrm>
            <a:off x="457200" y="2047875"/>
            <a:ext cx="8029962" cy="434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>
                <a:latin typeface="Arial Narrow" panose="020B0606020202030204" pitchFamily="34" charset="0"/>
              </a:rPr>
              <a:t>Information on County Liability and Worker’s Comp Insurance</a:t>
            </a:r>
            <a:endParaRPr lang="en-US" dirty="0">
              <a:latin typeface="Arial Narrow" panose="020B0606020202030204" pitchFamily="34" charset="0"/>
            </a:endParaRPr>
          </a:p>
          <a:p>
            <a:pPr lvl="1"/>
            <a:r>
              <a:rPr lang="en-US" dirty="0">
                <a:latin typeface="Arial Narrow" panose="020B0606020202030204" pitchFamily="34" charset="0"/>
              </a:rPr>
              <a:t>Who is carrier</a:t>
            </a:r>
          </a:p>
          <a:p>
            <a:pPr lvl="1"/>
            <a:r>
              <a:rPr lang="en-US" dirty="0">
                <a:latin typeface="Arial Narrow" panose="020B0606020202030204" pitchFamily="34" charset="0"/>
              </a:rPr>
              <a:t>Who is covered</a:t>
            </a:r>
          </a:p>
          <a:p>
            <a:pPr lvl="1"/>
            <a:r>
              <a:rPr lang="en-US" dirty="0">
                <a:latin typeface="Arial Narrow" panose="020B0606020202030204" pitchFamily="34" charset="0"/>
              </a:rPr>
              <a:t>Process for reporting claims</a:t>
            </a:r>
          </a:p>
          <a:p>
            <a:endParaRPr lang="en-US" dirty="0">
              <a:latin typeface="Arial Narrow" panose="020B0606020202030204" pitchFamily="34" charset="0"/>
            </a:endParaRPr>
          </a:p>
          <a:p>
            <a:pPr lvl="0"/>
            <a:r>
              <a:rPr lang="en-US" i="1" dirty="0">
                <a:solidFill>
                  <a:srgbClr val="FF0000"/>
                </a:solidFill>
                <a:latin typeface="Arial Narrow" panose="020B0606020202030204" pitchFamily="34" charset="0"/>
              </a:rPr>
              <a:t>Pro Tip:  Include copies of any specific safety or security policies that have been adopted pursuant to coverage recommendations </a:t>
            </a:r>
            <a:endParaRPr lang="en-US" dirty="0">
              <a:solidFill>
                <a:srgbClr val="FF0000"/>
              </a:solidFill>
              <a:latin typeface="Arial Narrow" panose="020B0606020202030204" pitchFamily="34" charset="0"/>
            </a:endParaRPr>
          </a:p>
          <a:p>
            <a:endParaRPr lang="en-US" sz="2700" i="1" dirty="0" smtClean="0">
              <a:solidFill>
                <a:schemeClr val="bg1">
                  <a:lumMod val="50000"/>
                </a:schemeClr>
              </a:solidFill>
              <a:latin typeface="Arial Narrow" panose="020B0606020202030204" pitchFamily="34" charset="0"/>
            </a:endParaRPr>
          </a:p>
        </p:txBody>
      </p:sp>
      <p:sp>
        <p:nvSpPr>
          <p:cNvPr id="9" name="Footer Placeholder 3"/>
          <p:cNvSpPr txBox="1">
            <a:spLocks/>
          </p:cNvSpPr>
          <p:nvPr/>
        </p:nvSpPr>
        <p:spPr>
          <a:xfrm>
            <a:off x="457200" y="6153150"/>
            <a:ext cx="2895600" cy="4762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mtClean="0">
                <a:latin typeface="Arial Narrow" panose="020B0606020202030204" pitchFamily="34" charset="0"/>
              </a:rPr>
              <a:t>www.alabamacounties.org</a:t>
            </a:r>
          </a:p>
          <a:p>
            <a:pPr algn="ctr"/>
            <a:endParaRPr lang="en-US" dirty="0"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934991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72347" y="5895750"/>
            <a:ext cx="1114815" cy="643163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0" y="0"/>
            <a:ext cx="9144000" cy="1676401"/>
          </a:xfrm>
          <a:prstGeom prst="rect">
            <a:avLst/>
          </a:prstGeom>
          <a:solidFill>
            <a:srgbClr val="165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165788"/>
              </a:solidFill>
            </a:endParaRPr>
          </a:p>
        </p:txBody>
      </p:sp>
      <p:sp>
        <p:nvSpPr>
          <p:cNvPr id="6" name="Rectangle 4"/>
          <p:cNvSpPr txBox="1">
            <a:spLocks noChangeArrowheads="1"/>
          </p:cNvSpPr>
          <p:nvPr/>
        </p:nvSpPr>
        <p:spPr>
          <a:xfrm>
            <a:off x="457200" y="5334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dirty="0">
                <a:solidFill>
                  <a:schemeClr val="bg1"/>
                </a:solidFill>
                <a:latin typeface="Arial Narrow" panose="020B0606020202030204" pitchFamily="34" charset="0"/>
              </a:rPr>
              <a:t>New Commissioner’s Notebook</a:t>
            </a:r>
            <a:endParaRPr lang="en-US" b="1" dirty="0">
              <a:solidFill>
                <a:schemeClr val="bg1"/>
              </a:solidFill>
              <a:latin typeface="Arial Narrow" panose="020B0606020202030204" pitchFamily="34" charset="0"/>
            </a:endParaRPr>
          </a:p>
        </p:txBody>
      </p:sp>
      <p:sp>
        <p:nvSpPr>
          <p:cNvPr id="8" name="Rectangle 5"/>
          <p:cNvSpPr txBox="1">
            <a:spLocks noChangeArrowheads="1"/>
          </p:cNvSpPr>
          <p:nvPr/>
        </p:nvSpPr>
        <p:spPr>
          <a:xfrm>
            <a:off x="457200" y="2047875"/>
            <a:ext cx="8029962" cy="434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>
                <a:latin typeface="Arial Narrow" panose="020B0606020202030204" pitchFamily="34" charset="0"/>
              </a:rPr>
              <a:t>Important Contact Information</a:t>
            </a:r>
            <a:endParaRPr lang="en-US" dirty="0">
              <a:latin typeface="Arial Narrow" panose="020B0606020202030204" pitchFamily="34" charset="0"/>
            </a:endParaRPr>
          </a:p>
          <a:p>
            <a:pPr lvl="1"/>
            <a:r>
              <a:rPr lang="en-US" dirty="0">
                <a:latin typeface="Arial Narrow" panose="020B0606020202030204" pitchFamily="34" charset="0"/>
              </a:rPr>
              <a:t>Key state agencies (Ethics Commission, ALDOT, DOR, Governor’s office, Examiners, other)</a:t>
            </a:r>
          </a:p>
          <a:p>
            <a:pPr lvl="1"/>
            <a:r>
              <a:rPr lang="en-US" dirty="0">
                <a:latin typeface="Arial Narrow" panose="020B0606020202030204" pitchFamily="34" charset="0"/>
              </a:rPr>
              <a:t>Include contact persons</a:t>
            </a:r>
          </a:p>
          <a:p>
            <a:pPr marL="0" indent="0">
              <a:buNone/>
            </a:pPr>
            <a:r>
              <a:rPr lang="en-US" dirty="0">
                <a:latin typeface="Arial Narrow" panose="020B0606020202030204" pitchFamily="34" charset="0"/>
              </a:rPr>
              <a:t> </a:t>
            </a:r>
          </a:p>
          <a:p>
            <a:pPr lvl="0"/>
            <a:r>
              <a:rPr lang="en-US" i="1" dirty="0">
                <a:solidFill>
                  <a:srgbClr val="FF0000"/>
                </a:solidFill>
                <a:latin typeface="Arial Narrow" panose="020B0606020202030204" pitchFamily="34" charset="0"/>
              </a:rPr>
              <a:t>Pro Tip:  Make an electronic copy with hyperlinked email addresses available</a:t>
            </a:r>
            <a:endParaRPr lang="en-US" dirty="0">
              <a:solidFill>
                <a:srgbClr val="FF0000"/>
              </a:solidFill>
              <a:latin typeface="Arial Narrow" panose="020B0606020202030204" pitchFamily="34" charset="0"/>
            </a:endParaRPr>
          </a:p>
          <a:p>
            <a:endParaRPr lang="en-US" sz="2700" i="1" dirty="0" smtClean="0">
              <a:solidFill>
                <a:schemeClr val="bg1">
                  <a:lumMod val="50000"/>
                </a:schemeClr>
              </a:solidFill>
              <a:latin typeface="Arial Narrow" panose="020B0606020202030204" pitchFamily="34" charset="0"/>
            </a:endParaRPr>
          </a:p>
        </p:txBody>
      </p:sp>
      <p:sp>
        <p:nvSpPr>
          <p:cNvPr id="9" name="Footer Placeholder 3"/>
          <p:cNvSpPr txBox="1">
            <a:spLocks/>
          </p:cNvSpPr>
          <p:nvPr/>
        </p:nvSpPr>
        <p:spPr>
          <a:xfrm>
            <a:off x="457200" y="6153150"/>
            <a:ext cx="2895600" cy="4762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mtClean="0">
                <a:latin typeface="Arial Narrow" panose="020B0606020202030204" pitchFamily="34" charset="0"/>
              </a:rPr>
              <a:t>www.alabamacounties.org</a:t>
            </a:r>
          </a:p>
          <a:p>
            <a:pPr algn="ctr"/>
            <a:endParaRPr lang="en-US" dirty="0"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933356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72347" y="5895750"/>
            <a:ext cx="1114815" cy="643163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0" y="0"/>
            <a:ext cx="9144000" cy="1676401"/>
          </a:xfrm>
          <a:prstGeom prst="rect">
            <a:avLst/>
          </a:prstGeom>
          <a:solidFill>
            <a:srgbClr val="165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165788"/>
              </a:solidFill>
            </a:endParaRPr>
          </a:p>
        </p:txBody>
      </p:sp>
      <p:sp>
        <p:nvSpPr>
          <p:cNvPr id="6" name="Rectangle 4"/>
          <p:cNvSpPr txBox="1">
            <a:spLocks noChangeArrowheads="1"/>
          </p:cNvSpPr>
          <p:nvPr/>
        </p:nvSpPr>
        <p:spPr>
          <a:xfrm>
            <a:off x="457200" y="5334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b="1" dirty="0">
              <a:solidFill>
                <a:schemeClr val="bg1"/>
              </a:solidFill>
              <a:latin typeface="Arial Narrow" panose="020B0606020202030204" pitchFamily="34" charset="0"/>
            </a:endParaRPr>
          </a:p>
        </p:txBody>
      </p:sp>
      <p:sp>
        <p:nvSpPr>
          <p:cNvPr id="8" name="Rectangle 5"/>
          <p:cNvSpPr txBox="1">
            <a:spLocks noChangeArrowheads="1"/>
          </p:cNvSpPr>
          <p:nvPr/>
        </p:nvSpPr>
        <p:spPr>
          <a:xfrm>
            <a:off x="457200" y="1935532"/>
            <a:ext cx="7924800" cy="434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4400" i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 Narrow" panose="020B0606020202030204" pitchFamily="34" charset="0"/>
              </a:rPr>
              <a:t>“Almost everyone will make a good first impression, but only a few will make a good lasting impression.”</a:t>
            </a:r>
          </a:p>
          <a:p>
            <a:pPr marL="457200" lvl="1" indent="0" algn="ctr">
              <a:buNone/>
            </a:pPr>
            <a:r>
              <a:rPr lang="en-US" sz="4000" i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 Narrow" panose="020B0606020202030204" pitchFamily="34" charset="0"/>
              </a:rPr>
              <a:t>- Sonya Parker</a:t>
            </a:r>
            <a:endParaRPr lang="en-US" sz="4000" i="1" dirty="0" smtClean="0">
              <a:solidFill>
                <a:schemeClr val="tx1">
                  <a:lumMod val="65000"/>
                  <a:lumOff val="35000"/>
                </a:schemeClr>
              </a:solidFill>
              <a:latin typeface="Arial Narrow" panose="020B0606020202030204" pitchFamily="34" charset="0"/>
            </a:endParaRPr>
          </a:p>
        </p:txBody>
      </p:sp>
      <p:sp>
        <p:nvSpPr>
          <p:cNvPr id="9" name="Footer Placeholder 3"/>
          <p:cNvSpPr txBox="1">
            <a:spLocks/>
          </p:cNvSpPr>
          <p:nvPr/>
        </p:nvSpPr>
        <p:spPr>
          <a:xfrm>
            <a:off x="457200" y="6153150"/>
            <a:ext cx="2895600" cy="4762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mtClean="0">
                <a:latin typeface="Arial Narrow" panose="020B0606020202030204" pitchFamily="34" charset="0"/>
              </a:rPr>
              <a:t>www.alabamacounties.org</a:t>
            </a:r>
          </a:p>
          <a:p>
            <a:pPr algn="ctr"/>
            <a:endParaRPr lang="en-US" dirty="0"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89089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31453" y="996696"/>
            <a:ext cx="8724893" cy="571500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0" y="1"/>
            <a:ext cx="9144000" cy="1115568"/>
          </a:xfrm>
          <a:prstGeom prst="rect">
            <a:avLst/>
          </a:prstGeom>
          <a:solidFill>
            <a:srgbClr val="165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4000" b="1" smtClean="0">
                <a:solidFill>
                  <a:schemeClr val="bg1"/>
                </a:solidFill>
                <a:latin typeface="Arial Narrow" panose="020B0606020202030204" pitchFamily="34" charset="0"/>
              </a:rPr>
              <a:t> Template </a:t>
            </a:r>
            <a:r>
              <a:rPr lang="en-US" sz="4000" b="1" dirty="0" smtClean="0">
                <a:solidFill>
                  <a:schemeClr val="bg1"/>
                </a:solidFill>
                <a:latin typeface="Arial Narrow" panose="020B0606020202030204" pitchFamily="34" charset="0"/>
              </a:rPr>
              <a:t>Available </a:t>
            </a:r>
            <a:endParaRPr lang="en-US" sz="4000" b="1" dirty="0">
              <a:solidFill>
                <a:schemeClr val="bg1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577289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72347" y="5895750"/>
            <a:ext cx="1114815" cy="643163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0" y="0"/>
            <a:ext cx="9144000" cy="1676401"/>
          </a:xfrm>
          <a:prstGeom prst="rect">
            <a:avLst/>
          </a:prstGeom>
          <a:solidFill>
            <a:srgbClr val="165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165788"/>
              </a:solidFill>
            </a:endParaRPr>
          </a:p>
        </p:txBody>
      </p:sp>
      <p:sp>
        <p:nvSpPr>
          <p:cNvPr id="6" name="Rectangle 4"/>
          <p:cNvSpPr txBox="1">
            <a:spLocks noChangeArrowheads="1"/>
          </p:cNvSpPr>
          <p:nvPr/>
        </p:nvSpPr>
        <p:spPr>
          <a:xfrm>
            <a:off x="457200" y="5334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dirty="0" smtClean="0">
                <a:solidFill>
                  <a:schemeClr val="bg1"/>
                </a:solidFill>
                <a:latin typeface="Arial Narrow" panose="020B0606020202030204" pitchFamily="34" charset="0"/>
              </a:rPr>
              <a:t>Questions? More information?</a:t>
            </a:r>
            <a:endParaRPr lang="en-US" b="1" dirty="0">
              <a:solidFill>
                <a:schemeClr val="bg1"/>
              </a:solidFill>
              <a:latin typeface="Arial Narrow" panose="020B0606020202030204" pitchFamily="34" charset="0"/>
            </a:endParaRPr>
          </a:p>
        </p:txBody>
      </p:sp>
      <p:sp>
        <p:nvSpPr>
          <p:cNvPr id="8" name="Rectangle 5"/>
          <p:cNvSpPr txBox="1">
            <a:spLocks noChangeArrowheads="1"/>
          </p:cNvSpPr>
          <p:nvPr/>
        </p:nvSpPr>
        <p:spPr>
          <a:xfrm>
            <a:off x="773399" y="2291577"/>
            <a:ext cx="7924800" cy="434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500" i="1" dirty="0" smtClean="0">
                <a:latin typeface="Arial Narrow" panose="020B0606020202030204" pitchFamily="34" charset="0"/>
              </a:rPr>
              <a:t>Morgan Arrington, General Counsel</a:t>
            </a:r>
          </a:p>
          <a:p>
            <a:pPr marL="0" indent="0">
              <a:buNone/>
            </a:pPr>
            <a:r>
              <a:rPr lang="en-US" sz="3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 Narrow" panose="020B0606020202030204" pitchFamily="34" charset="0"/>
              </a:rPr>
              <a:t>Association of County Commissions of Alabama</a:t>
            </a:r>
          </a:p>
          <a:p>
            <a:pPr marL="0" indent="0">
              <a:buNone/>
            </a:pPr>
            <a:r>
              <a:rPr lang="en-US" sz="3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 Narrow" panose="020B0606020202030204" pitchFamily="34" charset="0"/>
                <a:hlinkClick r:id="rId3"/>
              </a:rPr>
              <a:t>marrington@alabamacounties.org</a:t>
            </a:r>
            <a:endParaRPr lang="en-US" sz="3200" dirty="0" smtClean="0">
              <a:solidFill>
                <a:schemeClr val="tx1">
                  <a:lumMod val="65000"/>
                  <a:lumOff val="35000"/>
                </a:schemeClr>
              </a:solidFill>
              <a:latin typeface="Arial Narrow" panose="020B0606020202030204" pitchFamily="34" charset="0"/>
            </a:endParaRPr>
          </a:p>
          <a:p>
            <a:pPr marL="0" indent="0">
              <a:buNone/>
            </a:pPr>
            <a:r>
              <a:rPr lang="en-US" sz="3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 Narrow" panose="020B0606020202030204" pitchFamily="34" charset="0"/>
              </a:rPr>
              <a:t>(334) 263-7594</a:t>
            </a:r>
          </a:p>
          <a:p>
            <a:pPr marL="0" indent="0">
              <a:buNone/>
            </a:pPr>
            <a:endParaRPr lang="en-US" sz="3100" i="1" dirty="0" smtClean="0">
              <a:solidFill>
                <a:schemeClr val="tx1">
                  <a:lumMod val="65000"/>
                  <a:lumOff val="35000"/>
                </a:schemeClr>
              </a:solidFill>
              <a:latin typeface="Arial Narrow" panose="020B0606020202030204" pitchFamily="34" charset="0"/>
            </a:endParaRPr>
          </a:p>
          <a:p>
            <a:pPr marL="457200" lvl="1" indent="0">
              <a:buNone/>
            </a:pPr>
            <a:endParaRPr lang="en-US" sz="2700" i="1" dirty="0" smtClean="0">
              <a:solidFill>
                <a:schemeClr val="tx1">
                  <a:lumMod val="65000"/>
                  <a:lumOff val="35000"/>
                </a:schemeClr>
              </a:solidFill>
              <a:latin typeface="Arial Narrow" panose="020B0606020202030204" pitchFamily="34" charset="0"/>
            </a:endParaRPr>
          </a:p>
          <a:p>
            <a:endParaRPr lang="en-US" sz="2700" i="1" dirty="0" smtClean="0">
              <a:solidFill>
                <a:schemeClr val="bg1">
                  <a:lumMod val="50000"/>
                </a:schemeClr>
              </a:solidFill>
              <a:latin typeface="Arial Narrow" panose="020B0606020202030204" pitchFamily="34" charset="0"/>
            </a:endParaRPr>
          </a:p>
        </p:txBody>
      </p:sp>
      <p:sp>
        <p:nvSpPr>
          <p:cNvPr id="7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457200" y="6153150"/>
            <a:ext cx="2895600" cy="476250"/>
          </a:xfrm>
        </p:spPr>
        <p:txBody>
          <a:bodyPr/>
          <a:lstStyle/>
          <a:p>
            <a:r>
              <a:rPr lang="en-US" dirty="0">
                <a:latin typeface="Arial Narrow" panose="020B0606020202030204" pitchFamily="34" charset="0"/>
              </a:rPr>
              <a:t>www.alabamacounties.org</a:t>
            </a:r>
          </a:p>
          <a:p>
            <a:pPr algn="ctr"/>
            <a:endParaRPr lang="en-US" dirty="0">
              <a:latin typeface="Arial Narrow" panose="020B0606020202030204" pitchFamily="34" charset="0"/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65052" y="3581122"/>
            <a:ext cx="2080901" cy="20809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56342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72347" y="5895750"/>
            <a:ext cx="1114815" cy="643163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0" y="0"/>
            <a:ext cx="9144000" cy="1676401"/>
          </a:xfrm>
          <a:prstGeom prst="rect">
            <a:avLst/>
          </a:prstGeom>
          <a:solidFill>
            <a:srgbClr val="165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165788"/>
              </a:solidFill>
            </a:endParaRPr>
          </a:p>
        </p:txBody>
      </p:sp>
      <p:sp>
        <p:nvSpPr>
          <p:cNvPr id="6" name="Rectangle 4"/>
          <p:cNvSpPr txBox="1">
            <a:spLocks noChangeArrowheads="1"/>
          </p:cNvSpPr>
          <p:nvPr/>
        </p:nvSpPr>
        <p:spPr>
          <a:xfrm>
            <a:off x="457200" y="5334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dirty="0">
                <a:solidFill>
                  <a:schemeClr val="bg1"/>
                </a:solidFill>
                <a:latin typeface="Arial Narrow" panose="020B0606020202030204" pitchFamily="34" charset="0"/>
              </a:rPr>
              <a:t>New Commissioner’s Notebook</a:t>
            </a:r>
            <a:endParaRPr lang="en-US" b="1" dirty="0">
              <a:solidFill>
                <a:schemeClr val="bg1"/>
              </a:solidFill>
              <a:latin typeface="Arial Narrow" panose="020B0606020202030204" pitchFamily="34" charset="0"/>
            </a:endParaRPr>
          </a:p>
        </p:txBody>
      </p:sp>
      <p:sp>
        <p:nvSpPr>
          <p:cNvPr id="8" name="Rectangle 5"/>
          <p:cNvSpPr txBox="1">
            <a:spLocks noChangeArrowheads="1"/>
          </p:cNvSpPr>
          <p:nvPr/>
        </p:nvSpPr>
        <p:spPr>
          <a:xfrm>
            <a:off x="457200" y="1676400"/>
            <a:ext cx="8029962" cy="47148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3600" b="1" dirty="0">
                <a:latin typeface="Arial Narrow" panose="020B0606020202030204" pitchFamily="34" charset="0"/>
                <a:ea typeface="Times New Roman" panose="02020603050405020304" pitchFamily="18" charset="0"/>
              </a:rPr>
              <a:t>County Commissioner</a:t>
            </a:r>
            <a:endParaRPr lang="en-US" sz="3200" dirty="0">
              <a:latin typeface="Arial Narrow" panose="020B0606020202030204" pitchFamily="34" charset="0"/>
              <a:ea typeface="Times New Roman" panose="02020603050405020304" pitchFamily="18" charset="0"/>
            </a:endParaRPr>
          </a:p>
          <a:p>
            <a:pPr marL="800100" lvl="1" indent="-342900">
              <a:lnSpc>
                <a:spcPct val="115000"/>
              </a:lnSpc>
              <a:spcBef>
                <a:spcPts val="0"/>
              </a:spcBef>
              <a:buFont typeface="Symbol" panose="05050102010706020507" pitchFamily="18" charset="2"/>
              <a:buChar char=""/>
            </a:pPr>
            <a:r>
              <a:rPr lang="en-US" dirty="0">
                <a:latin typeface="Arial Narrow" panose="020B0606020202030204" pitchFamily="34" charset="0"/>
                <a:ea typeface="Times New Roman" panose="02020603050405020304" pitchFamily="18" charset="0"/>
              </a:rPr>
              <a:t>Responsibilities/duties</a:t>
            </a:r>
          </a:p>
          <a:p>
            <a:pPr marL="1257300" lvl="2" indent="-342900">
              <a:lnSpc>
                <a:spcPct val="115000"/>
              </a:lnSpc>
              <a:spcBef>
                <a:spcPts val="0"/>
              </a:spcBef>
              <a:buFont typeface="Wingdings" panose="05000000000000000000" pitchFamily="2" charset="2"/>
              <a:buChar char=""/>
            </a:pPr>
            <a:r>
              <a:rPr lang="en-US" dirty="0" smtClean="0">
                <a:latin typeface="Arial Narrow" panose="020B0606020202030204" pitchFamily="34" charset="0"/>
                <a:ea typeface="Times New Roman" panose="02020603050405020304" pitchFamily="18" charset="0"/>
              </a:rPr>
              <a:t>This </a:t>
            </a:r>
            <a:r>
              <a:rPr lang="en-US" dirty="0">
                <a:latin typeface="Arial Narrow" panose="020B0606020202030204" pitchFamily="34" charset="0"/>
                <a:ea typeface="Times New Roman" panose="02020603050405020304" pitchFamily="18" charset="0"/>
              </a:rPr>
              <a:t>should be very brief bullet sheet of main areas of concentration</a:t>
            </a:r>
          </a:p>
          <a:p>
            <a:pPr marL="800100" lvl="1" indent="-342900">
              <a:lnSpc>
                <a:spcPct val="115000"/>
              </a:lnSpc>
              <a:spcBef>
                <a:spcPts val="0"/>
              </a:spcBef>
              <a:buFont typeface="Symbol" panose="05050102010706020507" pitchFamily="18" charset="2"/>
              <a:buChar char=""/>
            </a:pPr>
            <a:r>
              <a:rPr lang="en-US" dirty="0" smtClean="0">
                <a:latin typeface="Arial Narrow" panose="020B0606020202030204" pitchFamily="34" charset="0"/>
                <a:ea typeface="Times New Roman" panose="02020603050405020304" pitchFamily="18" charset="0"/>
              </a:rPr>
              <a:t>Chairman </a:t>
            </a:r>
            <a:r>
              <a:rPr lang="en-US" dirty="0">
                <a:latin typeface="Arial Narrow" panose="020B0606020202030204" pitchFamily="34" charset="0"/>
                <a:ea typeface="Times New Roman" panose="02020603050405020304" pitchFamily="18" charset="0"/>
              </a:rPr>
              <a:t>role</a:t>
            </a:r>
          </a:p>
          <a:p>
            <a:pPr marL="1257300" lvl="2" indent="-342900">
              <a:lnSpc>
                <a:spcPct val="115000"/>
              </a:lnSpc>
              <a:spcBef>
                <a:spcPts val="0"/>
              </a:spcBef>
              <a:buFont typeface="Wingdings" panose="05000000000000000000" pitchFamily="2" charset="2"/>
              <a:buChar char=""/>
            </a:pPr>
            <a:r>
              <a:rPr lang="en-US" dirty="0">
                <a:latin typeface="Arial Narrow" panose="020B0606020202030204" pitchFamily="34" charset="0"/>
                <a:ea typeface="Times New Roman" panose="02020603050405020304" pitchFamily="18" charset="0"/>
              </a:rPr>
              <a:t>How </a:t>
            </a:r>
            <a:r>
              <a:rPr lang="en-US" dirty="0" smtClean="0">
                <a:latin typeface="Arial Narrow" panose="020B0606020202030204" pitchFamily="34" charset="0"/>
                <a:ea typeface="Times New Roman" panose="02020603050405020304" pitchFamily="18" charset="0"/>
              </a:rPr>
              <a:t>are chair and vice-chair </a:t>
            </a:r>
            <a:r>
              <a:rPr lang="en-US" dirty="0">
                <a:latin typeface="Arial Narrow" panose="020B0606020202030204" pitchFamily="34" charset="0"/>
                <a:ea typeface="Times New Roman" panose="02020603050405020304" pitchFamily="18" charset="0"/>
              </a:rPr>
              <a:t>selected</a:t>
            </a:r>
          </a:p>
          <a:p>
            <a:pPr marL="1257300" lvl="2" indent="-342900">
              <a:lnSpc>
                <a:spcPct val="115000"/>
              </a:lnSpc>
              <a:spcBef>
                <a:spcPts val="0"/>
              </a:spcBef>
              <a:buFont typeface="Wingdings" panose="05000000000000000000" pitchFamily="2" charset="2"/>
              <a:buChar char=""/>
            </a:pPr>
            <a:r>
              <a:rPr lang="en-US" dirty="0" smtClean="0">
                <a:latin typeface="Arial Narrow" panose="020B0606020202030204" pitchFamily="34" charset="0"/>
                <a:ea typeface="Times New Roman" panose="02020603050405020304" pitchFamily="18" charset="0"/>
              </a:rPr>
              <a:t>Include </a:t>
            </a:r>
            <a:r>
              <a:rPr lang="en-US" dirty="0">
                <a:latin typeface="Arial Narrow" panose="020B0606020202030204" pitchFamily="34" charset="0"/>
                <a:ea typeface="Times New Roman" panose="02020603050405020304" pitchFamily="18" charset="0"/>
              </a:rPr>
              <a:t>any local policy/laws/court orders addressing chairman role</a:t>
            </a:r>
          </a:p>
          <a:p>
            <a:pPr marL="800100" lvl="1" indent="-342900">
              <a:lnSpc>
                <a:spcPct val="115000"/>
              </a:lnSpc>
              <a:spcBef>
                <a:spcPts val="0"/>
              </a:spcBef>
              <a:buFont typeface="Symbol" panose="05050102010706020507" pitchFamily="18" charset="2"/>
              <a:buChar char=""/>
            </a:pPr>
            <a:r>
              <a:rPr lang="en-US" dirty="0">
                <a:latin typeface="Arial Narrow" panose="020B0606020202030204" pitchFamily="34" charset="0"/>
                <a:ea typeface="Times New Roman" panose="02020603050405020304" pitchFamily="18" charset="0"/>
              </a:rPr>
              <a:t>Compensation and Benefits</a:t>
            </a:r>
          </a:p>
          <a:p>
            <a:pPr marL="1257300" lvl="2" indent="-342900">
              <a:lnSpc>
                <a:spcPct val="115000"/>
              </a:lnSpc>
              <a:spcBef>
                <a:spcPts val="0"/>
              </a:spcBef>
              <a:buFont typeface="Wingdings" panose="05000000000000000000" pitchFamily="2" charset="2"/>
              <a:buChar char=""/>
            </a:pPr>
            <a:r>
              <a:rPr lang="en-US" dirty="0">
                <a:latin typeface="Arial Narrow" panose="020B0606020202030204" pitchFamily="34" charset="0"/>
                <a:ea typeface="Times New Roman" panose="02020603050405020304" pitchFamily="18" charset="0"/>
              </a:rPr>
              <a:t>Salary and how/when paid</a:t>
            </a:r>
          </a:p>
          <a:p>
            <a:pPr marL="1257300" lvl="2" indent="-342900">
              <a:lnSpc>
                <a:spcPct val="115000"/>
              </a:lnSpc>
              <a:spcBef>
                <a:spcPts val="0"/>
              </a:spcBef>
              <a:buFont typeface="Wingdings" panose="05000000000000000000" pitchFamily="2" charset="2"/>
              <a:buChar char=""/>
            </a:pPr>
            <a:r>
              <a:rPr lang="en-US" dirty="0">
                <a:latin typeface="Arial Narrow" panose="020B0606020202030204" pitchFamily="34" charset="0"/>
                <a:ea typeface="Times New Roman" panose="02020603050405020304" pitchFamily="18" charset="0"/>
              </a:rPr>
              <a:t>RSA info if in retirement system</a:t>
            </a:r>
          </a:p>
          <a:p>
            <a:pPr marL="1257300" lvl="2" indent="-342900">
              <a:lnSpc>
                <a:spcPct val="115000"/>
              </a:lnSpc>
              <a:spcBef>
                <a:spcPts val="0"/>
              </a:spcBef>
              <a:buFont typeface="Wingdings" panose="05000000000000000000" pitchFamily="2" charset="2"/>
              <a:buChar char=""/>
            </a:pPr>
            <a:r>
              <a:rPr lang="en-US" dirty="0">
                <a:latin typeface="Arial Narrow" panose="020B0606020202030204" pitchFamily="34" charset="0"/>
                <a:ea typeface="Times New Roman" panose="02020603050405020304" pitchFamily="18" charset="0"/>
              </a:rPr>
              <a:t>Health insurance coverage –who pays</a:t>
            </a:r>
          </a:p>
          <a:p>
            <a:pPr marL="1257300" lvl="2" indent="-342900">
              <a:lnSpc>
                <a:spcPct val="115000"/>
              </a:lnSpc>
              <a:spcBef>
                <a:spcPts val="0"/>
              </a:spcBef>
              <a:buFont typeface="Wingdings" panose="05000000000000000000" pitchFamily="2" charset="2"/>
              <a:buChar char=""/>
            </a:pPr>
            <a:r>
              <a:rPr lang="en-US" dirty="0">
                <a:latin typeface="Arial Narrow" panose="020B0606020202030204" pitchFamily="34" charset="0"/>
                <a:ea typeface="Times New Roman" panose="02020603050405020304" pitchFamily="18" charset="0"/>
              </a:rPr>
              <a:t>Travel reimbursement rules</a:t>
            </a:r>
          </a:p>
          <a:p>
            <a:pPr marL="1257300" lvl="2" indent="-342900">
              <a:lnSpc>
                <a:spcPct val="115000"/>
              </a:lnSpc>
              <a:spcBef>
                <a:spcPts val="0"/>
              </a:spcBef>
              <a:buFont typeface="Wingdings" panose="05000000000000000000" pitchFamily="2" charset="2"/>
              <a:buChar char=""/>
            </a:pPr>
            <a:r>
              <a:rPr lang="en-US" dirty="0">
                <a:latin typeface="Arial Narrow" panose="020B0606020202030204" pitchFamily="34" charset="0"/>
                <a:ea typeface="Times New Roman" panose="02020603050405020304" pitchFamily="18" charset="0"/>
              </a:rPr>
              <a:t>County vehicle usage</a:t>
            </a:r>
          </a:p>
          <a:p>
            <a:endParaRPr lang="en-US" sz="2700" i="1" dirty="0" smtClean="0">
              <a:solidFill>
                <a:schemeClr val="bg1">
                  <a:lumMod val="50000"/>
                </a:schemeClr>
              </a:solidFill>
              <a:latin typeface="Arial Narrow" panose="020B0606020202030204" pitchFamily="34" charset="0"/>
            </a:endParaRPr>
          </a:p>
        </p:txBody>
      </p:sp>
      <p:sp>
        <p:nvSpPr>
          <p:cNvPr id="9" name="Footer Placeholder 3"/>
          <p:cNvSpPr txBox="1">
            <a:spLocks/>
          </p:cNvSpPr>
          <p:nvPr/>
        </p:nvSpPr>
        <p:spPr>
          <a:xfrm>
            <a:off x="457200" y="6153150"/>
            <a:ext cx="2895600" cy="4762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mtClean="0">
                <a:latin typeface="Arial Narrow" panose="020B0606020202030204" pitchFamily="34" charset="0"/>
              </a:rPr>
              <a:t>www.alabamacounties.org</a:t>
            </a:r>
          </a:p>
          <a:p>
            <a:pPr algn="ctr"/>
            <a:endParaRPr lang="en-US" dirty="0"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35465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72347" y="5895750"/>
            <a:ext cx="1114815" cy="643163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0" y="0"/>
            <a:ext cx="9144000" cy="1676401"/>
          </a:xfrm>
          <a:prstGeom prst="rect">
            <a:avLst/>
          </a:prstGeom>
          <a:solidFill>
            <a:srgbClr val="165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165788"/>
              </a:solidFill>
            </a:endParaRPr>
          </a:p>
        </p:txBody>
      </p:sp>
      <p:sp>
        <p:nvSpPr>
          <p:cNvPr id="6" name="Rectangle 4"/>
          <p:cNvSpPr txBox="1">
            <a:spLocks noChangeArrowheads="1"/>
          </p:cNvSpPr>
          <p:nvPr/>
        </p:nvSpPr>
        <p:spPr>
          <a:xfrm>
            <a:off x="457200" y="5334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dirty="0" smtClean="0">
                <a:solidFill>
                  <a:schemeClr val="bg1"/>
                </a:solidFill>
                <a:latin typeface="Arial Narrow" panose="020B0606020202030204" pitchFamily="34" charset="0"/>
              </a:rPr>
              <a:t>New Commissioner’s Notebook</a:t>
            </a:r>
            <a:endParaRPr lang="en-US" b="1" dirty="0">
              <a:solidFill>
                <a:schemeClr val="bg1"/>
              </a:solidFill>
              <a:latin typeface="Arial Narrow" panose="020B0606020202030204" pitchFamily="34" charset="0"/>
            </a:endParaRPr>
          </a:p>
        </p:txBody>
      </p:sp>
      <p:sp>
        <p:nvSpPr>
          <p:cNvPr id="8" name="Rectangle 5"/>
          <p:cNvSpPr txBox="1">
            <a:spLocks noChangeArrowheads="1"/>
          </p:cNvSpPr>
          <p:nvPr/>
        </p:nvSpPr>
        <p:spPr>
          <a:xfrm>
            <a:off x="457200" y="1935532"/>
            <a:ext cx="7924800" cy="434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>
                <a:latin typeface="Arial Narrow" panose="020B0606020202030204" pitchFamily="34" charset="0"/>
              </a:rPr>
              <a:t>County Government Organizational Chart</a:t>
            </a:r>
            <a:endParaRPr lang="en-US" dirty="0">
              <a:latin typeface="Arial Narrow" panose="020B0606020202030204" pitchFamily="34" charset="0"/>
            </a:endParaRPr>
          </a:p>
          <a:p>
            <a:pPr lvl="1"/>
            <a:r>
              <a:rPr lang="en-US" dirty="0">
                <a:latin typeface="Arial Narrow" panose="020B0606020202030204" pitchFamily="34" charset="0"/>
              </a:rPr>
              <a:t>This should include each office that falls under the umbrella of county commission</a:t>
            </a:r>
          </a:p>
          <a:p>
            <a:pPr lvl="1"/>
            <a:r>
              <a:rPr lang="en-US" dirty="0">
                <a:latin typeface="Arial Narrow" panose="020B0606020202030204" pitchFamily="34" charset="0"/>
              </a:rPr>
              <a:t>Should also include offices of tax officials, sheriff, probate judge, and any other offices funded by county commission </a:t>
            </a:r>
          </a:p>
          <a:p>
            <a:pPr lvl="1"/>
            <a:r>
              <a:rPr lang="en-US" dirty="0">
                <a:latin typeface="Arial Narrow" panose="020B0606020202030204" pitchFamily="34" charset="0"/>
              </a:rPr>
              <a:t>May want separate charts for these offices</a:t>
            </a:r>
          </a:p>
          <a:p>
            <a:endParaRPr lang="en-US" sz="2400" dirty="0" smtClean="0">
              <a:latin typeface="Arial Narrow" panose="020B0606020202030204" pitchFamily="34" charset="0"/>
            </a:endParaRPr>
          </a:p>
          <a:p>
            <a:endParaRPr lang="en-US" sz="2400" dirty="0">
              <a:latin typeface="Arial Narrow" panose="020B0606020202030204" pitchFamily="34" charset="0"/>
            </a:endParaRPr>
          </a:p>
          <a:p>
            <a:r>
              <a:rPr lang="en-US" sz="2400" i="1" dirty="0">
                <a:solidFill>
                  <a:srgbClr val="FF0000"/>
                </a:solidFill>
                <a:latin typeface="Arial Narrow" panose="020B0606020202030204" pitchFamily="34" charset="0"/>
              </a:rPr>
              <a:t>Pro Tip:  A graphic representation that clearly shows the chain of command would be helpful for most new commissioners</a:t>
            </a:r>
            <a:endParaRPr lang="en-US" sz="2700" i="1" dirty="0" smtClean="0">
              <a:solidFill>
                <a:srgbClr val="FF0000"/>
              </a:solidFill>
              <a:latin typeface="Arial Narrow" panose="020B0606020202030204" pitchFamily="34" charset="0"/>
            </a:endParaRPr>
          </a:p>
        </p:txBody>
      </p:sp>
      <p:sp>
        <p:nvSpPr>
          <p:cNvPr id="7" name="Footer Placeholder 3"/>
          <p:cNvSpPr txBox="1">
            <a:spLocks/>
          </p:cNvSpPr>
          <p:nvPr/>
        </p:nvSpPr>
        <p:spPr>
          <a:xfrm>
            <a:off x="457200" y="6153150"/>
            <a:ext cx="2895600" cy="4762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mtClean="0">
                <a:latin typeface="Arial Narrow" panose="020B0606020202030204" pitchFamily="34" charset="0"/>
              </a:rPr>
              <a:t>www.alabamacounties.org</a:t>
            </a:r>
          </a:p>
          <a:p>
            <a:pPr algn="ctr"/>
            <a:endParaRPr lang="en-US" dirty="0"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963050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72347" y="5895750"/>
            <a:ext cx="1114815" cy="643163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0" y="0"/>
            <a:ext cx="9144000" cy="1676401"/>
          </a:xfrm>
          <a:prstGeom prst="rect">
            <a:avLst/>
          </a:prstGeom>
          <a:solidFill>
            <a:srgbClr val="165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165788"/>
              </a:solidFill>
            </a:endParaRPr>
          </a:p>
        </p:txBody>
      </p:sp>
      <p:sp>
        <p:nvSpPr>
          <p:cNvPr id="6" name="Rectangle 4"/>
          <p:cNvSpPr txBox="1">
            <a:spLocks noChangeArrowheads="1"/>
          </p:cNvSpPr>
          <p:nvPr/>
        </p:nvSpPr>
        <p:spPr>
          <a:xfrm>
            <a:off x="457200" y="5334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dirty="0">
                <a:solidFill>
                  <a:schemeClr val="bg1"/>
                </a:solidFill>
                <a:latin typeface="Arial Narrow" panose="020B0606020202030204" pitchFamily="34" charset="0"/>
              </a:rPr>
              <a:t>New Commissioner’s Notebook</a:t>
            </a:r>
            <a:endParaRPr lang="en-US" b="1" dirty="0">
              <a:solidFill>
                <a:schemeClr val="bg1"/>
              </a:solidFill>
              <a:latin typeface="Arial Narrow" panose="020B0606020202030204" pitchFamily="34" charset="0"/>
            </a:endParaRPr>
          </a:p>
        </p:txBody>
      </p:sp>
      <p:sp>
        <p:nvSpPr>
          <p:cNvPr id="8" name="Rectangle 5"/>
          <p:cNvSpPr txBox="1">
            <a:spLocks noChangeArrowheads="1"/>
          </p:cNvSpPr>
          <p:nvPr/>
        </p:nvSpPr>
        <p:spPr>
          <a:xfrm>
            <a:off x="457199" y="1935532"/>
            <a:ext cx="7618577" cy="4343400"/>
          </a:xfrm>
          <a:prstGeom prst="rect">
            <a:avLst/>
          </a:prstGeom>
        </p:spPr>
        <p:txBody>
          <a:bodyPr vert="horz" lIns="91440" tIns="45720" rIns="91440" bIns="45720" rtlCol="0">
            <a:normAutofit fontScale="550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5100" b="1" dirty="0">
                <a:latin typeface="Arial Narrow" panose="020B0606020202030204" pitchFamily="34" charset="0"/>
              </a:rPr>
              <a:t>County Information</a:t>
            </a:r>
            <a:endParaRPr lang="en-US" sz="5100" dirty="0">
              <a:latin typeface="Arial Narrow" panose="020B0606020202030204" pitchFamily="34" charset="0"/>
            </a:endParaRPr>
          </a:p>
          <a:p>
            <a:pPr lvl="1"/>
            <a:r>
              <a:rPr lang="en-US" sz="4400" dirty="0">
                <a:latin typeface="Arial Narrow" panose="020B0606020202030204" pitchFamily="34" charset="0"/>
              </a:rPr>
              <a:t>County Map or information relating to accessing map</a:t>
            </a:r>
          </a:p>
          <a:p>
            <a:pPr lvl="1"/>
            <a:r>
              <a:rPr lang="en-US" sz="4400" dirty="0">
                <a:latin typeface="Arial Narrow" panose="020B0606020202030204" pitchFamily="34" charset="0"/>
              </a:rPr>
              <a:t>Copy of resolution or local law establishing district or unit system in county</a:t>
            </a:r>
          </a:p>
          <a:p>
            <a:pPr lvl="1"/>
            <a:r>
              <a:rPr lang="en-US" sz="4400" dirty="0">
                <a:latin typeface="Arial Narrow" panose="020B0606020202030204" pitchFamily="34" charset="0"/>
              </a:rPr>
              <a:t>May want to include something about funding district system offices</a:t>
            </a:r>
          </a:p>
          <a:p>
            <a:pPr lvl="1"/>
            <a:r>
              <a:rPr lang="en-US" sz="4400" dirty="0">
                <a:latin typeface="Arial Narrow" panose="020B0606020202030204" pitchFamily="34" charset="0"/>
              </a:rPr>
              <a:t>Demographics of county </a:t>
            </a:r>
          </a:p>
          <a:p>
            <a:pPr lvl="2"/>
            <a:r>
              <a:rPr lang="en-US" sz="4400" dirty="0">
                <a:latin typeface="Arial Narrow" panose="020B0606020202030204" pitchFamily="34" charset="0"/>
              </a:rPr>
              <a:t>Paved v. unpaved roads</a:t>
            </a:r>
          </a:p>
          <a:p>
            <a:pPr lvl="2"/>
            <a:r>
              <a:rPr lang="en-US" sz="4400" dirty="0">
                <a:latin typeface="Arial Narrow" panose="020B0606020202030204" pitchFamily="34" charset="0"/>
              </a:rPr>
              <a:t>Road miles</a:t>
            </a:r>
          </a:p>
          <a:p>
            <a:pPr lvl="2"/>
            <a:r>
              <a:rPr lang="en-US" sz="4400" dirty="0">
                <a:latin typeface="Arial Narrow" panose="020B0606020202030204" pitchFamily="34" charset="0"/>
              </a:rPr>
              <a:t>Population split for each district</a:t>
            </a:r>
          </a:p>
          <a:p>
            <a:pPr lvl="2"/>
            <a:r>
              <a:rPr lang="en-US" sz="4400" dirty="0">
                <a:latin typeface="Arial Narrow" panose="020B0606020202030204" pitchFamily="34" charset="0"/>
              </a:rPr>
              <a:t>Other</a:t>
            </a:r>
          </a:p>
          <a:p>
            <a:r>
              <a:rPr lang="en-US" sz="4400" i="1" dirty="0" smtClean="0">
                <a:solidFill>
                  <a:srgbClr val="FF0000"/>
                </a:solidFill>
                <a:latin typeface="Arial Narrow" panose="020B0606020202030204" pitchFamily="34" charset="0"/>
              </a:rPr>
              <a:t>Pro </a:t>
            </a:r>
            <a:r>
              <a:rPr lang="en-US" sz="4400" i="1" dirty="0">
                <a:solidFill>
                  <a:srgbClr val="FF0000"/>
                </a:solidFill>
                <a:latin typeface="Arial Narrow" panose="020B0606020202030204" pitchFamily="34" charset="0"/>
              </a:rPr>
              <a:t>Tip:  Include a few pages about your county’s history and include “fun facts” or county trivia</a:t>
            </a:r>
            <a:endParaRPr lang="en-US" sz="3600" dirty="0" smtClean="0">
              <a:solidFill>
                <a:srgbClr val="FF0000"/>
              </a:solidFill>
              <a:latin typeface="Arial Narrow" panose="020B0606020202030204" pitchFamily="34" charset="0"/>
            </a:endParaRPr>
          </a:p>
          <a:p>
            <a:endParaRPr lang="en-US" sz="2700" i="1" dirty="0" smtClean="0">
              <a:solidFill>
                <a:schemeClr val="bg1">
                  <a:lumMod val="50000"/>
                </a:schemeClr>
              </a:solidFill>
              <a:latin typeface="Arial Narrow" panose="020B0606020202030204" pitchFamily="34" charset="0"/>
            </a:endParaRPr>
          </a:p>
        </p:txBody>
      </p:sp>
      <p:sp>
        <p:nvSpPr>
          <p:cNvPr id="9" name="Footer Placeholder 3"/>
          <p:cNvSpPr txBox="1">
            <a:spLocks/>
          </p:cNvSpPr>
          <p:nvPr/>
        </p:nvSpPr>
        <p:spPr>
          <a:xfrm>
            <a:off x="457200" y="6153150"/>
            <a:ext cx="2895600" cy="4762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mtClean="0">
                <a:latin typeface="Arial Narrow" panose="020B0606020202030204" pitchFamily="34" charset="0"/>
              </a:rPr>
              <a:t>www.alabamacounties.org</a:t>
            </a:r>
          </a:p>
          <a:p>
            <a:pPr algn="ctr"/>
            <a:endParaRPr lang="en-US" dirty="0"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94413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72347" y="5895750"/>
            <a:ext cx="1114815" cy="643163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0" y="0"/>
            <a:ext cx="9144000" cy="1676401"/>
          </a:xfrm>
          <a:prstGeom prst="rect">
            <a:avLst/>
          </a:prstGeom>
          <a:solidFill>
            <a:srgbClr val="165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165788"/>
              </a:solidFill>
            </a:endParaRPr>
          </a:p>
        </p:txBody>
      </p:sp>
      <p:sp>
        <p:nvSpPr>
          <p:cNvPr id="6" name="Rectangle 4"/>
          <p:cNvSpPr txBox="1">
            <a:spLocks noChangeArrowheads="1"/>
          </p:cNvSpPr>
          <p:nvPr/>
        </p:nvSpPr>
        <p:spPr>
          <a:xfrm>
            <a:off x="457200" y="5334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dirty="0">
                <a:solidFill>
                  <a:schemeClr val="bg1"/>
                </a:solidFill>
                <a:latin typeface="Arial Narrow" panose="020B0606020202030204" pitchFamily="34" charset="0"/>
              </a:rPr>
              <a:t>New Commissioner’s Notebook</a:t>
            </a:r>
            <a:endParaRPr lang="en-US" b="1" dirty="0">
              <a:solidFill>
                <a:schemeClr val="bg1"/>
              </a:solidFill>
              <a:latin typeface="Arial Narrow" panose="020B0606020202030204" pitchFamily="34" charset="0"/>
            </a:endParaRPr>
          </a:p>
        </p:txBody>
      </p:sp>
      <p:sp>
        <p:nvSpPr>
          <p:cNvPr id="8" name="Rectangle 5"/>
          <p:cNvSpPr txBox="1">
            <a:spLocks noChangeArrowheads="1"/>
          </p:cNvSpPr>
          <p:nvPr/>
        </p:nvSpPr>
        <p:spPr>
          <a:xfrm>
            <a:off x="457200" y="2047875"/>
            <a:ext cx="8029962" cy="434340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>
                <a:latin typeface="Arial Narrow" panose="020B0606020202030204" pitchFamily="34" charset="0"/>
              </a:rPr>
              <a:t>Overview of the Other County Offices </a:t>
            </a:r>
            <a:endParaRPr lang="en-US" dirty="0">
              <a:latin typeface="Arial Narrow" panose="020B0606020202030204" pitchFamily="34" charset="0"/>
            </a:endParaRPr>
          </a:p>
          <a:p>
            <a:pPr lvl="1"/>
            <a:r>
              <a:rPr lang="en-US" dirty="0">
                <a:latin typeface="Arial Narrow" panose="020B0606020202030204" pitchFamily="34" charset="0"/>
              </a:rPr>
              <a:t>Explanation of county funding obligations</a:t>
            </a:r>
          </a:p>
          <a:p>
            <a:pPr lvl="1"/>
            <a:r>
              <a:rPr lang="en-US" dirty="0">
                <a:latin typeface="Arial Narrow" panose="020B0606020202030204" pitchFamily="34" charset="0"/>
              </a:rPr>
              <a:t>How they interact with the Commission </a:t>
            </a:r>
          </a:p>
          <a:p>
            <a:pPr lvl="1"/>
            <a:r>
              <a:rPr lang="en-US" dirty="0">
                <a:latin typeface="Arial Narrow" panose="020B0606020202030204" pitchFamily="34" charset="0"/>
              </a:rPr>
              <a:t>Which employees fall under county commission personnel policies </a:t>
            </a:r>
          </a:p>
          <a:p>
            <a:pPr lvl="1"/>
            <a:r>
              <a:rPr lang="en-US" dirty="0">
                <a:latin typeface="Arial Narrow" panose="020B0606020202030204" pitchFamily="34" charset="0"/>
              </a:rPr>
              <a:t>Include contact information</a:t>
            </a:r>
          </a:p>
          <a:p>
            <a:endParaRPr lang="en-US" dirty="0">
              <a:latin typeface="Arial Narrow" panose="020B0606020202030204" pitchFamily="34" charset="0"/>
            </a:endParaRPr>
          </a:p>
          <a:p>
            <a:pPr lvl="0"/>
            <a:r>
              <a:rPr lang="en-US" sz="2600" i="1" dirty="0">
                <a:solidFill>
                  <a:srgbClr val="FF0000"/>
                </a:solidFill>
                <a:latin typeface="Arial Narrow" panose="020B0606020202030204" pitchFamily="34" charset="0"/>
              </a:rPr>
              <a:t>Pro Tip:  Include a list of entities for whom the Commission </a:t>
            </a:r>
            <a:r>
              <a:rPr lang="en-US" sz="2600" i="1" u="sng" dirty="0">
                <a:solidFill>
                  <a:srgbClr val="FF0000"/>
                </a:solidFill>
                <a:latin typeface="Arial Narrow" panose="020B0606020202030204" pitchFamily="34" charset="0"/>
              </a:rPr>
              <a:t>must</a:t>
            </a:r>
            <a:r>
              <a:rPr lang="en-US" sz="2600" i="1" dirty="0">
                <a:solidFill>
                  <a:srgbClr val="FF0000"/>
                </a:solidFill>
                <a:latin typeface="Arial Narrow" panose="020B0606020202030204" pitchFamily="34" charset="0"/>
              </a:rPr>
              <a:t> provide office space and a list of those entities for whom the Commission voluntarily provides office space</a:t>
            </a:r>
            <a:endParaRPr lang="en-US" sz="2600" dirty="0">
              <a:solidFill>
                <a:srgbClr val="FF0000"/>
              </a:solidFill>
              <a:latin typeface="Arial Narrow" panose="020B0606020202030204" pitchFamily="34" charset="0"/>
            </a:endParaRPr>
          </a:p>
          <a:p>
            <a:r>
              <a:rPr lang="en-US" sz="2600" i="1" dirty="0" smtClean="0">
                <a:solidFill>
                  <a:srgbClr val="FF0000"/>
                </a:solidFill>
                <a:latin typeface="Arial Narrow" panose="020B0606020202030204" pitchFamily="34" charset="0"/>
              </a:rPr>
              <a:t>Pro </a:t>
            </a:r>
            <a:r>
              <a:rPr lang="en-US" sz="2600" i="1" dirty="0">
                <a:solidFill>
                  <a:srgbClr val="FF0000"/>
                </a:solidFill>
                <a:latin typeface="Arial Narrow" panose="020B0606020202030204" pitchFamily="34" charset="0"/>
              </a:rPr>
              <a:t>Tip:  Include a list of agencies for whom the county serves as the payroll processor</a:t>
            </a:r>
            <a:endParaRPr lang="en-US" sz="2600" dirty="0">
              <a:solidFill>
                <a:srgbClr val="FF0000"/>
              </a:solidFill>
              <a:latin typeface="Arial Narrow" panose="020B0606020202030204" pitchFamily="34" charset="0"/>
            </a:endParaRPr>
          </a:p>
          <a:p>
            <a:endParaRPr lang="en-US" sz="2700" i="1" dirty="0" smtClean="0">
              <a:solidFill>
                <a:schemeClr val="bg1">
                  <a:lumMod val="50000"/>
                </a:schemeClr>
              </a:solidFill>
              <a:latin typeface="Arial Narrow" panose="020B0606020202030204" pitchFamily="34" charset="0"/>
            </a:endParaRPr>
          </a:p>
        </p:txBody>
      </p:sp>
      <p:sp>
        <p:nvSpPr>
          <p:cNvPr id="9" name="Footer Placeholder 3"/>
          <p:cNvSpPr txBox="1">
            <a:spLocks/>
          </p:cNvSpPr>
          <p:nvPr/>
        </p:nvSpPr>
        <p:spPr>
          <a:xfrm>
            <a:off x="457200" y="6153150"/>
            <a:ext cx="2895600" cy="4762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mtClean="0">
                <a:latin typeface="Arial Narrow" panose="020B0606020202030204" pitchFamily="34" charset="0"/>
              </a:rPr>
              <a:t>www.alabamacounties.org</a:t>
            </a:r>
          </a:p>
          <a:p>
            <a:pPr algn="ctr"/>
            <a:endParaRPr lang="en-US" dirty="0"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55853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72347" y="5895750"/>
            <a:ext cx="1114815" cy="643163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0" y="0"/>
            <a:ext cx="9144000" cy="1676401"/>
          </a:xfrm>
          <a:prstGeom prst="rect">
            <a:avLst/>
          </a:prstGeom>
          <a:solidFill>
            <a:srgbClr val="165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165788"/>
              </a:solidFill>
            </a:endParaRPr>
          </a:p>
        </p:txBody>
      </p:sp>
      <p:sp>
        <p:nvSpPr>
          <p:cNvPr id="6" name="Rectangle 4"/>
          <p:cNvSpPr txBox="1">
            <a:spLocks noChangeArrowheads="1"/>
          </p:cNvSpPr>
          <p:nvPr/>
        </p:nvSpPr>
        <p:spPr>
          <a:xfrm>
            <a:off x="457200" y="5334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dirty="0">
                <a:solidFill>
                  <a:schemeClr val="bg1"/>
                </a:solidFill>
                <a:latin typeface="Arial Narrow" panose="020B0606020202030204" pitchFamily="34" charset="0"/>
              </a:rPr>
              <a:t>New Commissioner’s Notebook</a:t>
            </a:r>
            <a:endParaRPr lang="en-US" b="1" dirty="0">
              <a:solidFill>
                <a:schemeClr val="bg1"/>
              </a:solidFill>
              <a:latin typeface="Arial Narrow" panose="020B0606020202030204" pitchFamily="34" charset="0"/>
            </a:endParaRPr>
          </a:p>
        </p:txBody>
      </p:sp>
      <p:sp>
        <p:nvSpPr>
          <p:cNvPr id="8" name="Rectangle 5"/>
          <p:cNvSpPr txBox="1">
            <a:spLocks noChangeArrowheads="1"/>
          </p:cNvSpPr>
          <p:nvPr/>
        </p:nvSpPr>
        <p:spPr>
          <a:xfrm>
            <a:off x="457200" y="2047875"/>
            <a:ext cx="8029962" cy="434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 smtClean="0">
                <a:latin typeface="Arial Narrow" panose="020B0606020202030204" pitchFamily="34" charset="0"/>
              </a:rPr>
              <a:t>County Attorney</a:t>
            </a:r>
            <a:endParaRPr lang="en-US" dirty="0" smtClean="0">
              <a:latin typeface="Arial Narrow" panose="020B0606020202030204" pitchFamily="34" charset="0"/>
            </a:endParaRPr>
          </a:p>
          <a:p>
            <a:pPr lvl="1"/>
            <a:r>
              <a:rPr lang="en-US" dirty="0" smtClean="0">
                <a:latin typeface="Arial Narrow" panose="020B0606020202030204" pitchFamily="34" charset="0"/>
              </a:rPr>
              <a:t>Role of county attorney</a:t>
            </a:r>
          </a:p>
          <a:p>
            <a:pPr lvl="1"/>
            <a:r>
              <a:rPr lang="en-US" dirty="0" smtClean="0">
                <a:latin typeface="Arial Narrow" panose="020B0606020202030204" pitchFamily="34" charset="0"/>
              </a:rPr>
              <a:t>“Rules” for contacting, etc.</a:t>
            </a:r>
          </a:p>
          <a:p>
            <a:endParaRPr lang="en-US" dirty="0" smtClean="0">
              <a:latin typeface="Arial Narrow" panose="020B0606020202030204" pitchFamily="34" charset="0"/>
            </a:endParaRPr>
          </a:p>
          <a:p>
            <a:pPr lvl="0"/>
            <a:r>
              <a:rPr lang="en-US" i="1" dirty="0" smtClean="0">
                <a:solidFill>
                  <a:srgbClr val="FF0000"/>
                </a:solidFill>
                <a:latin typeface="Arial Narrow" panose="020B0606020202030204" pitchFamily="34" charset="0"/>
              </a:rPr>
              <a:t>Pro Tip:  Include copies of any current court orders or consent decrees</a:t>
            </a:r>
            <a:endParaRPr lang="en-US" dirty="0" smtClean="0">
              <a:solidFill>
                <a:srgbClr val="FF0000"/>
              </a:solidFill>
              <a:latin typeface="Arial Narrow" panose="020B0606020202030204" pitchFamily="34" charset="0"/>
            </a:endParaRPr>
          </a:p>
          <a:p>
            <a:endParaRPr lang="en-US" sz="2700" i="1" dirty="0" smtClean="0">
              <a:solidFill>
                <a:schemeClr val="bg1">
                  <a:lumMod val="50000"/>
                </a:schemeClr>
              </a:solidFill>
              <a:latin typeface="Arial Narrow" panose="020B0606020202030204" pitchFamily="34" charset="0"/>
            </a:endParaRPr>
          </a:p>
        </p:txBody>
      </p:sp>
      <p:sp>
        <p:nvSpPr>
          <p:cNvPr id="9" name="Footer Placeholder 3"/>
          <p:cNvSpPr txBox="1">
            <a:spLocks/>
          </p:cNvSpPr>
          <p:nvPr/>
        </p:nvSpPr>
        <p:spPr>
          <a:xfrm>
            <a:off x="457200" y="6153150"/>
            <a:ext cx="2895600" cy="4762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mtClean="0">
                <a:latin typeface="Arial Narrow" panose="020B0606020202030204" pitchFamily="34" charset="0"/>
              </a:rPr>
              <a:t>www.alabamacounties.org</a:t>
            </a:r>
          </a:p>
          <a:p>
            <a:pPr algn="ctr"/>
            <a:endParaRPr lang="en-US" dirty="0"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366294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72347" y="5895750"/>
            <a:ext cx="1114815" cy="643163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0" y="0"/>
            <a:ext cx="9144000" cy="1676401"/>
          </a:xfrm>
          <a:prstGeom prst="rect">
            <a:avLst/>
          </a:prstGeom>
          <a:solidFill>
            <a:srgbClr val="165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165788"/>
              </a:solidFill>
            </a:endParaRPr>
          </a:p>
        </p:txBody>
      </p:sp>
      <p:sp>
        <p:nvSpPr>
          <p:cNvPr id="6" name="Rectangle 4"/>
          <p:cNvSpPr txBox="1">
            <a:spLocks noChangeArrowheads="1"/>
          </p:cNvSpPr>
          <p:nvPr/>
        </p:nvSpPr>
        <p:spPr>
          <a:xfrm>
            <a:off x="457200" y="5334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dirty="0">
                <a:solidFill>
                  <a:schemeClr val="bg1"/>
                </a:solidFill>
                <a:latin typeface="Arial Narrow" panose="020B0606020202030204" pitchFamily="34" charset="0"/>
              </a:rPr>
              <a:t>New Commissioner’s Notebook</a:t>
            </a:r>
            <a:endParaRPr lang="en-US" b="1" dirty="0">
              <a:solidFill>
                <a:schemeClr val="bg1"/>
              </a:solidFill>
              <a:latin typeface="Arial Narrow" panose="020B0606020202030204" pitchFamily="34" charset="0"/>
            </a:endParaRPr>
          </a:p>
        </p:txBody>
      </p:sp>
      <p:sp>
        <p:nvSpPr>
          <p:cNvPr id="8" name="Rectangle 5"/>
          <p:cNvSpPr txBox="1">
            <a:spLocks noChangeArrowheads="1"/>
          </p:cNvSpPr>
          <p:nvPr/>
        </p:nvSpPr>
        <p:spPr>
          <a:xfrm>
            <a:off x="457200" y="2047875"/>
            <a:ext cx="8029962" cy="434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>
                <a:latin typeface="Arial Narrow" panose="020B0606020202030204" pitchFamily="34" charset="0"/>
              </a:rPr>
              <a:t>Personnel Matters</a:t>
            </a:r>
            <a:endParaRPr lang="en-US" dirty="0">
              <a:latin typeface="Arial Narrow" panose="020B0606020202030204" pitchFamily="34" charset="0"/>
            </a:endParaRPr>
          </a:p>
          <a:p>
            <a:pPr lvl="1"/>
            <a:r>
              <a:rPr lang="en-US" dirty="0">
                <a:latin typeface="Arial Narrow" panose="020B0606020202030204" pitchFamily="34" charset="0"/>
              </a:rPr>
              <a:t>County Employee Handbook/Personnel Policy</a:t>
            </a:r>
          </a:p>
          <a:p>
            <a:pPr lvl="1"/>
            <a:r>
              <a:rPr lang="en-US" dirty="0">
                <a:latin typeface="Arial Narrow" panose="020B0606020202030204" pitchFamily="34" charset="0"/>
              </a:rPr>
              <a:t>Relationship of employees working for other county officials (sheriff, tax officials, probate judge)</a:t>
            </a:r>
          </a:p>
          <a:p>
            <a:pPr lvl="1"/>
            <a:r>
              <a:rPr lang="en-US" dirty="0">
                <a:latin typeface="Arial Narrow" panose="020B0606020202030204" pitchFamily="34" charset="0"/>
              </a:rPr>
              <a:t>Role of County Commission in hiring/firing</a:t>
            </a:r>
          </a:p>
          <a:p>
            <a:pPr lvl="1"/>
            <a:r>
              <a:rPr lang="en-US" dirty="0">
                <a:latin typeface="Arial Narrow" panose="020B0606020202030204" pitchFamily="34" charset="0"/>
              </a:rPr>
              <a:t>New Employee Orientation package</a:t>
            </a:r>
          </a:p>
          <a:p>
            <a:pPr marL="0" indent="0">
              <a:buNone/>
            </a:pPr>
            <a:r>
              <a:rPr lang="en-US" i="1" dirty="0">
                <a:latin typeface="Arial Narrow" panose="020B0606020202030204" pitchFamily="34" charset="0"/>
              </a:rPr>
              <a:t> </a:t>
            </a:r>
            <a:endParaRPr lang="en-US" dirty="0">
              <a:latin typeface="Arial Narrow" panose="020B0606020202030204" pitchFamily="34" charset="0"/>
            </a:endParaRPr>
          </a:p>
          <a:p>
            <a:pPr lvl="0"/>
            <a:r>
              <a:rPr lang="en-US" i="1" dirty="0">
                <a:solidFill>
                  <a:srgbClr val="FF0000"/>
                </a:solidFill>
                <a:latin typeface="Arial Narrow" panose="020B0606020202030204" pitchFamily="34" charset="0"/>
              </a:rPr>
              <a:t>Pro Tip:  Include a copy of the employee pay plan</a:t>
            </a:r>
            <a:endParaRPr lang="en-US" dirty="0">
              <a:solidFill>
                <a:srgbClr val="FF0000"/>
              </a:solidFill>
              <a:latin typeface="Arial Narrow" panose="020B0606020202030204" pitchFamily="34" charset="0"/>
            </a:endParaRPr>
          </a:p>
          <a:p>
            <a:endParaRPr lang="en-US" sz="2700" i="1" dirty="0" smtClean="0">
              <a:solidFill>
                <a:schemeClr val="bg1">
                  <a:lumMod val="50000"/>
                </a:schemeClr>
              </a:solidFill>
              <a:latin typeface="Arial Narrow" panose="020B0606020202030204" pitchFamily="34" charset="0"/>
            </a:endParaRPr>
          </a:p>
        </p:txBody>
      </p:sp>
      <p:sp>
        <p:nvSpPr>
          <p:cNvPr id="9" name="Footer Placeholder 3"/>
          <p:cNvSpPr txBox="1">
            <a:spLocks/>
          </p:cNvSpPr>
          <p:nvPr/>
        </p:nvSpPr>
        <p:spPr>
          <a:xfrm>
            <a:off x="457200" y="6153150"/>
            <a:ext cx="2895600" cy="4762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mtClean="0">
                <a:latin typeface="Arial Narrow" panose="020B0606020202030204" pitchFamily="34" charset="0"/>
              </a:rPr>
              <a:t>www.alabamacounties.org</a:t>
            </a:r>
          </a:p>
          <a:p>
            <a:pPr algn="ctr"/>
            <a:endParaRPr lang="en-US" dirty="0"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186688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72347" y="5895750"/>
            <a:ext cx="1114815" cy="643163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0" y="0"/>
            <a:ext cx="9144000" cy="1676401"/>
          </a:xfrm>
          <a:prstGeom prst="rect">
            <a:avLst/>
          </a:prstGeom>
          <a:solidFill>
            <a:srgbClr val="165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165788"/>
              </a:solidFill>
            </a:endParaRPr>
          </a:p>
        </p:txBody>
      </p:sp>
      <p:sp>
        <p:nvSpPr>
          <p:cNvPr id="6" name="Rectangle 4"/>
          <p:cNvSpPr txBox="1">
            <a:spLocks noChangeArrowheads="1"/>
          </p:cNvSpPr>
          <p:nvPr/>
        </p:nvSpPr>
        <p:spPr>
          <a:xfrm>
            <a:off x="457200" y="5334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dirty="0">
                <a:solidFill>
                  <a:schemeClr val="bg1"/>
                </a:solidFill>
                <a:latin typeface="Arial Narrow" panose="020B0606020202030204" pitchFamily="34" charset="0"/>
              </a:rPr>
              <a:t>New Commissioner’s Notebook</a:t>
            </a:r>
            <a:endParaRPr lang="en-US" b="1" dirty="0">
              <a:solidFill>
                <a:schemeClr val="bg1"/>
              </a:solidFill>
              <a:latin typeface="Arial Narrow" panose="020B0606020202030204" pitchFamily="34" charset="0"/>
            </a:endParaRPr>
          </a:p>
        </p:txBody>
      </p:sp>
      <p:sp>
        <p:nvSpPr>
          <p:cNvPr id="8" name="Rectangle 5"/>
          <p:cNvSpPr txBox="1">
            <a:spLocks noChangeArrowheads="1"/>
          </p:cNvSpPr>
          <p:nvPr/>
        </p:nvSpPr>
        <p:spPr>
          <a:xfrm>
            <a:off x="457200" y="2047875"/>
            <a:ext cx="8029962" cy="434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>
                <a:latin typeface="Arial Narrow" panose="020B0606020202030204" pitchFamily="34" charset="0"/>
              </a:rPr>
              <a:t>Local Boards/Commissions</a:t>
            </a:r>
            <a:endParaRPr lang="en-US" dirty="0">
              <a:latin typeface="Arial Narrow" panose="020B0606020202030204" pitchFamily="34" charset="0"/>
            </a:endParaRPr>
          </a:p>
          <a:p>
            <a:pPr lvl="1"/>
            <a:r>
              <a:rPr lang="en-US" dirty="0">
                <a:latin typeface="Arial Narrow" panose="020B0606020202030204" pitchFamily="34" charset="0"/>
              </a:rPr>
              <a:t>Explanation of various local boards and commissions “created” by county commission or by statute</a:t>
            </a:r>
          </a:p>
          <a:p>
            <a:pPr lvl="1"/>
            <a:r>
              <a:rPr lang="en-US" dirty="0">
                <a:latin typeface="Arial Narrow" panose="020B0606020202030204" pitchFamily="34" charset="0"/>
              </a:rPr>
              <a:t>Include appointment process for each</a:t>
            </a:r>
          </a:p>
          <a:p>
            <a:pPr lvl="1"/>
            <a:r>
              <a:rPr lang="en-US" dirty="0">
                <a:latin typeface="Arial Narrow" panose="020B0606020202030204" pitchFamily="34" charset="0"/>
              </a:rPr>
              <a:t>Role, if any, of county commission in operation of board</a:t>
            </a:r>
          </a:p>
          <a:p>
            <a:pPr lvl="1"/>
            <a:r>
              <a:rPr lang="en-US" dirty="0">
                <a:latin typeface="Arial Narrow" panose="020B0606020202030204" pitchFamily="34" charset="0"/>
              </a:rPr>
              <a:t>Any county funding/appropriation</a:t>
            </a:r>
          </a:p>
          <a:p>
            <a:endParaRPr lang="en-US" dirty="0">
              <a:latin typeface="Arial Narrow" panose="020B0606020202030204" pitchFamily="34" charset="0"/>
            </a:endParaRPr>
          </a:p>
          <a:p>
            <a:pPr lvl="0"/>
            <a:r>
              <a:rPr lang="en-US" i="1" dirty="0">
                <a:solidFill>
                  <a:srgbClr val="FF0000"/>
                </a:solidFill>
                <a:latin typeface="Arial Narrow" panose="020B0606020202030204" pitchFamily="34" charset="0"/>
              </a:rPr>
              <a:t>Pro Tip:  Include a current listing of appointments including term expirations</a:t>
            </a:r>
            <a:endParaRPr lang="en-US" dirty="0">
              <a:solidFill>
                <a:srgbClr val="FF0000"/>
              </a:solidFill>
              <a:latin typeface="Arial Narrow" panose="020B0606020202030204" pitchFamily="34" charset="0"/>
            </a:endParaRPr>
          </a:p>
          <a:p>
            <a:endParaRPr lang="en-US" sz="2700" i="1" dirty="0" smtClean="0">
              <a:solidFill>
                <a:schemeClr val="bg1">
                  <a:lumMod val="50000"/>
                </a:schemeClr>
              </a:solidFill>
              <a:latin typeface="Arial Narrow" panose="020B0606020202030204" pitchFamily="34" charset="0"/>
            </a:endParaRPr>
          </a:p>
        </p:txBody>
      </p:sp>
      <p:sp>
        <p:nvSpPr>
          <p:cNvPr id="9" name="Footer Placeholder 3"/>
          <p:cNvSpPr txBox="1">
            <a:spLocks/>
          </p:cNvSpPr>
          <p:nvPr/>
        </p:nvSpPr>
        <p:spPr>
          <a:xfrm>
            <a:off x="457200" y="6153150"/>
            <a:ext cx="2895600" cy="4762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mtClean="0">
                <a:latin typeface="Arial Narrow" panose="020B0606020202030204" pitchFamily="34" charset="0"/>
              </a:rPr>
              <a:t>www.alabamacounties.org</a:t>
            </a:r>
          </a:p>
          <a:p>
            <a:pPr algn="ctr"/>
            <a:endParaRPr lang="en-US" dirty="0"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58022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1710</TotalTime>
  <Words>905</Words>
  <Application>Microsoft Office PowerPoint</Application>
  <PresentationFormat>On-screen Show (4:3)</PresentationFormat>
  <Paragraphs>169</Paragraphs>
  <Slides>21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9" baseType="lpstr">
      <vt:lpstr>Arial</vt:lpstr>
      <vt:lpstr>Arial Narrow</vt:lpstr>
      <vt:lpstr>Calibri</vt:lpstr>
      <vt:lpstr>Calibri Light</vt:lpstr>
      <vt:lpstr>Symbol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Hewlett-Packard Company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New Legislative Battleground:   Social Media</dc:title>
  <dc:creator>Jeannie Gaines</dc:creator>
  <cp:lastModifiedBy>Morgan Arrington</cp:lastModifiedBy>
  <cp:revision>52</cp:revision>
  <cp:lastPrinted>2017-10-26T17:48:28Z</cp:lastPrinted>
  <dcterms:created xsi:type="dcterms:W3CDTF">2017-10-11T19:17:09Z</dcterms:created>
  <dcterms:modified xsi:type="dcterms:W3CDTF">2018-04-26T15:34:12Z</dcterms:modified>
</cp:coreProperties>
</file>