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36"/>
  </p:notesMasterIdLst>
  <p:sldIdLst>
    <p:sldId id="271" r:id="rId2"/>
    <p:sldId id="330" r:id="rId3"/>
    <p:sldId id="260" r:id="rId4"/>
    <p:sldId id="293" r:id="rId5"/>
    <p:sldId id="316" r:id="rId6"/>
    <p:sldId id="292" r:id="rId7"/>
    <p:sldId id="297" r:id="rId8"/>
    <p:sldId id="328" r:id="rId9"/>
    <p:sldId id="307" r:id="rId10"/>
    <p:sldId id="301" r:id="rId11"/>
    <p:sldId id="280" r:id="rId12"/>
    <p:sldId id="276" r:id="rId13"/>
    <p:sldId id="259" r:id="rId14"/>
    <p:sldId id="282" r:id="rId15"/>
    <p:sldId id="279" r:id="rId16"/>
    <p:sldId id="284" r:id="rId17"/>
    <p:sldId id="283" r:id="rId18"/>
    <p:sldId id="285" r:id="rId19"/>
    <p:sldId id="287" r:id="rId20"/>
    <p:sldId id="288" r:id="rId21"/>
    <p:sldId id="286" r:id="rId22"/>
    <p:sldId id="340" r:id="rId23"/>
    <p:sldId id="341" r:id="rId24"/>
    <p:sldId id="289" r:id="rId25"/>
    <p:sldId id="281" r:id="rId26"/>
    <p:sldId id="335" r:id="rId27"/>
    <p:sldId id="331" r:id="rId28"/>
    <p:sldId id="334" r:id="rId29"/>
    <p:sldId id="336" r:id="rId30"/>
    <p:sldId id="337" r:id="rId31"/>
    <p:sldId id="338" r:id="rId32"/>
    <p:sldId id="339" r:id="rId33"/>
    <p:sldId id="275" r:id="rId34"/>
    <p:sldId id="274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A9A58D-77E5-436F-8C2B-34EB343CD34B}" type="datetimeFigureOut">
              <a:rPr lang="en-US" smtClean="0"/>
              <a:pPr/>
              <a:t>8/4/2016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4659CD-96D8-4E43-8788-D76F107207A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D8CDA0-968B-4FD2-B62B-52535FA38E5A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83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6125" cy="3417887"/>
          </a:xfrm>
          <a:ln/>
        </p:spPr>
      </p:sp>
      <p:sp>
        <p:nvSpPr>
          <p:cNvPr id="1833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5570"/>
            <a:ext cx="5029200" cy="4113617"/>
          </a:xfrm>
          <a:noFill/>
          <a:ln/>
        </p:spPr>
        <p:txBody>
          <a:bodyPr lIns="90306" tIns="45153" rIns="90306" bIns="45153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D8CDA0-968B-4FD2-B62B-52535FA38E5A}" type="slidenum">
              <a:rPr lang="en-US" smtClean="0"/>
              <a:pPr/>
              <a:t>34</a:t>
            </a:fld>
            <a:endParaRPr lang="en-US" smtClean="0"/>
          </a:p>
        </p:txBody>
      </p:sp>
      <p:sp>
        <p:nvSpPr>
          <p:cNvPr id="183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0563"/>
            <a:ext cx="4556125" cy="3417887"/>
          </a:xfrm>
          <a:ln/>
        </p:spPr>
      </p:sp>
      <p:sp>
        <p:nvSpPr>
          <p:cNvPr id="1833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5570"/>
            <a:ext cx="5029200" cy="4113617"/>
          </a:xfrm>
          <a:noFill/>
          <a:ln/>
        </p:spPr>
        <p:txBody>
          <a:bodyPr lIns="90306" tIns="45153" rIns="90306" bIns="45153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63C25A-E2F3-4939-A560-F23561486D4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63C25A-E2F3-4939-A560-F23561486D4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Funding Crisis –</a:t>
            </a:r>
          </a:p>
          <a:p>
            <a:endParaRPr lang="en-US" dirty="0" smtClean="0"/>
          </a:p>
          <a:p>
            <a:pPr marL="228587" indent="-228587">
              <a:buAutoNum type="arabicPeriod"/>
            </a:pPr>
            <a:r>
              <a:rPr lang="en-US" dirty="0" smtClean="0"/>
              <a:t>As construction and material cost continue to rise, revenue from fuel</a:t>
            </a:r>
            <a:r>
              <a:rPr lang="en-US" baseline="0" dirty="0" smtClean="0"/>
              <a:t> taxes remains flat.  </a:t>
            </a:r>
          </a:p>
          <a:p>
            <a:pPr marL="228587" indent="-228587">
              <a:buAutoNum type="arabicPeriod"/>
            </a:pPr>
            <a:r>
              <a:rPr lang="en-US" baseline="0" dirty="0" smtClean="0"/>
              <a:t>This fact creates a situation in which fewer miles of road can be paved per year and less new construction can be expected.  </a:t>
            </a:r>
          </a:p>
          <a:p>
            <a:pPr marL="228587" indent="-228587">
              <a:buAutoNum type="arabicPeriod"/>
            </a:pPr>
            <a:r>
              <a:rPr lang="en-US" baseline="0" dirty="0" smtClean="0"/>
              <a:t>Both areas are important.  New construction is needed to alleviate congestion and provide opportunity for economic development.  Maintenance of our existing roads is important to keep a good level of service and avoid major reconstruction efforts.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63C25A-E2F3-4939-A560-F23561486D4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Pavement Preservation</a:t>
            </a:r>
            <a:r>
              <a:rPr lang="en-US" baseline="0" dirty="0" smtClean="0"/>
              <a:t> Concept –</a:t>
            </a:r>
          </a:p>
          <a:p>
            <a:endParaRPr lang="en-US" baseline="0" dirty="0" smtClean="0"/>
          </a:p>
          <a:p>
            <a:pPr marL="228587" indent="-228587">
              <a:buAutoNum type="arabicPeriod"/>
            </a:pPr>
            <a:r>
              <a:rPr lang="en-US" baseline="0" dirty="0" smtClean="0"/>
              <a:t>Describe Level of Service Curve vs. Time</a:t>
            </a:r>
          </a:p>
          <a:p>
            <a:pPr marL="228587" indent="-228587">
              <a:buAutoNum type="arabicPeriod"/>
            </a:pPr>
            <a:r>
              <a:rPr lang="en-US" baseline="0" dirty="0" smtClean="0"/>
              <a:t>Motto of Pavement Preservation – “The right treatment at the right time”</a:t>
            </a:r>
          </a:p>
          <a:p>
            <a:pPr marL="228587" indent="-228587">
              <a:buAutoNum type="arabicPeriod"/>
            </a:pPr>
            <a:r>
              <a:rPr lang="en-US" baseline="0" dirty="0" smtClean="0"/>
              <a:t>This mindset AVOIDS/Postpones major reconstruction cost.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63C25A-E2F3-4939-A560-F23561486D4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Benefits to the Traveling</a:t>
            </a:r>
            <a:r>
              <a:rPr lang="en-US" baseline="0" dirty="0" smtClean="0"/>
              <a:t> Public</a:t>
            </a:r>
          </a:p>
          <a:p>
            <a:endParaRPr lang="en-US" baseline="0" dirty="0" smtClean="0"/>
          </a:p>
          <a:p>
            <a:pPr marL="228587" indent="-228587">
              <a:buAutoNum type="arabicPeriod"/>
            </a:pPr>
            <a:r>
              <a:rPr lang="en-US" baseline="0" dirty="0" smtClean="0"/>
              <a:t>Improved Ride – Even at ¾” good paving practices indicate that there WILL be an improvement in the ride.  We have excellent producers and lay down crews in Mississippi that will maximize the ride.</a:t>
            </a:r>
          </a:p>
          <a:p>
            <a:pPr marL="228587" indent="-228587">
              <a:buAutoNum type="arabicPeriod"/>
            </a:pPr>
            <a:r>
              <a:rPr lang="en-US" baseline="0" dirty="0" smtClean="0"/>
              <a:t>Public Perception – The public expects and wants fresh, newly paved asphalt pavements.  The public perception of a single lift overlay is that it is a NEW ROAD.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63C25A-E2F3-4939-A560-F23561486D4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63C25A-E2F3-4939-A560-F23561486D43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88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3D08B57-3FA6-4A38-B1E0-A304C737B6E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</a:t>
            </a:fld>
            <a:endParaRPr lang="en-U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70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AAC0491-A4EC-4735-A426-F6BAE9D1A9E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</a:t>
            </a:fld>
            <a:endParaRPr lang="en-U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01EE1-3D34-41EC-A18E-0CC8E6638803}" type="datetimeFigureOut">
              <a:rPr lang="en-US" smtClean="0"/>
              <a:pPr/>
              <a:t>8/4/2016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D2D56-F684-41E4-8BE2-0DD4EA423C9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01EE1-3D34-41EC-A18E-0CC8E6638803}" type="datetimeFigureOut">
              <a:rPr lang="en-US" smtClean="0"/>
              <a:pPr/>
              <a:t>8/4/2016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D2D56-F684-41E4-8BE2-0DD4EA423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01EE1-3D34-41EC-A18E-0CC8E6638803}" type="datetimeFigureOut">
              <a:rPr lang="en-US" smtClean="0"/>
              <a:pPr/>
              <a:t>8/4/2016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D2D56-F684-41E4-8BE2-0DD4EA423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457200" y="1828800"/>
            <a:ext cx="4038600" cy="4648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828800"/>
            <a:ext cx="40386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3897D7-A89A-4AD9-AFA8-E73AB94271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828800"/>
            <a:ext cx="8229600" cy="4648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3DD96F-2F61-47C0-AB8F-2180C28021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01EE1-3D34-41EC-A18E-0CC8E6638803}" type="datetimeFigureOut">
              <a:rPr lang="en-US" smtClean="0"/>
              <a:pPr/>
              <a:t>8/4/2016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D2D56-F684-41E4-8BE2-0DD4EA423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01EE1-3D34-41EC-A18E-0CC8E6638803}" type="datetimeFigureOut">
              <a:rPr lang="en-US" smtClean="0"/>
              <a:pPr/>
              <a:t>8/4/2016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56D2D56-F684-41E4-8BE2-0DD4EA423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01EE1-3D34-41EC-A18E-0CC8E6638803}" type="datetimeFigureOut">
              <a:rPr lang="en-US" smtClean="0"/>
              <a:pPr/>
              <a:t>8/4/2016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D2D56-F684-41E4-8BE2-0DD4EA423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01EE1-3D34-41EC-A18E-0CC8E6638803}" type="datetimeFigureOut">
              <a:rPr lang="en-US" smtClean="0"/>
              <a:pPr/>
              <a:t>8/4/2016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D2D56-F684-41E4-8BE2-0DD4EA423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01EE1-3D34-41EC-A18E-0CC8E6638803}" type="datetimeFigureOut">
              <a:rPr lang="en-US" smtClean="0"/>
              <a:pPr/>
              <a:t>8/4/2016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D2D56-F684-41E4-8BE2-0DD4EA423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01EE1-3D34-41EC-A18E-0CC8E6638803}" type="datetimeFigureOut">
              <a:rPr lang="en-US" smtClean="0"/>
              <a:pPr/>
              <a:t>8/4/2016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D2D56-F684-41E4-8BE2-0DD4EA423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01EE1-3D34-41EC-A18E-0CC8E6638803}" type="datetimeFigureOut">
              <a:rPr lang="en-US" smtClean="0"/>
              <a:pPr/>
              <a:t>8/4/2016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D2D56-F684-41E4-8BE2-0DD4EA423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01EE1-3D34-41EC-A18E-0CC8E6638803}" type="datetimeFigureOut">
              <a:rPr lang="en-US" smtClean="0"/>
              <a:pPr/>
              <a:t>8/4/2016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D2D56-F684-41E4-8BE2-0DD4EA423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FD01EE1-3D34-41EC-A18E-0CC8E6638803}" type="datetimeFigureOut">
              <a:rPr lang="en-US" smtClean="0"/>
              <a:pPr/>
              <a:t>8/4/2016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56D2D56-F684-41E4-8BE2-0DD4EA423C9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5B55387-7D89-4EF3-8234-6DECAEEBAA93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3315" name="Text Box 2"/>
          <p:cNvSpPr txBox="1">
            <a:spLocks noChangeArrowheads="1"/>
          </p:cNvSpPr>
          <p:nvPr/>
        </p:nvSpPr>
        <p:spPr bwMode="auto">
          <a:xfrm>
            <a:off x="1655763" y="233363"/>
            <a:ext cx="6022975" cy="1190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600" b="1">
                <a:solidFill>
                  <a:schemeClr val="tx2"/>
                </a:solidFill>
                <a:latin typeface="Copperplate Gothic Bold" pitchFamily="34" charset="0"/>
              </a:rPr>
              <a:t>Alabama Asphalt </a:t>
            </a:r>
          </a:p>
          <a:p>
            <a:pPr algn="ctr"/>
            <a:r>
              <a:rPr lang="en-US" sz="3600" b="1">
                <a:solidFill>
                  <a:schemeClr val="tx2"/>
                </a:solidFill>
                <a:latin typeface="Copperplate Gothic Bold" pitchFamily="34" charset="0"/>
              </a:rPr>
              <a:t>Pavement Association </a:t>
            </a:r>
          </a:p>
        </p:txBody>
      </p:sp>
      <p:sp>
        <p:nvSpPr>
          <p:cNvPr id="13316" name="Text Box 3"/>
          <p:cNvSpPr txBox="1">
            <a:spLocks noChangeArrowheads="1"/>
          </p:cNvSpPr>
          <p:nvPr/>
        </p:nvSpPr>
        <p:spPr bwMode="auto">
          <a:xfrm>
            <a:off x="1733550" y="4575175"/>
            <a:ext cx="5735638" cy="2282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Alabama Asphalt Pavement Association</a:t>
            </a:r>
          </a:p>
          <a:p>
            <a:pPr algn="ctr"/>
            <a:r>
              <a:rPr lang="en-US" b="1"/>
              <a:t>630 Adams Avenue</a:t>
            </a:r>
          </a:p>
          <a:p>
            <a:pPr algn="ctr"/>
            <a:r>
              <a:rPr lang="en-US" b="1"/>
              <a:t>Montgomery, AL 36104</a:t>
            </a:r>
          </a:p>
          <a:p>
            <a:pPr algn="ctr"/>
            <a:r>
              <a:rPr lang="en-US" b="1"/>
              <a:t>334/834/5314 (Phone)    334/834/5537 (Fax)</a:t>
            </a:r>
          </a:p>
          <a:p>
            <a:pPr algn="ctr"/>
            <a:r>
              <a:rPr lang="en-US" b="1"/>
              <a:t>E-mail: alapa@bellsouth.net</a:t>
            </a:r>
          </a:p>
          <a:p>
            <a:pPr algn="ctr"/>
            <a:r>
              <a:rPr lang="en-US" b="1"/>
              <a:t>Web site: www.alasphalt.com</a:t>
            </a:r>
          </a:p>
        </p:txBody>
      </p:sp>
      <p:pic>
        <p:nvPicPr>
          <p:cNvPr id="13317" name="Picture 4" descr="AAP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1600200"/>
            <a:ext cx="6400800" cy="293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990600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rgbClr val="FF0000"/>
                </a:solidFill>
              </a:rPr>
              <a:t>Specifications</a:t>
            </a:r>
            <a:r>
              <a:rPr lang="en-US" dirty="0" smtClean="0"/>
              <a:t> For Thin Lift Asphalt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Alabama DOT Specifications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smtClean="0"/>
              <a:t>3/8 Inch Maximum Aggregate Size Mix</a:t>
            </a:r>
          </a:p>
        </p:txBody>
      </p:sp>
      <p:graphicFrame>
        <p:nvGraphicFramePr>
          <p:cNvPr id="9218" name="Object 4"/>
          <p:cNvGraphicFramePr>
            <a:graphicFrameLocks noChangeAspect="1"/>
          </p:cNvGraphicFramePr>
          <p:nvPr>
            <p:ph type="clipArt" sz="half" idx="1"/>
          </p:nvPr>
        </p:nvGraphicFramePr>
        <p:xfrm>
          <a:off x="4800600" y="4267200"/>
          <a:ext cx="4038600" cy="2044700"/>
        </p:xfrm>
        <a:graphic>
          <a:graphicData uri="http://schemas.openxmlformats.org/presentationml/2006/ole">
            <p:oleObj spid="_x0000_s23554" name="Drawing" r:id="rId3" imgW="6210360" imgH="3143160" progId="">
              <p:embed/>
            </p:oleObj>
          </a:graphicData>
        </a:graphic>
      </p:graphicFrame>
      <p:sp>
        <p:nvSpPr>
          <p:cNvPr id="9221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619125" y="1828800"/>
            <a:ext cx="5243513" cy="4648200"/>
          </a:xfrm>
        </p:spPr>
        <p:txBody>
          <a:bodyPr/>
          <a:lstStyle/>
          <a:p>
            <a:r>
              <a:rPr lang="en-US" sz="2600" dirty="0" err="1" smtClean="0"/>
              <a:t>SuperPave</a:t>
            </a:r>
            <a:r>
              <a:rPr lang="en-US" sz="2600" dirty="0" smtClean="0"/>
              <a:t> Mix</a:t>
            </a:r>
          </a:p>
          <a:p>
            <a:r>
              <a:rPr lang="en-US" sz="2600" dirty="0" smtClean="0"/>
              <a:t>ALDOT Uses Maximum Aggregate Size Mixes</a:t>
            </a:r>
          </a:p>
          <a:p>
            <a:r>
              <a:rPr lang="en-US" sz="2600" dirty="0" smtClean="0"/>
              <a:t>Finer Gradation Than Old ALDOT Section 416, Mix 6</a:t>
            </a:r>
          </a:p>
          <a:p>
            <a:pPr>
              <a:buNone/>
            </a:pPr>
            <a:endParaRPr lang="en-US" sz="2600" dirty="0" smtClean="0"/>
          </a:p>
        </p:txBody>
      </p:sp>
      <p:sp>
        <p:nvSpPr>
          <p:cNvPr id="921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D20F338-33C2-4329-8E7C-7372B60A7035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smtClean="0"/>
              <a:t>3/8 Inch Maximum Aggregate Size Mix</a:t>
            </a:r>
          </a:p>
        </p:txBody>
      </p:sp>
      <p:graphicFrame>
        <p:nvGraphicFramePr>
          <p:cNvPr id="119811" name="Group 3"/>
          <p:cNvGraphicFramePr>
            <a:graphicFrameLocks noGrp="1"/>
          </p:cNvGraphicFramePr>
          <p:nvPr>
            <p:ph type="tbl" idx="1"/>
          </p:nvPr>
        </p:nvGraphicFramePr>
        <p:xfrm>
          <a:off x="457200" y="1828800"/>
          <a:ext cx="8229600" cy="4757420"/>
        </p:xfrm>
        <a:graphic>
          <a:graphicData uri="http://schemas.openxmlformats.org/drawingml/2006/table">
            <a:tbl>
              <a:tblPr/>
              <a:tblGrid>
                <a:gridCol w="2743200"/>
                <a:gridCol w="2743200"/>
                <a:gridCol w="2743200"/>
              </a:tblGrid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Sieve Size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3/8 Inch Mix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Section 416 ,     Mix 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½”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3/8”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95 - 100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90 - 100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75 -100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65 - 82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#16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30 - 60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32 - 49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#200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6 - 12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3 - 9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54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2322263-F3AD-42A6-84C5-983B098D6BD0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981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3/8 Inch Maximum Aggregate Size Mix – Design Considerations</a:t>
            </a:r>
          </a:p>
        </p:txBody>
      </p:sp>
      <p:sp>
        <p:nvSpPr>
          <p:cNvPr id="10650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1064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01E01E-9622-4523-BD57-3E4862E0C333}" type="slidenum">
              <a:rPr lang="en-US" smtClean="0"/>
              <a:pPr/>
              <a:t>14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Fine Aggregate Angularity (FAA) Requirements</a:t>
            </a:r>
          </a:p>
        </p:txBody>
      </p:sp>
      <p:sp>
        <p:nvSpPr>
          <p:cNvPr id="10650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FAA Greater Than Or Equal To 43 For Less Than 1 Million 20 Year Design ESALs.</a:t>
            </a:r>
          </a:p>
          <a:p>
            <a:r>
              <a:rPr lang="en-US" dirty="0" smtClean="0"/>
              <a:t>FAA Greater Than Or Equal To 45 For Between 1 Million And 30 Million 20 Year Design ESALs.</a:t>
            </a:r>
          </a:p>
        </p:txBody>
      </p:sp>
      <p:sp>
        <p:nvSpPr>
          <p:cNvPr id="1064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01E01E-9622-4523-BD57-3E4862E0C333}" type="slidenum">
              <a:rPr lang="en-US" smtClean="0"/>
              <a:pPr/>
              <a:t>15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Carbonate Stone (Limestone) Requirements</a:t>
            </a:r>
          </a:p>
        </p:txBody>
      </p:sp>
      <p:sp>
        <p:nvSpPr>
          <p:cNvPr id="10650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Varies From A Maximum of 30% To A Maximum of 50% Depending Upon BPN 9 Value of Aggregate Source.</a:t>
            </a:r>
          </a:p>
        </p:txBody>
      </p:sp>
      <p:sp>
        <p:nvSpPr>
          <p:cNvPr id="1064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01E01E-9622-4523-BD57-3E4862E0C333}" type="slidenum">
              <a:rPr lang="en-US" smtClean="0"/>
              <a:pPr/>
              <a:t>16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Liquid Asphalt Binder Requirements</a:t>
            </a:r>
          </a:p>
        </p:txBody>
      </p:sp>
      <p:sp>
        <p:nvSpPr>
          <p:cNvPr id="10650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PG 67-22 Required For Less Than 10 Million 20 Year Design ESALs.</a:t>
            </a:r>
          </a:p>
          <a:p>
            <a:r>
              <a:rPr lang="en-US" dirty="0" smtClean="0"/>
              <a:t>PG 76-22 Required For Between 10 Million And 30 Million 20 Year Design ESALs.</a:t>
            </a:r>
          </a:p>
          <a:p>
            <a:endParaRPr lang="en-US" dirty="0" smtClean="0"/>
          </a:p>
        </p:txBody>
      </p:sp>
      <p:sp>
        <p:nvSpPr>
          <p:cNvPr id="1064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01E01E-9622-4523-BD57-3E4862E0C333}" type="slidenum">
              <a:rPr lang="en-US" smtClean="0"/>
              <a:pPr/>
              <a:t>17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Design Gyration And Minimum Design AC Requirements</a:t>
            </a:r>
          </a:p>
        </p:txBody>
      </p:sp>
      <p:sp>
        <p:nvSpPr>
          <p:cNvPr id="10650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Design Gyration Of 60 Gyrations.</a:t>
            </a:r>
          </a:p>
          <a:p>
            <a:r>
              <a:rPr lang="en-US" dirty="0" smtClean="0"/>
              <a:t>Minimum Design AC Content Of 5.90%For Mixes Without RAS.</a:t>
            </a:r>
          </a:p>
          <a:p>
            <a:r>
              <a:rPr lang="en-US" dirty="0" smtClean="0"/>
              <a:t>Minimum Design AC Content Of 6.10% For Mixes With RAS.</a:t>
            </a:r>
          </a:p>
        </p:txBody>
      </p:sp>
      <p:sp>
        <p:nvSpPr>
          <p:cNvPr id="1064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01E01E-9622-4523-BD57-3E4862E0C333}" type="slidenum">
              <a:rPr lang="en-US" smtClean="0"/>
              <a:pPr/>
              <a:t>18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Air Voids, VMA, Dust Proportion And TSR Requirements</a:t>
            </a:r>
          </a:p>
        </p:txBody>
      </p:sp>
      <p:sp>
        <p:nvSpPr>
          <p:cNvPr id="10650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Design Air Voids Of 4.0% For Mixes Without RAS.</a:t>
            </a:r>
          </a:p>
          <a:p>
            <a:r>
              <a:rPr lang="en-US" dirty="0" smtClean="0"/>
              <a:t>Design Air Voids Of 3.5% For Mixes With RAS.</a:t>
            </a:r>
          </a:p>
          <a:p>
            <a:r>
              <a:rPr lang="en-US" dirty="0" smtClean="0"/>
              <a:t>Minimum Design VMA </a:t>
            </a:r>
            <a:r>
              <a:rPr lang="en-US" dirty="0" smtClean="0"/>
              <a:t>Of </a:t>
            </a:r>
            <a:r>
              <a:rPr lang="en-US" dirty="0" smtClean="0"/>
              <a:t>16.5% And Maximum Design VMA Of 18.0% With A 0.5% Production VMA Tolerance.</a:t>
            </a:r>
          </a:p>
          <a:p>
            <a:r>
              <a:rPr lang="en-US" dirty="0" smtClean="0"/>
              <a:t>Dust Proportion Range </a:t>
            </a:r>
            <a:r>
              <a:rPr lang="en-US" dirty="0" smtClean="0"/>
              <a:t>Of </a:t>
            </a:r>
            <a:r>
              <a:rPr lang="en-US" dirty="0" smtClean="0"/>
              <a:t>0.90 To 2.00 Based On Effective Asphalt Content.</a:t>
            </a:r>
          </a:p>
          <a:p>
            <a:r>
              <a:rPr lang="en-US" dirty="0" smtClean="0"/>
              <a:t>TSR </a:t>
            </a:r>
            <a:r>
              <a:rPr lang="en-US" dirty="0" smtClean="0"/>
              <a:t>Minimum </a:t>
            </a:r>
            <a:r>
              <a:rPr lang="en-US" dirty="0" smtClean="0"/>
              <a:t>Of </a:t>
            </a:r>
            <a:r>
              <a:rPr lang="en-US" dirty="0" smtClean="0"/>
              <a:t>0.80.</a:t>
            </a:r>
          </a:p>
        </p:txBody>
      </p:sp>
      <p:sp>
        <p:nvSpPr>
          <p:cNvPr id="1064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01E01E-9622-4523-BD57-3E4862E0C333}" type="slidenum">
              <a:rPr lang="en-US" smtClean="0"/>
              <a:pPr/>
              <a:t>19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895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PAVEMENT PRESERVATION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AUGUST 18, 2016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ACCA CONVENTION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Spread Rate And Density Requirements</a:t>
            </a:r>
          </a:p>
        </p:txBody>
      </p:sp>
      <p:sp>
        <p:nvSpPr>
          <p:cNvPr id="10650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Spread Rate Can Be Specified From A Minimum of 80 Pounds Per Square Yard (0.72 Inches)To A Maximum Of 110 Pounds Per Square Yard (0.99 Inches).</a:t>
            </a:r>
          </a:p>
          <a:p>
            <a:r>
              <a:rPr lang="en-US" dirty="0" smtClean="0"/>
              <a:t>Density Requirement Is To Satisfaction Of Engineer. Typically A Roller Pattern Using Non Destructive Density Gauges.</a:t>
            </a:r>
          </a:p>
        </p:txBody>
      </p:sp>
      <p:sp>
        <p:nvSpPr>
          <p:cNvPr id="1064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01E01E-9622-4523-BD57-3E4862E0C333}" type="slidenum">
              <a:rPr lang="en-US" smtClean="0"/>
              <a:pPr/>
              <a:t>20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RAP And RAS Requirements And Warm Mix</a:t>
            </a:r>
          </a:p>
        </p:txBody>
      </p:sp>
      <p:sp>
        <p:nvSpPr>
          <p:cNvPr id="10650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Maximum 20% RAP Use.</a:t>
            </a:r>
          </a:p>
          <a:p>
            <a:r>
              <a:rPr lang="en-US" dirty="0" smtClean="0"/>
              <a:t>Maximum 5% RAS Use.</a:t>
            </a:r>
          </a:p>
          <a:p>
            <a:r>
              <a:rPr lang="en-US" dirty="0" smtClean="0"/>
              <a:t>Warm Mix Asphalt Allowed As Contractor Option On All </a:t>
            </a:r>
            <a:r>
              <a:rPr lang="en-US" dirty="0" err="1" smtClean="0"/>
              <a:t>Superpave</a:t>
            </a:r>
            <a:r>
              <a:rPr lang="en-US" dirty="0" smtClean="0"/>
              <a:t> Mixes.</a:t>
            </a:r>
          </a:p>
        </p:txBody>
      </p:sp>
      <p:sp>
        <p:nvSpPr>
          <p:cNvPr id="1064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01E01E-9622-4523-BD57-3E4862E0C333}" type="slidenum">
              <a:rPr lang="en-US" smtClean="0"/>
              <a:pPr/>
              <a:t>21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Recommended Specification Changes For RAS</a:t>
            </a:r>
          </a:p>
        </p:txBody>
      </p:sp>
      <p:sp>
        <p:nvSpPr>
          <p:cNvPr id="10650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ALDOT Job Special For County Use Prohibiting Use of RAS In 3/8” Mixes.</a:t>
            </a:r>
          </a:p>
          <a:p>
            <a:endParaRPr lang="en-US" dirty="0" smtClean="0"/>
          </a:p>
        </p:txBody>
      </p:sp>
      <p:sp>
        <p:nvSpPr>
          <p:cNvPr id="1064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01E01E-9622-4523-BD57-3E4862E0C333}" type="slidenum">
              <a:rPr lang="en-US" smtClean="0"/>
              <a:pPr/>
              <a:t>22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/>
              <a:t>Recommended Specification Changes For RAS</a:t>
            </a:r>
          </a:p>
        </p:txBody>
      </p:sp>
      <p:sp>
        <p:nvSpPr>
          <p:cNvPr id="10650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ALDOT General Use Special Provision For All Size Wearing Surface Mixes.</a:t>
            </a:r>
          </a:p>
          <a:p>
            <a:r>
              <a:rPr lang="en-US" dirty="0" smtClean="0"/>
              <a:t>Reduce Allowable Maximum RAS Limit From 5% To 3%.</a:t>
            </a:r>
          </a:p>
          <a:p>
            <a:r>
              <a:rPr lang="en-US" dirty="0" smtClean="0"/>
              <a:t>Require Air Temperature To Be At Least 50F And Rising Before Placing Wearing Surface Mixes Containing RAS.</a:t>
            </a:r>
          </a:p>
          <a:p>
            <a:r>
              <a:rPr lang="en-US" dirty="0" smtClean="0"/>
              <a:t>Prohibit Ground Blending Of RAS At HMA Plant. </a:t>
            </a:r>
          </a:p>
          <a:p>
            <a:r>
              <a:rPr lang="en-US" dirty="0" smtClean="0"/>
              <a:t>Require RAS To Be Metered In At HMA Plant. </a:t>
            </a:r>
          </a:p>
          <a:p>
            <a:endParaRPr lang="en-US" dirty="0" smtClean="0"/>
          </a:p>
        </p:txBody>
      </p:sp>
      <p:sp>
        <p:nvSpPr>
          <p:cNvPr id="1064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01E01E-9622-4523-BD57-3E4862E0C333}" type="slidenum">
              <a:rPr lang="en-US" smtClean="0"/>
              <a:pPr/>
              <a:t>23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Performance To Date</a:t>
            </a:r>
          </a:p>
        </p:txBody>
      </p:sp>
      <p:sp>
        <p:nvSpPr>
          <p:cNvPr id="10650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Structural Failures Reported.</a:t>
            </a:r>
          </a:p>
          <a:p>
            <a:r>
              <a:rPr lang="en-US" dirty="0" smtClean="0"/>
              <a:t>No Major Performance Issues Reported.</a:t>
            </a:r>
          </a:p>
          <a:p>
            <a:r>
              <a:rPr lang="en-US" dirty="0" smtClean="0"/>
              <a:t>No Friction Number Issues Reported.</a:t>
            </a:r>
          </a:p>
          <a:p>
            <a:endParaRPr lang="en-US" dirty="0" smtClean="0"/>
          </a:p>
        </p:txBody>
      </p:sp>
      <p:sp>
        <p:nvSpPr>
          <p:cNvPr id="1064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01E01E-9622-4523-BD57-3E4862E0C333}" type="slidenum">
              <a:rPr lang="en-US" smtClean="0"/>
              <a:pPr/>
              <a:t>24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3/8 Inch Maximum Aggregate Size Mix </a:t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Sample Mix Design</a:t>
            </a:r>
          </a:p>
        </p:txBody>
      </p:sp>
      <p:sp>
        <p:nvSpPr>
          <p:cNvPr id="10650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709160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50% Limestone Screenings.</a:t>
            </a:r>
          </a:p>
          <a:p>
            <a:r>
              <a:rPr lang="en-US" dirty="0" smtClean="0"/>
              <a:t>38% Granite Screenings.</a:t>
            </a:r>
          </a:p>
          <a:p>
            <a:r>
              <a:rPr lang="en-US" dirty="0" smtClean="0"/>
              <a:t>10% Sand.</a:t>
            </a:r>
          </a:p>
          <a:p>
            <a:r>
              <a:rPr lang="en-US" dirty="0" smtClean="0"/>
              <a:t>2% </a:t>
            </a:r>
            <a:r>
              <a:rPr lang="en-US" dirty="0" err="1" smtClean="0"/>
              <a:t>Baghouse</a:t>
            </a:r>
            <a:r>
              <a:rPr lang="en-US" dirty="0" smtClean="0"/>
              <a:t> Fines.</a:t>
            </a:r>
          </a:p>
          <a:p>
            <a:r>
              <a:rPr lang="en-US" dirty="0" smtClean="0"/>
              <a:t>Design Asphalt Content : 6.25%.</a:t>
            </a:r>
          </a:p>
        </p:txBody>
      </p:sp>
      <p:sp>
        <p:nvSpPr>
          <p:cNvPr id="1064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01E01E-9622-4523-BD57-3E4862E0C333}" type="slidenum">
              <a:rPr lang="en-US" smtClean="0"/>
              <a:pPr/>
              <a:t>25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Economic</a:t>
            </a:r>
            <a:r>
              <a:rPr lang="en-US" dirty="0" smtClean="0"/>
              <a:t> Value Of RAP And RAS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/>
          <p:cNvSpPr>
            <a:spLocks noGrp="1"/>
          </p:cNvSpPr>
          <p:nvPr>
            <p:ph idx="4294967295"/>
          </p:nvPr>
        </p:nvSpPr>
        <p:spPr>
          <a:xfrm>
            <a:off x="0" y="1219200"/>
            <a:ext cx="8991600" cy="5486400"/>
          </a:xfrm>
        </p:spPr>
        <p:txBody>
          <a:bodyPr>
            <a:normAutofit fontScale="85000" lnSpcReduction="10000"/>
          </a:bodyPr>
          <a:lstStyle/>
          <a:p>
            <a:pPr eaLnBrk="1" hangingPunct="1">
              <a:buFont typeface="Wingdings" pitchFamily="2" charset="2"/>
              <a:buChar char="§"/>
              <a:defRPr/>
            </a:pPr>
            <a:r>
              <a:rPr lang="en-US" sz="4000" dirty="0" smtClean="0"/>
              <a:t>Value Of RAP</a:t>
            </a:r>
          </a:p>
          <a:p>
            <a:pPr lvl="2">
              <a:buFont typeface="Wingdings" pitchFamily="2" charset="2"/>
              <a:buChar char="§"/>
              <a:defRPr/>
            </a:pPr>
            <a:r>
              <a:rPr lang="en-US" sz="4000" dirty="0" smtClean="0"/>
              <a:t>Assume AC Liq. Ton @ $320.00 / Ton</a:t>
            </a:r>
          </a:p>
          <a:p>
            <a:pPr lvl="2">
              <a:buFont typeface="Wingdings" pitchFamily="2" charset="2"/>
              <a:buChar char="§"/>
              <a:defRPr/>
            </a:pPr>
            <a:r>
              <a:rPr lang="en-US" sz="4000" dirty="0" smtClean="0"/>
              <a:t>Assume Virgin </a:t>
            </a:r>
            <a:r>
              <a:rPr lang="en-US" sz="4000" dirty="0" err="1" smtClean="0"/>
              <a:t>Agg</a:t>
            </a:r>
            <a:r>
              <a:rPr lang="en-US" sz="4000" dirty="0" smtClean="0"/>
              <a:t>. @ $  15.00 / Ton</a:t>
            </a:r>
          </a:p>
          <a:p>
            <a:pPr lvl="2">
              <a:buFont typeface="Wingdings" pitchFamily="2" charset="2"/>
              <a:buChar char="§"/>
              <a:defRPr/>
            </a:pPr>
            <a:r>
              <a:rPr lang="en-US" sz="4000" dirty="0" smtClean="0"/>
              <a:t>RAP -  5% AC And 95% Aggregate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sz="4000" dirty="0" smtClean="0"/>
              <a:t>Per Ton Value Of RAP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4000" dirty="0" smtClean="0"/>
              <a:t>       .05 x $320.00 = $16.00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4000" dirty="0" smtClean="0"/>
              <a:t>       .95 x $  15.00 </a:t>
            </a:r>
            <a:r>
              <a:rPr lang="en-US" sz="4000" u="sng" dirty="0" smtClean="0"/>
              <a:t>= $14.25                                   </a:t>
            </a:r>
            <a:r>
              <a:rPr lang="en-US" sz="4000" dirty="0" smtClean="0">
                <a:solidFill>
                  <a:srgbClr val="00FF00"/>
                </a:solidFill>
              </a:rPr>
              <a:t>One Ton Of RAP = $ 30.25</a:t>
            </a:r>
            <a:r>
              <a:rPr lang="en-US" sz="4000" dirty="0" smtClean="0">
                <a:solidFill>
                  <a:srgbClr val="FFFF00"/>
                </a:solidFill>
              </a:rPr>
              <a:t>*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4000" dirty="0" smtClean="0">
                <a:solidFill>
                  <a:srgbClr val="FFFF00"/>
                </a:solidFill>
              </a:rPr>
              <a:t>*</a:t>
            </a:r>
            <a:r>
              <a:rPr lang="en-US" sz="2600" dirty="0" smtClean="0">
                <a:solidFill>
                  <a:srgbClr val="FFFF00"/>
                </a:solidFill>
              </a:rPr>
              <a:t>Does not include costs to mill, haul and process</a:t>
            </a:r>
          </a:p>
          <a:p>
            <a:pPr eaLnBrk="1" hangingPunct="1">
              <a:buFont typeface="Wingdings" pitchFamily="2" charset="2"/>
              <a:buChar char="§"/>
              <a:defRPr/>
            </a:pPr>
            <a:endParaRPr lang="en-US" sz="40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9144000" cy="1066800"/>
          </a:xfrm>
        </p:spPr>
        <p:txBody>
          <a:bodyPr anchor="ctr">
            <a:normAutofit/>
          </a:bodyPr>
          <a:lstStyle/>
          <a:p>
            <a:pPr>
              <a:defRPr/>
            </a:pPr>
            <a:r>
              <a:rPr lang="en-US" sz="4400" dirty="0" smtClean="0">
                <a:solidFill>
                  <a:srgbClr val="00FF00"/>
                </a:solidFill>
              </a:rPr>
              <a:t>Economics Of RAP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/>
          <p:cNvSpPr>
            <a:spLocks noGrp="1"/>
          </p:cNvSpPr>
          <p:nvPr>
            <p:ph idx="4294967295"/>
          </p:nvPr>
        </p:nvSpPr>
        <p:spPr>
          <a:xfrm>
            <a:off x="0" y="1219200"/>
            <a:ext cx="8991600" cy="54864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buFont typeface="Wingdings" pitchFamily="2" charset="2"/>
              <a:buChar char="§"/>
              <a:defRPr/>
            </a:pPr>
            <a:r>
              <a:rPr lang="en-US" sz="4000" dirty="0" smtClean="0"/>
              <a:t>Value Of RAS</a:t>
            </a:r>
          </a:p>
          <a:p>
            <a:pPr lvl="2">
              <a:buFont typeface="Wingdings" pitchFamily="2" charset="2"/>
              <a:buChar char="§"/>
              <a:defRPr/>
            </a:pPr>
            <a:r>
              <a:rPr lang="en-US" sz="4000" dirty="0" smtClean="0"/>
              <a:t>Assume AC Liq. Ton @ $320.00 / </a:t>
            </a:r>
            <a:r>
              <a:rPr lang="en-US" sz="4000" dirty="0" err="1" smtClean="0"/>
              <a:t>Tn</a:t>
            </a:r>
            <a:endParaRPr lang="en-US" sz="4000" dirty="0" smtClean="0"/>
          </a:p>
          <a:p>
            <a:pPr lvl="2">
              <a:buFont typeface="Wingdings" pitchFamily="2" charset="2"/>
              <a:buChar char="§"/>
              <a:defRPr/>
            </a:pPr>
            <a:r>
              <a:rPr lang="en-US" sz="4000" dirty="0" smtClean="0"/>
              <a:t>Assume Virgin </a:t>
            </a:r>
            <a:r>
              <a:rPr lang="en-US" sz="4000" dirty="0" err="1" smtClean="0"/>
              <a:t>Agg</a:t>
            </a:r>
            <a:r>
              <a:rPr lang="en-US" sz="4000" dirty="0" smtClean="0"/>
              <a:t>. @ $  15.00 / </a:t>
            </a:r>
            <a:r>
              <a:rPr lang="en-US" sz="4000" dirty="0" err="1" smtClean="0"/>
              <a:t>Tn</a:t>
            </a:r>
            <a:endParaRPr lang="en-US" sz="4000" dirty="0" smtClean="0"/>
          </a:p>
          <a:p>
            <a:pPr lvl="2">
              <a:buFont typeface="Wingdings" pitchFamily="2" charset="2"/>
              <a:buChar char="§"/>
              <a:defRPr/>
            </a:pPr>
            <a:r>
              <a:rPr lang="en-US" sz="4000" dirty="0" smtClean="0"/>
              <a:t>RAS -  20% AC And 35% Aggregate</a:t>
            </a:r>
          </a:p>
          <a:p>
            <a:pPr>
              <a:buFont typeface="Wingdings" pitchFamily="2" charset="2"/>
              <a:buChar char="§"/>
              <a:defRPr/>
            </a:pPr>
            <a:r>
              <a:rPr lang="en-US" sz="4000" dirty="0" smtClean="0"/>
              <a:t>Per Ton Value Of RAS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4000" dirty="0" smtClean="0"/>
              <a:t>       .20 x  $320.00 = $64.00</a:t>
            </a:r>
          </a:p>
          <a:p>
            <a:pPr>
              <a:buFont typeface="Wingdings" pitchFamily="2" charset="2"/>
              <a:buNone/>
              <a:defRPr/>
            </a:pPr>
            <a:r>
              <a:rPr lang="en-US" sz="4000" dirty="0" smtClean="0"/>
              <a:t>       .35 x $  15.00  </a:t>
            </a:r>
            <a:r>
              <a:rPr lang="en-US" sz="4000" u="sng" dirty="0" smtClean="0"/>
              <a:t>= $  5.25                               </a:t>
            </a:r>
            <a:r>
              <a:rPr lang="en-US" sz="4000" dirty="0" smtClean="0">
                <a:solidFill>
                  <a:srgbClr val="00FF00"/>
                </a:solidFill>
              </a:rPr>
              <a:t>One Ton Of RAS = $69.25*</a:t>
            </a:r>
            <a:endParaRPr lang="en-US" sz="4000" dirty="0" smtClean="0">
              <a:solidFill>
                <a:srgbClr val="FFFF00"/>
              </a:solidFill>
            </a:endParaRPr>
          </a:p>
          <a:p>
            <a:pPr>
              <a:buFont typeface="Wingdings" pitchFamily="2" charset="2"/>
              <a:buNone/>
              <a:defRPr/>
            </a:pPr>
            <a:r>
              <a:rPr lang="en-US" sz="4000" dirty="0" smtClean="0">
                <a:solidFill>
                  <a:srgbClr val="FFFF00"/>
                </a:solidFill>
              </a:rPr>
              <a:t>*</a:t>
            </a:r>
            <a:r>
              <a:rPr lang="en-US" sz="2600" dirty="0" smtClean="0">
                <a:solidFill>
                  <a:srgbClr val="FFFF00"/>
                </a:solidFill>
              </a:rPr>
              <a:t>Does Not Include Costs To Haul, Process, And Store.</a:t>
            </a:r>
          </a:p>
          <a:p>
            <a:pPr eaLnBrk="1" hangingPunct="1">
              <a:buFont typeface="Wingdings" pitchFamily="2" charset="2"/>
              <a:buChar char="§"/>
              <a:defRPr/>
            </a:pPr>
            <a:endParaRPr lang="en-US" sz="40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9144000" cy="1066800"/>
          </a:xfrm>
        </p:spPr>
        <p:txBody>
          <a:bodyPr anchor="ctr">
            <a:normAutofit/>
          </a:bodyPr>
          <a:lstStyle/>
          <a:p>
            <a:pPr>
              <a:defRPr/>
            </a:pPr>
            <a:r>
              <a:rPr lang="en-US" sz="4400" dirty="0" smtClean="0">
                <a:solidFill>
                  <a:srgbClr val="00FF00"/>
                </a:solidFill>
              </a:rPr>
              <a:t>Economics </a:t>
            </a:r>
            <a:r>
              <a:rPr lang="en-US" dirty="0" smtClean="0">
                <a:solidFill>
                  <a:srgbClr val="00FF00"/>
                </a:solidFill>
              </a:rPr>
              <a:t>O</a:t>
            </a:r>
            <a:r>
              <a:rPr lang="en-US" sz="4400" dirty="0" smtClean="0">
                <a:solidFill>
                  <a:srgbClr val="00FF00"/>
                </a:solidFill>
              </a:rPr>
              <a:t>f RAS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-914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Future Developments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C00000"/>
                </a:solidFill>
              </a:rPr>
              <a:t>Future</a:t>
            </a:r>
            <a:r>
              <a:rPr lang="en-US" dirty="0" smtClean="0"/>
              <a:t> - Other HMA Pavement Preservation Options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Agency Funding</a:t>
            </a:r>
          </a:p>
        </p:txBody>
      </p:sp>
      <p:sp>
        <p:nvSpPr>
          <p:cNvPr id="106500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ALDOT And County Funds Are Limited And Are Expected To Remain Limited.</a:t>
            </a:r>
          </a:p>
          <a:p>
            <a:r>
              <a:rPr lang="en-US" dirty="0" smtClean="0"/>
              <a:t>ALDOT And County New Construction Projects Are Becoming Rare.</a:t>
            </a:r>
          </a:p>
          <a:p>
            <a:r>
              <a:rPr lang="en-US" dirty="0" smtClean="0"/>
              <a:t>If You Can Not Afford To Maintain Existing System, Why Add New To System?</a:t>
            </a:r>
          </a:p>
          <a:p>
            <a:r>
              <a:rPr lang="en-US" dirty="0" smtClean="0"/>
              <a:t>ALDOT And County Priority Is Maintaining Current System.</a:t>
            </a:r>
          </a:p>
          <a:p>
            <a:endParaRPr lang="en-US" dirty="0" smtClean="0"/>
          </a:p>
        </p:txBody>
      </p:sp>
      <p:sp>
        <p:nvSpPr>
          <p:cNvPr id="1064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C01E01E-9622-4523-BD57-3E4862E0C333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00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Thin Lift HMA – Less Than 80 Pounds Per Square Yard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RAP Mixes Greater Than 20% Surface Layers and Greater Than 35% Binder Layer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Different Liquid AC Grades (Softer) And / Or Rejuvenators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00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100% RAP Mixes For Base Layers And Surface Layers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229600" cy="990600"/>
          </a:xfrm>
        </p:spPr>
        <p:txBody>
          <a:bodyPr/>
          <a:lstStyle/>
          <a:p>
            <a:r>
              <a:rPr lang="en-US" smtClean="0"/>
              <a:t>Questions ?????</a:t>
            </a:r>
          </a:p>
        </p:txBody>
      </p:sp>
      <p:sp>
        <p:nvSpPr>
          <p:cNvPr id="4198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smtClean="0"/>
              <a:t>    </a:t>
            </a:r>
          </a:p>
        </p:txBody>
      </p:sp>
      <p:sp>
        <p:nvSpPr>
          <p:cNvPr id="419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0F3158A-E680-4275-B664-FB07FF41030C}" type="slidenum">
              <a:rPr lang="en-US" smtClean="0"/>
              <a:pPr/>
              <a:t>33</a:t>
            </a:fld>
            <a:endParaRPr lang="en-US" smtClean="0"/>
          </a:p>
        </p:txBody>
      </p:sp>
      <p:pic>
        <p:nvPicPr>
          <p:cNvPr id="41989" name="Picture 4" descr="Gabby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041903" y="838200"/>
            <a:ext cx="451485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5B55387-7D89-4EF3-8234-6DECAEEBAA93}" type="slidenum">
              <a:rPr lang="en-US" smtClean="0"/>
              <a:pPr/>
              <a:t>34</a:t>
            </a:fld>
            <a:endParaRPr lang="en-US" smtClean="0"/>
          </a:p>
        </p:txBody>
      </p:sp>
      <p:sp>
        <p:nvSpPr>
          <p:cNvPr id="13315" name="Text Box 2"/>
          <p:cNvSpPr txBox="1">
            <a:spLocks noChangeArrowheads="1"/>
          </p:cNvSpPr>
          <p:nvPr/>
        </p:nvSpPr>
        <p:spPr bwMode="auto">
          <a:xfrm>
            <a:off x="1655763" y="233363"/>
            <a:ext cx="6022975" cy="1190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600" b="1">
                <a:solidFill>
                  <a:schemeClr val="tx2"/>
                </a:solidFill>
                <a:latin typeface="Copperplate Gothic Bold" pitchFamily="34" charset="0"/>
              </a:rPr>
              <a:t>Alabama Asphalt </a:t>
            </a:r>
          </a:p>
          <a:p>
            <a:pPr algn="ctr"/>
            <a:r>
              <a:rPr lang="en-US" sz="3600" b="1">
                <a:solidFill>
                  <a:schemeClr val="tx2"/>
                </a:solidFill>
                <a:latin typeface="Copperplate Gothic Bold" pitchFamily="34" charset="0"/>
              </a:rPr>
              <a:t>Pavement Association </a:t>
            </a:r>
          </a:p>
        </p:txBody>
      </p:sp>
      <p:sp>
        <p:nvSpPr>
          <p:cNvPr id="13316" name="Text Box 3"/>
          <p:cNvSpPr txBox="1">
            <a:spLocks noChangeArrowheads="1"/>
          </p:cNvSpPr>
          <p:nvPr/>
        </p:nvSpPr>
        <p:spPr bwMode="auto">
          <a:xfrm>
            <a:off x="1733550" y="4575175"/>
            <a:ext cx="5735638" cy="22828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b="1"/>
              <a:t>Alabama Asphalt Pavement Association</a:t>
            </a:r>
          </a:p>
          <a:p>
            <a:pPr algn="ctr"/>
            <a:r>
              <a:rPr lang="en-US" b="1"/>
              <a:t>630 Adams Avenue</a:t>
            </a:r>
          </a:p>
          <a:p>
            <a:pPr algn="ctr"/>
            <a:r>
              <a:rPr lang="en-US" b="1"/>
              <a:t>Montgomery, AL 36104</a:t>
            </a:r>
          </a:p>
          <a:p>
            <a:pPr algn="ctr"/>
            <a:r>
              <a:rPr lang="en-US" b="1"/>
              <a:t>334/834/5314 (Phone)    334/834/5537 (Fax)</a:t>
            </a:r>
          </a:p>
          <a:p>
            <a:pPr algn="ctr"/>
            <a:r>
              <a:rPr lang="en-US" b="1"/>
              <a:t>E-mail: alapa@bellsouth.net</a:t>
            </a:r>
          </a:p>
          <a:p>
            <a:pPr algn="ctr"/>
            <a:r>
              <a:rPr lang="en-US" b="1"/>
              <a:t>Web site: www.alasphalt.com</a:t>
            </a:r>
          </a:p>
        </p:txBody>
      </p:sp>
      <p:pic>
        <p:nvPicPr>
          <p:cNvPr id="13317" name="Picture 4" descr="AAP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95400" y="1600200"/>
            <a:ext cx="6400800" cy="2938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-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05000"/>
            <a:ext cx="6400800" cy="2362200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1200"/>
              </a:spcBef>
            </a:pPr>
            <a:r>
              <a:rPr lang="en-US" b="1" dirty="0" smtClean="0">
                <a:solidFill>
                  <a:srgbClr val="C00000"/>
                </a:solidFill>
              </a:rPr>
              <a:t>Why</a:t>
            </a:r>
            <a:r>
              <a:rPr lang="en-US" dirty="0" smtClean="0"/>
              <a:t> Thin Lift Asphalt?</a:t>
            </a:r>
          </a:p>
          <a:p>
            <a:pPr>
              <a:spcBef>
                <a:spcPts val="1200"/>
              </a:spcBef>
            </a:pPr>
            <a:r>
              <a:rPr lang="en-US" b="1" dirty="0" smtClean="0">
                <a:solidFill>
                  <a:srgbClr val="C00000"/>
                </a:solidFill>
              </a:rPr>
              <a:t>Specifications</a:t>
            </a:r>
            <a:r>
              <a:rPr lang="en-US" dirty="0" smtClean="0"/>
              <a:t> For Thin Lift Asphalt</a:t>
            </a:r>
            <a:r>
              <a:rPr lang="en-US" dirty="0" smtClean="0"/>
              <a:t>.</a:t>
            </a:r>
          </a:p>
          <a:p>
            <a:pPr>
              <a:spcBef>
                <a:spcPts val="1200"/>
              </a:spcBef>
            </a:pPr>
            <a:r>
              <a:rPr lang="en-US" dirty="0" smtClean="0">
                <a:solidFill>
                  <a:srgbClr val="C00000"/>
                </a:solidFill>
              </a:rPr>
              <a:t>Economic</a:t>
            </a:r>
            <a:r>
              <a:rPr lang="en-US" dirty="0" smtClean="0"/>
              <a:t> Value Of RAP And RAS</a:t>
            </a:r>
            <a:endParaRPr lang="en-US" dirty="0" smtClean="0"/>
          </a:p>
          <a:p>
            <a:pPr>
              <a:spcBef>
                <a:spcPts val="1200"/>
              </a:spcBef>
            </a:pPr>
            <a:r>
              <a:rPr lang="en-US" dirty="0" smtClean="0">
                <a:solidFill>
                  <a:srgbClr val="C00000"/>
                </a:solidFill>
              </a:rPr>
              <a:t> Future - </a:t>
            </a:r>
            <a:r>
              <a:rPr lang="en-US" sz="3000" dirty="0" smtClean="0"/>
              <a:t>Other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HMA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Pavement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Preservation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n-US" dirty="0" smtClean="0"/>
              <a:t>Options</a:t>
            </a:r>
          </a:p>
          <a:p>
            <a:pPr>
              <a:spcBef>
                <a:spcPts val="1200"/>
              </a:spcBef>
              <a:buNone/>
            </a:pPr>
            <a:endParaRPr lang="en-US" dirty="0" smtClean="0"/>
          </a:p>
          <a:p>
            <a:pPr>
              <a:spcBef>
                <a:spcPts val="1200"/>
              </a:spcBef>
            </a:pPr>
            <a:endParaRPr lang="en-US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838200"/>
            <a:ext cx="8229600" cy="114300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Why</a:t>
            </a:r>
            <a:r>
              <a:rPr lang="en-US" dirty="0" smtClean="0"/>
              <a:t> Thin Lift Asphalt?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Why</a:t>
            </a:r>
            <a:r>
              <a:rPr lang="en-US" dirty="0" smtClean="0"/>
              <a:t> Thin Lift Asphalt?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181600" cy="1782763"/>
          </a:xfrm>
        </p:spPr>
        <p:txBody>
          <a:bodyPr>
            <a:normAutofit/>
          </a:bodyPr>
          <a:lstStyle/>
          <a:p>
            <a:r>
              <a:rPr lang="en-US" dirty="0" smtClean="0"/>
              <a:t>Funding Crisis</a:t>
            </a:r>
          </a:p>
          <a:p>
            <a:pPr lvl="1"/>
            <a:r>
              <a:rPr lang="en-US" dirty="0" smtClean="0"/>
              <a:t>Escalating Construction Cost</a:t>
            </a:r>
          </a:p>
          <a:p>
            <a:pPr lvl="1"/>
            <a:r>
              <a:rPr lang="en-US" dirty="0" smtClean="0"/>
              <a:t>Flat Revenue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2819400" y="3733800"/>
            <a:ext cx="0" cy="22860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819400" y="6019800"/>
            <a:ext cx="4724400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2819400" y="2971800"/>
            <a:ext cx="3886200" cy="1524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2819400" y="5105400"/>
            <a:ext cx="3962400" cy="7620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 rot="20295465">
            <a:off x="3411440" y="3338368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Construction Cost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4038600" y="48006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Revenue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419600" y="60960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 rot="16200000">
            <a:off x="1885950" y="4667250"/>
            <a:ext cx="11811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Dollars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25" name="Right Brace 24"/>
          <p:cNvSpPr/>
          <p:nvPr/>
        </p:nvSpPr>
        <p:spPr>
          <a:xfrm>
            <a:off x="6705600" y="2971800"/>
            <a:ext cx="685800" cy="2133600"/>
          </a:xfrm>
          <a:prstGeom prst="rightBrace">
            <a:avLst/>
          </a:prstGeom>
          <a:ln w="25400">
            <a:solidFill>
              <a:schemeClr val="tx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7239000" y="3429000"/>
            <a:ext cx="167640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en-US" dirty="0" smtClean="0"/>
              <a:t>Fewer Road Miles</a:t>
            </a:r>
          </a:p>
          <a:p>
            <a:pPr algn="ctr">
              <a:spcBef>
                <a:spcPts val="600"/>
              </a:spcBef>
            </a:pPr>
            <a:r>
              <a:rPr lang="en-US" dirty="0" smtClean="0"/>
              <a:t>Less New Construction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4" grpId="0"/>
      <p:bldP spid="25" grpId="0" animBg="1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Why</a:t>
            </a:r>
            <a:r>
              <a:rPr lang="en-US" dirty="0" smtClean="0"/>
              <a:t> Thin Lift Asphalt?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868363"/>
          </a:xfrm>
        </p:spPr>
        <p:txBody>
          <a:bodyPr/>
          <a:lstStyle/>
          <a:p>
            <a:r>
              <a:rPr lang="en-US" dirty="0" smtClean="0"/>
              <a:t>Concept Of Pavement Preservation</a:t>
            </a:r>
            <a:endParaRPr lang="en-US" dirty="0"/>
          </a:p>
        </p:txBody>
      </p:sp>
      <p:pic>
        <p:nvPicPr>
          <p:cNvPr id="15362" name="Picture 2" descr="F:\2012 QAC Thin Lift\Pictures\ppc06f21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2514600"/>
            <a:ext cx="7059707" cy="3733800"/>
          </a:xfrm>
          <a:prstGeom prst="rect">
            <a:avLst/>
          </a:prstGeom>
          <a:noFill/>
          <a:ln w="38100" cmpd="thickThin">
            <a:solidFill>
              <a:schemeClr val="tx2">
                <a:lumMod val="50000"/>
              </a:schemeClr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Why</a:t>
            </a:r>
            <a:r>
              <a:rPr lang="en-US" dirty="0" smtClean="0"/>
              <a:t> Thin Lift Asphalt?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33600"/>
            <a:ext cx="7086600" cy="33067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Improved Ride</a:t>
            </a:r>
          </a:p>
          <a:p>
            <a:pPr lvl="1"/>
            <a:r>
              <a:rPr lang="en-US" dirty="0" smtClean="0"/>
              <a:t>Improved Smoothness</a:t>
            </a:r>
          </a:p>
          <a:p>
            <a:pPr lvl="1"/>
            <a:r>
              <a:rPr lang="en-US" dirty="0" smtClean="0"/>
              <a:t>Public Perception – Freshly Paved Road – New Road</a:t>
            </a:r>
          </a:p>
          <a:p>
            <a:pPr lvl="1"/>
            <a:r>
              <a:rPr lang="en-US" dirty="0" smtClean="0"/>
              <a:t>Public Perception – No Broken Windshields</a:t>
            </a:r>
          </a:p>
          <a:p>
            <a:pPr lvl="1"/>
            <a:r>
              <a:rPr lang="en-US" dirty="0" smtClean="0"/>
              <a:t>Local / In State Contractors – Contributing To Tax Base And Employment At Local / State Level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00200" y="1447800"/>
            <a:ext cx="56332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Benefits To The Traveling Public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924800" cy="9467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5400" dirty="0" smtClean="0"/>
              <a:t>Pavement Preservation Comparisons</a:t>
            </a:r>
            <a:endParaRPr lang="en-US" sz="5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="" xmlns:p14="http://schemas.microsoft.com/office/powerpoint/2010/main" val="1459825243"/>
              </p:ext>
            </p:extLst>
          </p:nvPr>
        </p:nvGraphicFramePr>
        <p:xfrm>
          <a:off x="0" y="1676400"/>
          <a:ext cx="9144000" cy="5181600"/>
        </p:xfrm>
        <a:graphic>
          <a:graphicData uri="http://schemas.openxmlformats.org/drawingml/2006/table">
            <a:tbl>
              <a:tblPr firstRow="1" bandRow="1">
                <a:tableStyleId>{125E5076-3810-47DD-B79F-674D7AD40C01}</a:tableStyleId>
              </a:tblPr>
              <a:tblGrid>
                <a:gridCol w="3657600"/>
                <a:gridCol w="1103440"/>
                <a:gridCol w="1600200"/>
                <a:gridCol w="1167843"/>
                <a:gridCol w="1614917"/>
              </a:tblGrid>
              <a:tr h="79294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B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cs typeface="Garamond"/>
                        </a:rPr>
                        <a:t>Thin </a:t>
                      </a:r>
                      <a:r>
                        <a:rPr lang="en-US" sz="1800" dirty="0" smtClean="0">
                          <a:latin typeface="Abadi MT Condensed Extra Bold"/>
                          <a:cs typeface="Abadi MT Condensed Extra Bold"/>
                        </a:rPr>
                        <a:t>Lift</a:t>
                      </a:r>
                      <a:endParaRPr lang="en-US" dirty="0"/>
                    </a:p>
                  </a:txBody>
                  <a:tcPr>
                    <a:lnB w="38100" cap="flat" cmpd="sng" algn="ctr">
                      <a:solidFill>
                        <a:prstClr val="white">
                          <a:lumMod val="9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Micro-Surface</a:t>
                      </a:r>
                      <a:endParaRPr lang="en-US" dirty="0"/>
                    </a:p>
                  </a:txBody>
                  <a:tcPr>
                    <a:lnB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Scrub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Seal</a:t>
                      </a:r>
                      <a:endParaRPr lang="en-US" dirty="0"/>
                    </a:p>
                  </a:txBody>
                  <a:tcPr>
                    <a:lnB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Chip Seal</a:t>
                      </a:r>
                      <a:endParaRPr lang="en-US" dirty="0"/>
                    </a:p>
                  </a:txBody>
                  <a:tcPr>
                    <a:lnB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6508">
                <a:tc>
                  <a:txBody>
                    <a:bodyPr/>
                    <a:lstStyle/>
                    <a:p>
                      <a:r>
                        <a:rPr lang="en-US" dirty="0" smtClean="0"/>
                        <a:t>Corrects Surface Distress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√</a:t>
                      </a:r>
                      <a:endParaRPr lang="en-US" b="1" dirty="0"/>
                    </a:p>
                  </a:txBody>
                  <a:tcPr>
                    <a:lnL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prstClr val="white">
                          <a:lumMod val="9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√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√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√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16508">
                <a:tc>
                  <a:txBody>
                    <a:bodyPr/>
                    <a:lstStyle/>
                    <a:p>
                      <a:r>
                        <a:rPr lang="en-US" dirty="0" smtClean="0"/>
                        <a:t>Increase Skid Resistance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√</a:t>
                      </a:r>
                    </a:p>
                  </a:txBody>
                  <a:tcPr>
                    <a:lnL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√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√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√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16508">
                <a:tc>
                  <a:txBody>
                    <a:bodyPr/>
                    <a:lstStyle/>
                    <a:p>
                      <a:r>
                        <a:rPr lang="en-US" dirty="0" smtClean="0"/>
                        <a:t>Minimizes Curb Loss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√</a:t>
                      </a:r>
                    </a:p>
                  </a:txBody>
                  <a:tcPr>
                    <a:lnL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√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√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√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16508">
                <a:tc>
                  <a:txBody>
                    <a:bodyPr/>
                    <a:lstStyle/>
                    <a:p>
                      <a:r>
                        <a:rPr lang="en-US" dirty="0" smtClean="0"/>
                        <a:t>Can Be Applied In One Pass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√</a:t>
                      </a:r>
                    </a:p>
                  </a:txBody>
                  <a:tcPr>
                    <a:lnL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√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√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√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16508">
                <a:tc>
                  <a:txBody>
                    <a:bodyPr/>
                    <a:lstStyle/>
                    <a:p>
                      <a:r>
                        <a:rPr lang="en-US" dirty="0" smtClean="0"/>
                        <a:t>Eliminates Loose Aggregate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√</a:t>
                      </a:r>
                    </a:p>
                  </a:txBody>
                  <a:tcPr>
                    <a:lnL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√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16508">
                <a:tc>
                  <a:txBody>
                    <a:bodyPr/>
                    <a:lstStyle/>
                    <a:p>
                      <a:r>
                        <a:rPr lang="en-US" dirty="0" smtClean="0"/>
                        <a:t>Corrects Minor Rutting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√</a:t>
                      </a:r>
                    </a:p>
                  </a:txBody>
                  <a:tcPr>
                    <a:lnL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16508">
                <a:tc>
                  <a:txBody>
                    <a:bodyPr/>
                    <a:lstStyle/>
                    <a:p>
                      <a:r>
                        <a:rPr lang="en-US" dirty="0" smtClean="0"/>
                        <a:t>Minimizes Delamination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√</a:t>
                      </a:r>
                    </a:p>
                  </a:txBody>
                  <a:tcPr>
                    <a:lnL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16508">
                <a:tc>
                  <a:txBody>
                    <a:bodyPr/>
                    <a:lstStyle/>
                    <a:p>
                      <a:r>
                        <a:rPr lang="en-US" dirty="0" smtClean="0"/>
                        <a:t>Improves Ride Quality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√</a:t>
                      </a:r>
                    </a:p>
                  </a:txBody>
                  <a:tcPr>
                    <a:lnL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16508">
                <a:tc>
                  <a:txBody>
                    <a:bodyPr/>
                    <a:lstStyle/>
                    <a:p>
                      <a:r>
                        <a:rPr lang="en-US" dirty="0" smtClean="0"/>
                        <a:t>Increases Structural Strength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√</a:t>
                      </a:r>
                    </a:p>
                  </a:txBody>
                  <a:tcPr>
                    <a:lnL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16508">
                <a:tc>
                  <a:txBody>
                    <a:bodyPr/>
                    <a:lstStyle/>
                    <a:p>
                      <a:r>
                        <a:rPr lang="en-US" dirty="0" smtClean="0"/>
                        <a:t>Improves Pavement Drainage </a:t>
                      </a:r>
                    </a:p>
                    <a:p>
                      <a:r>
                        <a:rPr lang="en-US" dirty="0" smtClean="0"/>
                        <a:t>And Pavement Cross Slope</a:t>
                      </a:r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√</a:t>
                      </a:r>
                    </a:p>
                  </a:txBody>
                  <a:tcPr>
                    <a:lnL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prstClr val="white">
                          <a:lumMod val="95000"/>
                        </a:prst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rgbClr val="F2F2F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57672444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424</TotalTime>
  <Words>1228</Words>
  <Application>Microsoft Office PowerPoint</Application>
  <PresentationFormat>On-screen Show (4:3)</PresentationFormat>
  <Paragraphs>226</Paragraphs>
  <Slides>34</Slides>
  <Notes>10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6" baseType="lpstr">
      <vt:lpstr>Apex</vt:lpstr>
      <vt:lpstr>Drawing</vt:lpstr>
      <vt:lpstr>Slide 1</vt:lpstr>
      <vt:lpstr>PAVEMENT PRESERVATION   AUGUST 18, 2016   ACCA CONVENTION   </vt:lpstr>
      <vt:lpstr>Agency Funding</vt:lpstr>
      <vt:lpstr>Objectives -</vt:lpstr>
      <vt:lpstr>Why Thin Lift Asphalt?</vt:lpstr>
      <vt:lpstr>Why Thin Lift Asphalt?</vt:lpstr>
      <vt:lpstr>Why Thin Lift Asphalt?</vt:lpstr>
      <vt:lpstr>Why Thin Lift Asphalt?</vt:lpstr>
      <vt:lpstr>Pavement Preservation Comparisons</vt:lpstr>
      <vt:lpstr>Specifications For Thin Lift Asphalt</vt:lpstr>
      <vt:lpstr>Alabama DOT Specifications</vt:lpstr>
      <vt:lpstr>3/8 Inch Maximum Aggregate Size Mix</vt:lpstr>
      <vt:lpstr>3/8 Inch Maximum Aggregate Size Mix</vt:lpstr>
      <vt:lpstr>3/8 Inch Maximum Aggregate Size Mix – Design Considerations</vt:lpstr>
      <vt:lpstr>Fine Aggregate Angularity (FAA) Requirements</vt:lpstr>
      <vt:lpstr>Carbonate Stone (Limestone) Requirements</vt:lpstr>
      <vt:lpstr>Liquid Asphalt Binder Requirements</vt:lpstr>
      <vt:lpstr>Design Gyration And Minimum Design AC Requirements</vt:lpstr>
      <vt:lpstr>Air Voids, VMA, Dust Proportion And TSR Requirements</vt:lpstr>
      <vt:lpstr>Spread Rate And Density Requirements</vt:lpstr>
      <vt:lpstr>RAP And RAS Requirements And Warm Mix</vt:lpstr>
      <vt:lpstr>Recommended Specification Changes For RAS</vt:lpstr>
      <vt:lpstr>Recommended Specification Changes For RAS</vt:lpstr>
      <vt:lpstr>Performance To Date</vt:lpstr>
      <vt:lpstr>3/8 Inch Maximum Aggregate Size Mix   Sample Mix Design</vt:lpstr>
      <vt:lpstr>Economic Value Of RAP And RAS</vt:lpstr>
      <vt:lpstr>Economics Of RAP</vt:lpstr>
      <vt:lpstr>Economics Of RAS </vt:lpstr>
      <vt:lpstr>Future Developments      Future - Other HMA Pavement Preservation Options</vt:lpstr>
      <vt:lpstr>Thin Lift HMA – Less Than 80 Pounds Per Square Yard</vt:lpstr>
      <vt:lpstr>RAP Mixes Greater Than 20% Surface Layers and Greater Than 35% Binder Layer    Different Liquid AC Grades (Softer) And / Or Rejuvenators</vt:lpstr>
      <vt:lpstr>100% RAP Mixes For Base Layers And Surface Layers</vt:lpstr>
      <vt:lpstr>Questions ?????</vt:lpstr>
      <vt:lpstr>Slide 34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Mel Monk</dc:creator>
  <cp:lastModifiedBy>ALABAMA ASPHALT PAVEMENT ASSOCIATION</cp:lastModifiedBy>
  <cp:revision>68</cp:revision>
  <dcterms:created xsi:type="dcterms:W3CDTF">2012-11-06T20:46:16Z</dcterms:created>
  <dcterms:modified xsi:type="dcterms:W3CDTF">2016-08-04T18:46:34Z</dcterms:modified>
</cp:coreProperties>
</file>