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6"/>
  </p:notesMasterIdLst>
  <p:sldIdLst>
    <p:sldId id="257" r:id="rId2"/>
    <p:sldId id="258" r:id="rId3"/>
    <p:sldId id="271" r:id="rId4"/>
    <p:sldId id="259" r:id="rId5"/>
    <p:sldId id="263" r:id="rId6"/>
    <p:sldId id="261" r:id="rId7"/>
    <p:sldId id="269" r:id="rId8"/>
    <p:sldId id="260" r:id="rId9"/>
    <p:sldId id="265" r:id="rId10"/>
    <p:sldId id="264" r:id="rId11"/>
    <p:sldId id="262" r:id="rId12"/>
    <p:sldId id="266" r:id="rId13"/>
    <p:sldId id="267" r:id="rId14"/>
    <p:sldId id="268"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540"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155" cy="464978"/>
          </a:xfrm>
          <a:prstGeom prst="rect">
            <a:avLst/>
          </a:prstGeom>
        </p:spPr>
        <p:txBody>
          <a:bodyPr vert="horz" lIns="90690" tIns="45345" rIns="90690" bIns="45345" rtlCol="0"/>
          <a:lstStyle>
            <a:lvl1pPr algn="l">
              <a:defRPr sz="1200"/>
            </a:lvl1pPr>
          </a:lstStyle>
          <a:p>
            <a:endParaRPr lang="en-US" dirty="0"/>
          </a:p>
        </p:txBody>
      </p:sp>
      <p:sp>
        <p:nvSpPr>
          <p:cNvPr id="3" name="Date Placeholder 2"/>
          <p:cNvSpPr>
            <a:spLocks noGrp="1"/>
          </p:cNvSpPr>
          <p:nvPr>
            <p:ph type="dt" idx="1"/>
          </p:nvPr>
        </p:nvSpPr>
        <p:spPr>
          <a:xfrm>
            <a:off x="3970673" y="1"/>
            <a:ext cx="3038155" cy="464978"/>
          </a:xfrm>
          <a:prstGeom prst="rect">
            <a:avLst/>
          </a:prstGeom>
        </p:spPr>
        <p:txBody>
          <a:bodyPr vert="horz" lIns="90690" tIns="45345" rIns="90690" bIns="45345" rtlCol="0"/>
          <a:lstStyle>
            <a:lvl1pPr algn="r">
              <a:defRPr sz="1200"/>
            </a:lvl1pPr>
          </a:lstStyle>
          <a:p>
            <a:fld id="{371942AF-71D1-4580-991E-EE3B9B7387FA}" type="datetimeFigureOut">
              <a:rPr lang="en-US" smtClean="0"/>
              <a:pPr/>
              <a:t>8/7/2017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0690" tIns="45345" rIns="90690" bIns="45345" rtlCol="0" anchor="ctr"/>
          <a:lstStyle/>
          <a:p>
            <a:endParaRPr lang="en-US" dirty="0"/>
          </a:p>
        </p:txBody>
      </p:sp>
      <p:sp>
        <p:nvSpPr>
          <p:cNvPr id="5" name="Notes Placeholder 4"/>
          <p:cNvSpPr>
            <a:spLocks noGrp="1"/>
          </p:cNvSpPr>
          <p:nvPr>
            <p:ph type="body" sz="quarter" idx="3"/>
          </p:nvPr>
        </p:nvSpPr>
        <p:spPr>
          <a:xfrm>
            <a:off x="701355" y="4416500"/>
            <a:ext cx="5607691" cy="4183222"/>
          </a:xfrm>
          <a:prstGeom prst="rect">
            <a:avLst/>
          </a:prstGeom>
        </p:spPr>
        <p:txBody>
          <a:bodyPr vert="horz" lIns="90690" tIns="45345" rIns="90690" bIns="453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847"/>
            <a:ext cx="3038155" cy="464978"/>
          </a:xfrm>
          <a:prstGeom prst="rect">
            <a:avLst/>
          </a:prstGeom>
        </p:spPr>
        <p:txBody>
          <a:bodyPr vert="horz" lIns="90690" tIns="45345" rIns="90690" bIns="4534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673" y="8829847"/>
            <a:ext cx="3038155" cy="464978"/>
          </a:xfrm>
          <a:prstGeom prst="rect">
            <a:avLst/>
          </a:prstGeom>
        </p:spPr>
        <p:txBody>
          <a:bodyPr vert="horz" lIns="90690" tIns="45345" rIns="90690" bIns="45345" rtlCol="0" anchor="b"/>
          <a:lstStyle>
            <a:lvl1pPr algn="r">
              <a:defRPr sz="1200"/>
            </a:lvl1pPr>
          </a:lstStyle>
          <a:p>
            <a:fld id="{1C14FED6-8CF5-499C-AA63-41E650E43377}"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C14FED6-8CF5-499C-AA63-41E650E43377}"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2B1058-01D8-4961-AE8D-47515D530331}" type="datetimeFigureOut">
              <a:rPr lang="en-US" smtClean="0"/>
              <a:pPr/>
              <a:t>8/7/2017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9477DB-3FF3-497F-95E5-B2120527594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64999">
              <a:srgbClr val="F0EBD5"/>
            </a:gs>
            <a:gs pos="100000">
              <a:srgbClr val="D1C39F"/>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2B1058-01D8-4961-AE8D-47515D530331}" type="datetimeFigureOut">
              <a:rPr lang="en-US" smtClean="0"/>
              <a:pPr/>
              <a:t>8/7/2017</a:t>
            </a:fld>
            <a:endParaRPr lang="en-US" dirty="0"/>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477DB-3FF3-497F-95E5-B2120527594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slide" Target="slide9.xml"/><Relationship Id="rId11" Type="http://schemas.openxmlformats.org/officeDocument/2006/relationships/slide" Target="slide14.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2.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8.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8382000" cy="2590800"/>
          </a:xfrm>
        </p:spPr>
        <p:txBody>
          <a:bodyPr>
            <a:noAutofit/>
          </a:bodyPr>
          <a:lstStyle/>
          <a:p>
            <a:pPr algn="ctr"/>
            <a:r>
              <a:rPr lang="en-US" dirty="0" smtClean="0"/>
              <a:t>HB 328</a:t>
            </a:r>
            <a:br>
              <a:rPr lang="en-US" dirty="0" smtClean="0"/>
            </a:br>
            <a:r>
              <a:rPr lang="en-US" sz="2800" dirty="0" smtClean="0"/>
              <a:t/>
            </a:r>
            <a:br>
              <a:rPr lang="en-US" sz="2800" dirty="0" smtClean="0"/>
            </a:br>
            <a:r>
              <a:rPr lang="en-US" sz="3200" dirty="0" smtClean="0"/>
              <a:t>SITING OF SOLID WASTE MANAGEMNT FACILITIES</a:t>
            </a:r>
            <a:endParaRPr lang="en-US" sz="3200" dirty="0"/>
          </a:p>
        </p:txBody>
      </p:sp>
      <p:sp>
        <p:nvSpPr>
          <p:cNvPr id="3" name="Subtitle 2"/>
          <p:cNvSpPr>
            <a:spLocks noGrp="1"/>
          </p:cNvSpPr>
          <p:nvPr>
            <p:ph type="subTitle" idx="1"/>
          </p:nvPr>
        </p:nvSpPr>
        <p:spPr>
          <a:xfrm>
            <a:off x="914400" y="3048000"/>
            <a:ext cx="7162800" cy="3505200"/>
          </a:xfrm>
        </p:spPr>
        <p:txBody>
          <a:bodyPr>
            <a:normAutofit/>
          </a:bodyPr>
          <a:lstStyle/>
          <a:p>
            <a:pPr algn="ctr"/>
            <a:endParaRPr lang="en-US" sz="2000" dirty="0" smtClean="0"/>
          </a:p>
          <a:p>
            <a:pPr algn="ctr"/>
            <a:endParaRPr lang="en-US" sz="2000" dirty="0" smtClean="0"/>
          </a:p>
          <a:p>
            <a:pPr algn="ctr"/>
            <a:r>
              <a:rPr lang="en-US" sz="2000" dirty="0" smtClean="0">
                <a:solidFill>
                  <a:schemeClr val="tx1"/>
                </a:solidFill>
              </a:rPr>
              <a:t>ACCA Annual Convention</a:t>
            </a:r>
          </a:p>
          <a:p>
            <a:pPr algn="ctr"/>
            <a:r>
              <a:rPr lang="en-US" sz="2000" dirty="0" smtClean="0">
                <a:solidFill>
                  <a:schemeClr val="tx1"/>
                </a:solidFill>
              </a:rPr>
              <a:t>Orange Beach, Alabama</a:t>
            </a:r>
          </a:p>
          <a:p>
            <a:pPr algn="ctr"/>
            <a:r>
              <a:rPr lang="en-US" sz="2000" dirty="0" smtClean="0">
                <a:solidFill>
                  <a:schemeClr val="tx1"/>
                </a:solidFill>
              </a:rPr>
              <a:t>August 23, 2017</a:t>
            </a:r>
          </a:p>
          <a:p>
            <a:pPr algn="ctr"/>
            <a:endParaRPr lang="en-US" sz="2000" dirty="0" smtClean="0">
              <a:solidFill>
                <a:schemeClr val="tx1"/>
              </a:solidFill>
            </a:endParaRPr>
          </a:p>
          <a:p>
            <a:pPr algn="ctr"/>
            <a:r>
              <a:rPr lang="en-US" sz="1400" dirty="0" smtClean="0">
                <a:solidFill>
                  <a:schemeClr val="tx1"/>
                </a:solidFill>
              </a:rPr>
              <a:t>By</a:t>
            </a:r>
          </a:p>
          <a:p>
            <a:pPr algn="ctr"/>
            <a:r>
              <a:rPr lang="en-US" sz="2000" dirty="0" smtClean="0">
                <a:solidFill>
                  <a:schemeClr val="tx1"/>
                </a:solidFill>
              </a:rPr>
              <a:t>Randall J. Tindell, P.E.</a:t>
            </a:r>
          </a:p>
          <a:p>
            <a:pPr algn="ctr"/>
            <a:r>
              <a:rPr lang="en-US" sz="2000" dirty="0" smtClean="0">
                <a:solidFill>
                  <a:schemeClr val="tx1"/>
                </a:solidFill>
              </a:rPr>
              <a:t>Coffee County Engineer</a:t>
            </a:r>
          </a:p>
          <a:p>
            <a:pPr algn="ctr"/>
            <a:endParaRPr lang="en-US" sz="2000" dirty="0" smtClean="0"/>
          </a:p>
          <a:p>
            <a:pPr algn="ctr"/>
            <a:endParaRPr lang="en-US" sz="1400" dirty="0"/>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2590800"/>
            <a:ext cx="7848600" cy="2438400"/>
          </a:xfrm>
        </p:spPr>
        <p:txBody>
          <a:bodyPr>
            <a:normAutofit/>
          </a:bodyPr>
          <a:lstStyle/>
          <a:p>
            <a:pPr marL="342900" indent="-342900" algn="l"/>
            <a:r>
              <a:rPr lang="en-US" sz="1400" dirty="0" smtClean="0">
                <a:solidFill>
                  <a:schemeClr val="tx1"/>
                </a:solidFill>
              </a:rPr>
              <a:t>	</a:t>
            </a:r>
            <a:r>
              <a:rPr lang="en-US" sz="1800" dirty="0" smtClean="0">
                <a:solidFill>
                  <a:schemeClr val="tx1"/>
                </a:solidFill>
              </a:rPr>
              <a:t>Applicant shall respond if practicable, in writing, within 14 days to the member of the public with a copy provided to the local governing body.</a:t>
            </a:r>
            <a:endParaRPr lang="en-US" sz="1800" dirty="0">
              <a:solidFill>
                <a:schemeClr val="tx1"/>
              </a:solidFill>
            </a:endParaRPr>
          </a:p>
        </p:txBody>
      </p:sp>
      <p:sp>
        <p:nvSpPr>
          <p:cNvPr id="5" name="Action Button: Return 4">
            <a:hlinkClick r:id="rId2"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APPLICANT PROVIDES WRITTEN RESPONSE TO INPUT FROM PUBLIC</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0"/>
            <a:ext cx="8001000" cy="4191000"/>
          </a:xfrm>
        </p:spPr>
        <p:txBody>
          <a:bodyPr>
            <a:normAutofit/>
          </a:bodyPr>
          <a:lstStyle/>
          <a:p>
            <a:pPr marL="342900" indent="-342900" algn="l">
              <a:buFont typeface="+mj-lt"/>
              <a:buAutoNum type="arabicPeriod"/>
            </a:pPr>
            <a:r>
              <a:rPr lang="en-US" sz="1600" dirty="0" smtClean="0">
                <a:solidFill>
                  <a:schemeClr val="tx1"/>
                </a:solidFill>
              </a:rPr>
              <a:t>Local government must provide Public Notice at least 30 days prior to date of hearing but no more than 45 days from hearing.</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Notice shall run in one newspaper of general circulation.</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Contents of notice shall be same as before.</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The Public Comment period ends with the conclusion of the Public Hearing.</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4" name="Action Button: Return 3">
            <a:hlinkClick r:id="rId2"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LOCAL GOVERNMENT HOLDS PUBLIC HEARING</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0"/>
            <a:ext cx="8001000" cy="4191000"/>
          </a:xfrm>
        </p:spPr>
        <p:txBody>
          <a:bodyPr>
            <a:normAutofit/>
          </a:bodyPr>
          <a:lstStyle/>
          <a:p>
            <a:pPr marL="342900" indent="-342900" algn="l">
              <a:buFont typeface="+mj-lt"/>
              <a:buAutoNum type="arabicPeriod"/>
            </a:pPr>
            <a:r>
              <a:rPr lang="en-US" sz="1600" dirty="0" smtClean="0">
                <a:solidFill>
                  <a:schemeClr val="tx1"/>
                </a:solidFill>
              </a:rPr>
              <a:t>Local government REVIEWS LOCAL Solid Waste Management Plan.</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Considers the “6 Criteria”.</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Considers input from public.</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Decides whether to approve or disapprove the siting of the facility.</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If disapproved, applicant may start over.  It’s dead.</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If approved, local government grants approval of application.</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4" name="Action Button: Return 3">
            <a:hlinkClick r:id="rId2" action="ppaction://hlinksldjump" highlightClick="1"/>
          </p:cNvPr>
          <p:cNvSpPr/>
          <p:nvPr/>
        </p:nvSpPr>
        <p:spPr>
          <a:xfrm>
            <a:off x="86868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LOCAL GOVERNMENT MAKES DETERMINATION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0"/>
            <a:ext cx="8001000" cy="4191000"/>
          </a:xfrm>
        </p:spPr>
        <p:txBody>
          <a:bodyPr>
            <a:normAutofit/>
          </a:bodyPr>
          <a:lstStyle/>
          <a:p>
            <a:pPr marL="342900" indent="-342900" algn="l">
              <a:buFont typeface="+mj-lt"/>
              <a:buAutoNum type="arabicPeriod"/>
            </a:pPr>
            <a:r>
              <a:rPr lang="en-US" sz="1600" dirty="0" smtClean="0">
                <a:solidFill>
                  <a:schemeClr val="tx1"/>
                </a:solidFill>
              </a:rPr>
              <a:t>Asks Court if local government complied with public comment requirements and time frames. </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Asks Court if local government’s approval of application is consistent with the local Solid Waste Management Plan.</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Asks Court if local government considered the “6 Criteria”.</a:t>
            </a:r>
          </a:p>
          <a:p>
            <a:pPr marL="342900" indent="-342900" algn="l">
              <a:buFont typeface="+mj-lt"/>
              <a:buAutoNum type="arabicPeriod"/>
            </a:pPr>
            <a:endParaRPr lang="en-US" sz="1600" dirty="0" smtClean="0">
              <a:solidFill>
                <a:schemeClr val="tx1"/>
              </a:solidFill>
            </a:endParaRPr>
          </a:p>
          <a:p>
            <a:pPr marL="342900" indent="-342900" algn="l"/>
            <a:endParaRPr lang="en-US" sz="1600" dirty="0" smtClean="0">
              <a:solidFill>
                <a:schemeClr val="tx1"/>
              </a:solidFill>
            </a:endParaRPr>
          </a:p>
          <a:p>
            <a:pPr marL="342900" indent="-342900" algn="l"/>
            <a:r>
              <a:rPr lang="en-US" sz="1600" dirty="0" smtClean="0">
                <a:solidFill>
                  <a:schemeClr val="tx1"/>
                </a:solidFill>
              </a:rPr>
              <a:t>	</a:t>
            </a:r>
            <a:r>
              <a:rPr lang="en-US" sz="1600" b="1" i="1" dirty="0" smtClean="0">
                <a:solidFill>
                  <a:schemeClr val="tx1"/>
                </a:solidFill>
              </a:rPr>
              <a:t>Note:  All Court costs are the responsibility of the Applicant</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4" name="Action Button: Return 3">
            <a:hlinkClick r:id="rId2" action="ppaction://hlinksldjump" highlightClick="1"/>
          </p:cNvPr>
          <p:cNvSpPr/>
          <p:nvPr/>
        </p:nvSpPr>
        <p:spPr>
          <a:xfrm>
            <a:off x="86868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APPLICANT PETITIONS CIRCUIT COURT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0"/>
            <a:ext cx="8001000" cy="4191000"/>
          </a:xfrm>
        </p:spPr>
        <p:txBody>
          <a:bodyPr>
            <a:normAutofit/>
          </a:bodyPr>
          <a:lstStyle/>
          <a:p>
            <a:pPr marL="342900" indent="-342900" algn="l">
              <a:buFont typeface="+mj-lt"/>
              <a:buAutoNum type="arabicPeriod"/>
            </a:pPr>
            <a:r>
              <a:rPr lang="en-US" sz="1600" dirty="0" smtClean="0">
                <a:solidFill>
                  <a:schemeClr val="tx1"/>
                </a:solidFill>
              </a:rPr>
              <a:t>If the Circuit Court determines that the local government met the requirements of the Statute, then the Applicant may seek approval of other regulatory authorities (ADEM).</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If the Circuit Court determines that the local government has not met the requirements of the Statute, then the local governing body or the applicant shall have the opportunity to correct the problem.</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The Circuit Court can extend the 60 days it has to make a declaration by 30 days, if necessary.</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4" name="Action Button: Return 3">
            <a:hlinkClick r:id="rId2"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CIRCUIT COURT ISSUES</a:t>
            </a:r>
            <a:r>
              <a:rPr kumimoji="0" lang="en-US" sz="3200" b="0" i="0" u="none" strike="noStrike" kern="1200" cap="none" spc="0" normalizeH="0" noProof="0" dirty="0" smtClean="0">
                <a:ln>
                  <a:noFill/>
                </a:ln>
                <a:solidFill>
                  <a:schemeClr val="tx1"/>
                </a:solidFill>
                <a:effectLst/>
                <a:uLnTx/>
                <a:uFillTx/>
                <a:latin typeface="+mn-lt"/>
                <a:ea typeface="+mn-ea"/>
                <a:cs typeface="+mn-cs"/>
              </a:rPr>
              <a:t> DECLARATORY JUDGEMENT</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371602"/>
            <a:ext cx="7467600" cy="5478423"/>
          </a:xfrm>
          <a:prstGeom prst="rect">
            <a:avLst/>
          </a:prstGeom>
          <a:noFill/>
          <a:effectLst>
            <a:glow rad="228600">
              <a:schemeClr val="accent3">
                <a:satMod val="175000"/>
                <a:alpha val="40000"/>
              </a:schemeClr>
            </a:glow>
          </a:effectLst>
        </p:spPr>
        <p:txBody>
          <a:bodyPr wrap="square" rtlCol="0">
            <a:spAutoFit/>
          </a:bodyPr>
          <a:lstStyle/>
          <a:p>
            <a:r>
              <a:rPr lang="en-US" u="sng" dirty="0" smtClean="0"/>
              <a:t>ENROLLED</a:t>
            </a:r>
            <a:r>
              <a:rPr lang="en-US" dirty="0" smtClean="0"/>
              <a:t>, An Act,</a:t>
            </a:r>
          </a:p>
          <a:p>
            <a:endParaRPr lang="en-US" dirty="0"/>
          </a:p>
          <a:p>
            <a:r>
              <a:rPr lang="en-US" dirty="0" smtClean="0"/>
              <a:t>	</a:t>
            </a:r>
            <a:r>
              <a:rPr lang="en-US" sz="2000" dirty="0" smtClean="0"/>
              <a:t>Relating to the siting of solid waste management facilities; to amend Section 22-27-48, Code of Alabama 1975; to add Section 22-27-48.1 to the Code of Alabama 1975; to </a:t>
            </a:r>
            <a:r>
              <a:rPr lang="en-US" sz="2000" dirty="0" smtClean="0">
                <a:effectLst>
                  <a:glow rad="228600">
                    <a:schemeClr val="accent3">
                      <a:satMod val="175000"/>
                      <a:alpha val="40000"/>
                    </a:schemeClr>
                  </a:glow>
                </a:effectLst>
              </a:rPr>
              <a:t>alter the approval process by a local governing body </a:t>
            </a:r>
            <a:r>
              <a:rPr lang="en-US" sz="2000" dirty="0" smtClean="0">
                <a:effectLst/>
              </a:rPr>
              <a:t> for the siting of a new solid waste management facility; to provide that an approval of a new facility by a local governing body would </a:t>
            </a:r>
            <a:r>
              <a:rPr lang="en-US" sz="2000" dirty="0" smtClean="0">
                <a:effectLst>
                  <a:glow rad="101600">
                    <a:srgbClr val="FFFF00">
                      <a:alpha val="60000"/>
                    </a:srgbClr>
                  </a:glow>
                </a:effectLst>
              </a:rPr>
              <a:t>be reviewed by the circuit court;</a:t>
            </a:r>
            <a:r>
              <a:rPr lang="en-US" sz="2000" dirty="0" smtClean="0">
                <a:effectLst/>
              </a:rPr>
              <a:t> and to </a:t>
            </a:r>
            <a:r>
              <a:rPr lang="en-US" sz="2000" dirty="0" smtClean="0">
                <a:effectLst>
                  <a:glow rad="228600">
                    <a:schemeClr val="accent2">
                      <a:satMod val="175000"/>
                      <a:alpha val="40000"/>
                    </a:schemeClr>
                  </a:glow>
                </a:effectLst>
              </a:rPr>
              <a:t>remove</a:t>
            </a:r>
            <a:r>
              <a:rPr lang="en-US" sz="2000" dirty="0" smtClean="0">
                <a:effectLst/>
              </a:rPr>
              <a:t> a requirement that a proposed new solid waste management facility or a modification of a permit for an existing facility be evaluated by a </a:t>
            </a:r>
            <a:r>
              <a:rPr lang="en-US" sz="2000" dirty="0" smtClean="0">
                <a:effectLst>
                  <a:glow rad="228600">
                    <a:schemeClr val="accent2">
                      <a:satMod val="175000"/>
                      <a:alpha val="40000"/>
                    </a:schemeClr>
                  </a:glow>
                </a:effectLst>
              </a:rPr>
              <a:t>Regional Planning and Development Commission.</a:t>
            </a:r>
            <a:endParaRPr lang="en-US" sz="2000" dirty="0" smtClean="0">
              <a:effectLst/>
            </a:endParaRPr>
          </a:p>
          <a:p>
            <a:endParaRPr lang="en-US" sz="2000" dirty="0">
              <a:effectLst/>
            </a:endParaRPr>
          </a:p>
          <a:p>
            <a:endParaRPr lang="en-US" sz="2000" dirty="0" smtClean="0">
              <a:solidFill>
                <a:srgbClr val="FF0000"/>
              </a:solidFill>
              <a:effectLst>
                <a:glow rad="228600">
                  <a:schemeClr val="accent2">
                    <a:satMod val="175000"/>
                    <a:alpha val="40000"/>
                  </a:schemeClr>
                </a:glow>
              </a:effectLst>
            </a:endParaRPr>
          </a:p>
          <a:p>
            <a:endParaRPr lang="en-US" sz="2000" dirty="0">
              <a:effectLst>
                <a:glow rad="228600">
                  <a:schemeClr val="accent2">
                    <a:satMod val="175000"/>
                    <a:alpha val="40000"/>
                  </a:schemeClr>
                </a:glow>
              </a:effectLst>
            </a:endParaRPr>
          </a:p>
          <a:p>
            <a:endParaRPr lang="en-US" sz="2000" dirty="0" smtClean="0">
              <a:effectLst>
                <a:glow rad="228600">
                  <a:schemeClr val="accent2">
                    <a:satMod val="175000"/>
                    <a:alpha val="40000"/>
                  </a:schemeClr>
                </a:glow>
              </a:effectLst>
            </a:endParaRPr>
          </a:p>
          <a:p>
            <a:endParaRPr lang="en-US" dirty="0">
              <a:effectLst>
                <a:glow rad="228600">
                  <a:schemeClr val="accent2">
                    <a:satMod val="175000"/>
                    <a:alpha val="40000"/>
                  </a:schemeClr>
                </a:glow>
              </a:effectLst>
            </a:endParaRPr>
          </a:p>
          <a:p>
            <a:endParaRPr lang="en-US" dirty="0" smtClean="0">
              <a:effectLst>
                <a:glow rad="228600">
                  <a:schemeClr val="accent2">
                    <a:satMod val="175000"/>
                    <a:alpha val="40000"/>
                  </a:schemeClr>
                </a:glow>
              </a:effectLst>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Application Submittal</a:t>
            </a:r>
            <a:endParaRPr lang="en-US" sz="1350" dirty="0">
              <a:solidFill>
                <a:schemeClr val="tx1"/>
              </a:solidFill>
            </a:endParaRPr>
          </a:p>
        </p:txBody>
      </p:sp>
      <p:sp>
        <p:nvSpPr>
          <p:cNvPr id="3" name="Rectangle 2"/>
          <p:cNvSpPr/>
          <p:nvPr/>
        </p:nvSpPr>
        <p:spPr>
          <a:xfrm>
            <a:off x="304800" y="10668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Local Government Receives Application</a:t>
            </a:r>
            <a:endParaRPr lang="en-US" sz="1350" dirty="0">
              <a:solidFill>
                <a:schemeClr val="tx1"/>
              </a:solidFill>
            </a:endParaRPr>
          </a:p>
        </p:txBody>
      </p:sp>
      <p:sp>
        <p:nvSpPr>
          <p:cNvPr id="4" name="Rectangle 3"/>
          <p:cNvSpPr/>
          <p:nvPr/>
        </p:nvSpPr>
        <p:spPr>
          <a:xfrm>
            <a:off x="304800" y="15240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Local Government Provides Public Notice</a:t>
            </a:r>
            <a:endParaRPr lang="en-US" sz="1350" dirty="0">
              <a:solidFill>
                <a:schemeClr val="tx1"/>
              </a:solidFill>
            </a:endParaRPr>
          </a:p>
        </p:txBody>
      </p:sp>
      <p:sp>
        <p:nvSpPr>
          <p:cNvPr id="5" name="Rectangle 4"/>
          <p:cNvSpPr/>
          <p:nvPr/>
        </p:nvSpPr>
        <p:spPr>
          <a:xfrm>
            <a:off x="304800" y="20574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Applicant Holds Public Awareness Session</a:t>
            </a:r>
            <a:endParaRPr lang="en-US" sz="1350" dirty="0">
              <a:solidFill>
                <a:schemeClr val="tx1"/>
              </a:solidFill>
            </a:endParaRPr>
          </a:p>
        </p:txBody>
      </p:sp>
      <p:sp>
        <p:nvSpPr>
          <p:cNvPr id="6" name="Rectangle 5"/>
          <p:cNvSpPr/>
          <p:nvPr/>
        </p:nvSpPr>
        <p:spPr>
          <a:xfrm>
            <a:off x="304800" y="25654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Applicant Provides Written Response to Input from Public</a:t>
            </a:r>
            <a:endParaRPr lang="en-US" sz="1350" dirty="0">
              <a:solidFill>
                <a:schemeClr val="tx1"/>
              </a:solidFill>
            </a:endParaRPr>
          </a:p>
        </p:txBody>
      </p:sp>
      <p:sp>
        <p:nvSpPr>
          <p:cNvPr id="7" name="Rectangle 6"/>
          <p:cNvSpPr/>
          <p:nvPr/>
        </p:nvSpPr>
        <p:spPr>
          <a:xfrm>
            <a:off x="304800" y="30734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Local Government Holds Public Hearing</a:t>
            </a:r>
            <a:endParaRPr lang="en-US" sz="1350" dirty="0">
              <a:solidFill>
                <a:schemeClr val="tx1"/>
              </a:solidFill>
            </a:endParaRPr>
          </a:p>
        </p:txBody>
      </p:sp>
      <p:sp>
        <p:nvSpPr>
          <p:cNvPr id="8" name="Rectangle 7"/>
          <p:cNvSpPr/>
          <p:nvPr/>
        </p:nvSpPr>
        <p:spPr>
          <a:xfrm>
            <a:off x="304800" y="3581400"/>
            <a:ext cx="4572000" cy="27432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smtClean="0">
                <a:solidFill>
                  <a:schemeClr val="tx1"/>
                </a:solidFill>
              </a:rPr>
              <a:t>Local Government Makes Determination</a:t>
            </a:r>
            <a:endParaRPr lang="en-US" sz="1350" dirty="0">
              <a:solidFill>
                <a:schemeClr val="tx1"/>
              </a:solidFill>
            </a:endParaRPr>
          </a:p>
        </p:txBody>
      </p:sp>
      <p:sp>
        <p:nvSpPr>
          <p:cNvPr id="20" name="TextBox 19"/>
          <p:cNvSpPr txBox="1"/>
          <p:nvPr/>
        </p:nvSpPr>
        <p:spPr>
          <a:xfrm>
            <a:off x="3733800" y="0"/>
            <a:ext cx="1600200" cy="369332"/>
          </a:xfrm>
          <a:prstGeom prst="rect">
            <a:avLst/>
          </a:prstGeom>
          <a:noFill/>
        </p:spPr>
        <p:txBody>
          <a:bodyPr wrap="square" rtlCol="0">
            <a:spAutoFit/>
          </a:bodyPr>
          <a:lstStyle/>
          <a:p>
            <a:pPr algn="ctr"/>
            <a:r>
              <a:rPr lang="en-US" dirty="0" smtClean="0"/>
              <a:t>FLOW CHART</a:t>
            </a:r>
            <a:endParaRPr lang="en-US" dirty="0"/>
          </a:p>
        </p:txBody>
      </p:sp>
      <p:cxnSp>
        <p:nvCxnSpPr>
          <p:cNvPr id="41" name="Straight Connector 40"/>
          <p:cNvCxnSpPr>
            <a:stCxn id="4" idx="2"/>
            <a:endCxn id="5" idx="0"/>
          </p:cNvCxnSpPr>
          <p:nvPr/>
        </p:nvCxnSpPr>
        <p:spPr>
          <a:xfrm rot="5400000">
            <a:off x="2461260" y="1927860"/>
            <a:ext cx="2590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7" idx="2"/>
            <a:endCxn id="8" idx="0"/>
          </p:cNvCxnSpPr>
          <p:nvPr/>
        </p:nvCxnSpPr>
        <p:spPr>
          <a:xfrm rot="5400000">
            <a:off x="2473961" y="3464561"/>
            <a:ext cx="2336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2" idx="2"/>
            <a:endCxn id="3" idx="0"/>
          </p:cNvCxnSpPr>
          <p:nvPr/>
        </p:nvCxnSpPr>
        <p:spPr>
          <a:xfrm rot="5400000">
            <a:off x="2461260" y="937260"/>
            <a:ext cx="2590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a:stCxn id="3" idx="2"/>
            <a:endCxn id="4" idx="0"/>
          </p:cNvCxnSpPr>
          <p:nvPr/>
        </p:nvCxnSpPr>
        <p:spPr>
          <a:xfrm rot="5400000">
            <a:off x="2499360" y="1432560"/>
            <a:ext cx="1828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Straight Connector 106"/>
          <p:cNvCxnSpPr>
            <a:stCxn id="6" idx="2"/>
            <a:endCxn id="7" idx="0"/>
          </p:cNvCxnSpPr>
          <p:nvPr/>
        </p:nvCxnSpPr>
        <p:spPr>
          <a:xfrm rot="5400000">
            <a:off x="2473961" y="2956560"/>
            <a:ext cx="2336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a:stCxn id="5" idx="2"/>
            <a:endCxn id="6" idx="0"/>
          </p:cNvCxnSpPr>
          <p:nvPr/>
        </p:nvCxnSpPr>
        <p:spPr>
          <a:xfrm rot="5400000">
            <a:off x="2473961" y="2448561"/>
            <a:ext cx="233680" cy="1588"/>
          </a:xfrm>
          <a:prstGeom prst="line">
            <a:avLst/>
          </a:prstGeom>
        </p:spPr>
        <p:style>
          <a:lnRef idx="1">
            <a:schemeClr val="accent1"/>
          </a:lnRef>
          <a:fillRef idx="0">
            <a:schemeClr val="accent1"/>
          </a:fillRef>
          <a:effectRef idx="0">
            <a:schemeClr val="accent1"/>
          </a:effectRef>
          <a:fontRef idx="minor">
            <a:schemeClr val="tx1"/>
          </a:fontRef>
        </p:style>
      </p:cxnSp>
      <p:sp>
        <p:nvSpPr>
          <p:cNvPr id="31" name="Flowchart: Alternate Process 30"/>
          <p:cNvSpPr/>
          <p:nvPr/>
        </p:nvSpPr>
        <p:spPr>
          <a:xfrm>
            <a:off x="685800" y="4800600"/>
            <a:ext cx="1097280" cy="609600"/>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Process Ends </a:t>
            </a:r>
          </a:p>
          <a:p>
            <a:pPr algn="ctr"/>
            <a:r>
              <a:rPr lang="en-US" sz="1200" dirty="0" smtClean="0">
                <a:solidFill>
                  <a:schemeClr val="tx1"/>
                </a:solidFill>
              </a:rPr>
              <a:t>Or</a:t>
            </a:r>
          </a:p>
          <a:p>
            <a:pPr algn="ctr"/>
            <a:r>
              <a:rPr lang="en-US" sz="1200" dirty="0" smtClean="0">
                <a:solidFill>
                  <a:schemeClr val="tx1"/>
                </a:solidFill>
              </a:rPr>
              <a:t>Starts Over</a:t>
            </a:r>
            <a:endParaRPr lang="en-US" sz="1200" dirty="0">
              <a:solidFill>
                <a:schemeClr val="tx1"/>
              </a:solidFill>
            </a:endParaRPr>
          </a:p>
        </p:txBody>
      </p:sp>
      <p:sp>
        <p:nvSpPr>
          <p:cNvPr id="46" name="Flowchart: Decision 45"/>
          <p:cNvSpPr/>
          <p:nvPr/>
        </p:nvSpPr>
        <p:spPr>
          <a:xfrm>
            <a:off x="304800" y="4114800"/>
            <a:ext cx="1828800" cy="548640"/>
          </a:xfrm>
          <a:prstGeom prst="flowChartDecision">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Application Disapproved</a:t>
            </a:r>
            <a:endParaRPr lang="en-US" sz="1100" dirty="0">
              <a:solidFill>
                <a:schemeClr val="tx1"/>
              </a:solidFill>
            </a:endParaRPr>
          </a:p>
        </p:txBody>
      </p:sp>
      <p:sp>
        <p:nvSpPr>
          <p:cNvPr id="47" name="Flowchart: Decision 46"/>
          <p:cNvSpPr/>
          <p:nvPr/>
        </p:nvSpPr>
        <p:spPr>
          <a:xfrm>
            <a:off x="3048000" y="4114800"/>
            <a:ext cx="1828800" cy="548640"/>
          </a:xfrm>
          <a:prstGeom prst="flowChartDecision">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Application Approved</a:t>
            </a:r>
            <a:endParaRPr lang="en-US" sz="1100" dirty="0">
              <a:solidFill>
                <a:schemeClr val="tx1"/>
              </a:solidFill>
            </a:endParaRPr>
          </a:p>
        </p:txBody>
      </p:sp>
      <p:cxnSp>
        <p:nvCxnSpPr>
          <p:cNvPr id="57" name="Straight Connector 56"/>
          <p:cNvCxnSpPr>
            <a:stCxn id="8" idx="2"/>
            <a:endCxn id="46" idx="0"/>
          </p:cNvCxnSpPr>
          <p:nvPr/>
        </p:nvCxnSpPr>
        <p:spPr>
          <a:xfrm rot="5400000">
            <a:off x="1775460" y="3299460"/>
            <a:ext cx="25908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a:stCxn id="8" idx="2"/>
            <a:endCxn id="47" idx="0"/>
          </p:cNvCxnSpPr>
          <p:nvPr/>
        </p:nvCxnSpPr>
        <p:spPr>
          <a:xfrm rot="16200000" flipH="1">
            <a:off x="3147060" y="3299460"/>
            <a:ext cx="259080" cy="1371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46" idx="2"/>
            <a:endCxn id="31" idx="0"/>
          </p:cNvCxnSpPr>
          <p:nvPr/>
        </p:nvCxnSpPr>
        <p:spPr>
          <a:xfrm rot="16200000" flipH="1">
            <a:off x="1158240" y="4724400"/>
            <a:ext cx="137160" cy="15240"/>
          </a:xfrm>
          <a:prstGeom prst="line">
            <a:avLst/>
          </a:prstGeom>
        </p:spPr>
        <p:style>
          <a:lnRef idx="1">
            <a:schemeClr val="accent1"/>
          </a:lnRef>
          <a:fillRef idx="0">
            <a:schemeClr val="accent1"/>
          </a:fillRef>
          <a:effectRef idx="0">
            <a:schemeClr val="accent1"/>
          </a:effectRef>
          <a:fontRef idx="minor">
            <a:schemeClr val="tx1"/>
          </a:fontRef>
        </p:style>
      </p:cxnSp>
      <p:sp>
        <p:nvSpPr>
          <p:cNvPr id="67" name="Rectangle 66"/>
          <p:cNvSpPr/>
          <p:nvPr/>
        </p:nvSpPr>
        <p:spPr>
          <a:xfrm>
            <a:off x="2895600" y="4800600"/>
            <a:ext cx="2133600" cy="304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Applicant Petitions Circuit Court</a:t>
            </a:r>
            <a:endParaRPr lang="en-US" sz="1100" dirty="0">
              <a:solidFill>
                <a:schemeClr val="tx1"/>
              </a:solidFill>
            </a:endParaRPr>
          </a:p>
        </p:txBody>
      </p:sp>
      <p:sp>
        <p:nvSpPr>
          <p:cNvPr id="68" name="Rectangle 67"/>
          <p:cNvSpPr/>
          <p:nvPr/>
        </p:nvSpPr>
        <p:spPr>
          <a:xfrm>
            <a:off x="2590800" y="5257800"/>
            <a:ext cx="2743200" cy="304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Circuit Court Issues Declaratory Judgment</a:t>
            </a:r>
            <a:endParaRPr lang="en-US" sz="1100" dirty="0">
              <a:solidFill>
                <a:schemeClr val="tx1"/>
              </a:solidFill>
            </a:endParaRPr>
          </a:p>
        </p:txBody>
      </p:sp>
      <p:sp>
        <p:nvSpPr>
          <p:cNvPr id="72" name="Flowchart: Decision 71"/>
          <p:cNvSpPr/>
          <p:nvPr/>
        </p:nvSpPr>
        <p:spPr>
          <a:xfrm>
            <a:off x="1219200" y="5562600"/>
            <a:ext cx="1828800" cy="609600"/>
          </a:xfrm>
          <a:prstGeom prst="flowChartDecision">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Circuit Court Concurs In Process</a:t>
            </a:r>
            <a:endParaRPr lang="en-US" sz="1050" dirty="0">
              <a:solidFill>
                <a:schemeClr val="tx1"/>
              </a:solidFill>
            </a:endParaRPr>
          </a:p>
        </p:txBody>
      </p:sp>
      <p:sp>
        <p:nvSpPr>
          <p:cNvPr id="76" name="Flowchart: Decision 75"/>
          <p:cNvSpPr/>
          <p:nvPr/>
        </p:nvSpPr>
        <p:spPr>
          <a:xfrm>
            <a:off x="4876800" y="5562600"/>
            <a:ext cx="1905000" cy="609600"/>
          </a:xfrm>
          <a:prstGeom prst="flowChartDecision">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smtClean="0">
                <a:solidFill>
                  <a:schemeClr val="tx1"/>
                </a:solidFill>
              </a:rPr>
              <a:t>Circuit Court Rejects Process</a:t>
            </a:r>
            <a:endParaRPr lang="en-US" sz="1050" dirty="0">
              <a:solidFill>
                <a:schemeClr val="tx1"/>
              </a:solidFill>
            </a:endParaRPr>
          </a:p>
        </p:txBody>
      </p:sp>
      <p:sp>
        <p:nvSpPr>
          <p:cNvPr id="77" name="Flowchart: Alternate Process 76"/>
          <p:cNvSpPr/>
          <p:nvPr/>
        </p:nvSpPr>
        <p:spPr>
          <a:xfrm>
            <a:off x="1295400" y="6248400"/>
            <a:ext cx="1676400" cy="457200"/>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Applicant Submits Application to ADEM</a:t>
            </a:r>
            <a:endParaRPr lang="en-US" sz="1200" dirty="0">
              <a:solidFill>
                <a:schemeClr val="tx1"/>
              </a:solidFill>
            </a:endParaRPr>
          </a:p>
        </p:txBody>
      </p:sp>
      <p:sp>
        <p:nvSpPr>
          <p:cNvPr id="78" name="Flowchart: Alternate Process 77"/>
          <p:cNvSpPr/>
          <p:nvPr/>
        </p:nvSpPr>
        <p:spPr>
          <a:xfrm>
            <a:off x="4191000" y="6248400"/>
            <a:ext cx="1097280" cy="457200"/>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Process Ends </a:t>
            </a:r>
          </a:p>
          <a:p>
            <a:pPr algn="ctr"/>
            <a:r>
              <a:rPr lang="en-US" sz="1100" dirty="0" smtClean="0">
                <a:solidFill>
                  <a:schemeClr val="tx1"/>
                </a:solidFill>
              </a:rPr>
              <a:t>Or</a:t>
            </a:r>
          </a:p>
          <a:p>
            <a:pPr algn="ctr"/>
            <a:r>
              <a:rPr lang="en-US" sz="1100" dirty="0" smtClean="0">
                <a:solidFill>
                  <a:schemeClr val="tx1"/>
                </a:solidFill>
              </a:rPr>
              <a:t>Starts Over</a:t>
            </a:r>
            <a:endParaRPr lang="en-US" sz="1100" dirty="0">
              <a:solidFill>
                <a:schemeClr val="tx1"/>
              </a:solidFill>
            </a:endParaRPr>
          </a:p>
        </p:txBody>
      </p:sp>
      <p:sp>
        <p:nvSpPr>
          <p:cNvPr id="79" name="Flowchart: Alternate Process 78"/>
          <p:cNvSpPr/>
          <p:nvPr/>
        </p:nvSpPr>
        <p:spPr>
          <a:xfrm>
            <a:off x="6248400" y="6172200"/>
            <a:ext cx="2286000" cy="533400"/>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solidFill>
                  <a:schemeClr val="tx1"/>
                </a:solidFill>
              </a:rPr>
              <a:t>Applicant and/or Government correct Problem &amp; Resubmits to Circuit Court</a:t>
            </a:r>
            <a:endParaRPr lang="en-US" sz="1100" dirty="0">
              <a:solidFill>
                <a:schemeClr val="tx1"/>
              </a:solidFill>
            </a:endParaRPr>
          </a:p>
        </p:txBody>
      </p:sp>
      <p:cxnSp>
        <p:nvCxnSpPr>
          <p:cNvPr id="83" name="Straight Connector 82"/>
          <p:cNvCxnSpPr>
            <a:stCxn id="47" idx="2"/>
            <a:endCxn id="67" idx="0"/>
          </p:cNvCxnSpPr>
          <p:nvPr/>
        </p:nvCxnSpPr>
        <p:spPr>
          <a:xfrm rot="5400000">
            <a:off x="3893820" y="4732020"/>
            <a:ext cx="1371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67" idx="2"/>
            <a:endCxn id="68" idx="0"/>
          </p:cNvCxnSpPr>
          <p:nvPr/>
        </p:nvCxnSpPr>
        <p:spPr>
          <a:xfrm rot="5400000">
            <a:off x="3886200" y="5181600"/>
            <a:ext cx="152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68" idx="2"/>
            <a:endCxn id="72" idx="3"/>
          </p:cNvCxnSpPr>
          <p:nvPr/>
        </p:nvCxnSpPr>
        <p:spPr>
          <a:xfrm rot="5400000">
            <a:off x="3352800" y="5257800"/>
            <a:ext cx="3048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p:cNvCxnSpPr>
            <a:stCxn id="68" idx="2"/>
            <a:endCxn id="76" idx="1"/>
          </p:cNvCxnSpPr>
          <p:nvPr/>
        </p:nvCxnSpPr>
        <p:spPr>
          <a:xfrm rot="16200000" flipH="1">
            <a:off x="4267200" y="5257800"/>
            <a:ext cx="3048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72" idx="2"/>
            <a:endCxn id="77" idx="0"/>
          </p:cNvCxnSpPr>
          <p:nvPr/>
        </p:nvCxnSpPr>
        <p:spPr>
          <a:xfrm rot="5400000">
            <a:off x="2095500" y="6210300"/>
            <a:ext cx="76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a:stCxn id="76" idx="2"/>
            <a:endCxn id="78" idx="3"/>
          </p:cNvCxnSpPr>
          <p:nvPr/>
        </p:nvCxnSpPr>
        <p:spPr>
          <a:xfrm rot="5400000">
            <a:off x="5406390" y="6054090"/>
            <a:ext cx="304800" cy="5410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p:cNvCxnSpPr>
            <a:stCxn id="76" idx="2"/>
            <a:endCxn id="79" idx="1"/>
          </p:cNvCxnSpPr>
          <p:nvPr/>
        </p:nvCxnSpPr>
        <p:spPr>
          <a:xfrm rot="16200000" flipH="1">
            <a:off x="5905500" y="6096000"/>
            <a:ext cx="266700" cy="419100"/>
          </a:xfrm>
          <a:prstGeom prst="line">
            <a:avLst/>
          </a:prstGeom>
        </p:spPr>
        <p:style>
          <a:lnRef idx="1">
            <a:schemeClr val="accent1"/>
          </a:lnRef>
          <a:fillRef idx="0">
            <a:schemeClr val="accent1"/>
          </a:fillRef>
          <a:effectRef idx="0">
            <a:schemeClr val="accent1"/>
          </a:effectRef>
          <a:fontRef idx="minor">
            <a:schemeClr val="tx1"/>
          </a:fontRef>
        </p:style>
      </p:cxnSp>
      <p:sp>
        <p:nvSpPr>
          <p:cNvPr id="128" name="Action Button: Forward or Next 127">
            <a:hlinkClick r:id="rId3" action="ppaction://hlinksldjump" highlightClick="1"/>
          </p:cNvPr>
          <p:cNvSpPr/>
          <p:nvPr/>
        </p:nvSpPr>
        <p:spPr>
          <a:xfrm>
            <a:off x="5105400" y="6096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Action Button: Forward or Next 128">
            <a:hlinkClick r:id="rId4" action="ppaction://hlinksldjump" highlightClick="1"/>
          </p:cNvPr>
          <p:cNvSpPr/>
          <p:nvPr/>
        </p:nvSpPr>
        <p:spPr>
          <a:xfrm>
            <a:off x="5105400" y="11430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Action Button: Forward or Next 129">
            <a:hlinkClick r:id="rId5" action="ppaction://hlinksldjump" highlightClick="1"/>
          </p:cNvPr>
          <p:cNvSpPr/>
          <p:nvPr/>
        </p:nvSpPr>
        <p:spPr>
          <a:xfrm>
            <a:off x="5105400" y="16002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Action Button: Forward or Next 130">
            <a:hlinkClick r:id="rId6" action="ppaction://hlinksldjump" highlightClick="1"/>
          </p:cNvPr>
          <p:cNvSpPr/>
          <p:nvPr/>
        </p:nvSpPr>
        <p:spPr>
          <a:xfrm>
            <a:off x="5105400" y="21336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Action Button: Forward or Next 131">
            <a:hlinkClick r:id="rId7" action="ppaction://hlinksldjump" highlightClick="1"/>
          </p:cNvPr>
          <p:cNvSpPr/>
          <p:nvPr/>
        </p:nvSpPr>
        <p:spPr>
          <a:xfrm>
            <a:off x="5105400" y="26670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Action Button: Forward or Next 132">
            <a:hlinkClick r:id="rId8" action="ppaction://hlinksldjump" highlightClick="1"/>
          </p:cNvPr>
          <p:cNvSpPr/>
          <p:nvPr/>
        </p:nvSpPr>
        <p:spPr>
          <a:xfrm>
            <a:off x="5105400" y="31242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Action Button: Forward or Next 133">
            <a:hlinkClick r:id="rId9" action="ppaction://hlinksldjump" highlightClick="1"/>
          </p:cNvPr>
          <p:cNvSpPr/>
          <p:nvPr/>
        </p:nvSpPr>
        <p:spPr>
          <a:xfrm>
            <a:off x="5105400" y="36576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Action Button: Forward or Next 134">
            <a:hlinkClick r:id="rId10" action="ppaction://hlinksldjump" highlightClick="1"/>
          </p:cNvPr>
          <p:cNvSpPr/>
          <p:nvPr/>
        </p:nvSpPr>
        <p:spPr>
          <a:xfrm>
            <a:off x="5105400" y="48768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Action Button: Forward or Next 135">
            <a:hlinkClick r:id="rId11" action="ppaction://hlinksldjump" highlightClick="1"/>
          </p:cNvPr>
          <p:cNvSpPr/>
          <p:nvPr/>
        </p:nvSpPr>
        <p:spPr>
          <a:xfrm>
            <a:off x="5410200" y="5334000"/>
            <a:ext cx="182880" cy="9144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TextBox 142"/>
          <p:cNvSpPr txBox="1"/>
          <p:nvPr/>
        </p:nvSpPr>
        <p:spPr>
          <a:xfrm>
            <a:off x="8382000" y="3048000"/>
            <a:ext cx="762000" cy="261610"/>
          </a:xfrm>
          <a:prstGeom prst="rect">
            <a:avLst/>
          </a:prstGeom>
          <a:noFill/>
        </p:spPr>
        <p:txBody>
          <a:bodyPr wrap="square" rtlCol="0">
            <a:spAutoFit/>
          </a:bodyPr>
          <a:lstStyle/>
          <a:p>
            <a:r>
              <a:rPr lang="en-US" sz="1100" dirty="0" smtClean="0"/>
              <a:t>210 Days</a:t>
            </a:r>
            <a:endParaRPr lang="en-US" sz="1100" dirty="0"/>
          </a:p>
        </p:txBody>
      </p:sp>
      <p:cxnSp>
        <p:nvCxnSpPr>
          <p:cNvPr id="145" name="Straight Arrow Connector 144"/>
          <p:cNvCxnSpPr>
            <a:endCxn id="162" idx="0"/>
          </p:cNvCxnSpPr>
          <p:nvPr/>
        </p:nvCxnSpPr>
        <p:spPr>
          <a:xfrm rot="5400000">
            <a:off x="7696200" y="16764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p:nvPr/>
        </p:nvCxnSpPr>
        <p:spPr>
          <a:xfrm rot="5400000" flipH="1" flipV="1">
            <a:off x="7467997" y="4724003"/>
            <a:ext cx="152320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5715000" y="5486400"/>
            <a:ext cx="30480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5486400" y="1143000"/>
            <a:ext cx="32004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62" name="TextBox 161"/>
          <p:cNvSpPr txBox="1"/>
          <p:nvPr/>
        </p:nvSpPr>
        <p:spPr>
          <a:xfrm>
            <a:off x="7848600" y="2209800"/>
            <a:ext cx="762000" cy="261610"/>
          </a:xfrm>
          <a:prstGeom prst="rect">
            <a:avLst/>
          </a:prstGeom>
          <a:noFill/>
        </p:spPr>
        <p:txBody>
          <a:bodyPr wrap="square" rtlCol="0">
            <a:spAutoFit/>
          </a:bodyPr>
          <a:lstStyle/>
          <a:p>
            <a:r>
              <a:rPr lang="en-US" sz="1100" dirty="0" smtClean="0"/>
              <a:t>90 Days</a:t>
            </a:r>
            <a:endParaRPr lang="en-US" sz="1100" dirty="0"/>
          </a:p>
        </p:txBody>
      </p:sp>
      <p:sp>
        <p:nvSpPr>
          <p:cNvPr id="164" name="TextBox 163"/>
          <p:cNvSpPr txBox="1"/>
          <p:nvPr/>
        </p:nvSpPr>
        <p:spPr>
          <a:xfrm>
            <a:off x="7848600" y="3657600"/>
            <a:ext cx="762000" cy="261610"/>
          </a:xfrm>
          <a:prstGeom prst="rect">
            <a:avLst/>
          </a:prstGeom>
          <a:noFill/>
        </p:spPr>
        <p:txBody>
          <a:bodyPr wrap="square" rtlCol="0">
            <a:spAutoFit/>
          </a:bodyPr>
          <a:lstStyle/>
          <a:p>
            <a:r>
              <a:rPr lang="en-US" sz="1100" dirty="0" smtClean="0"/>
              <a:t>120 Days</a:t>
            </a:r>
            <a:endParaRPr lang="en-US" sz="1100" dirty="0"/>
          </a:p>
        </p:txBody>
      </p:sp>
      <p:cxnSp>
        <p:nvCxnSpPr>
          <p:cNvPr id="166" name="Straight Arrow Connector 165"/>
          <p:cNvCxnSpPr>
            <a:endCxn id="164" idx="0"/>
          </p:cNvCxnSpPr>
          <p:nvPr/>
        </p:nvCxnSpPr>
        <p:spPr>
          <a:xfrm rot="5400000">
            <a:off x="7658100" y="3086100"/>
            <a:ext cx="114300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8" name="Straight Arrow Connector 167"/>
          <p:cNvCxnSpPr/>
          <p:nvPr/>
        </p:nvCxnSpPr>
        <p:spPr>
          <a:xfrm rot="5400000">
            <a:off x="7809706" y="2095500"/>
            <a:ext cx="19057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0" name="Straight Arrow Connector 169"/>
          <p:cNvCxnSpPr/>
          <p:nvPr/>
        </p:nvCxnSpPr>
        <p:spPr>
          <a:xfrm rot="5400000" flipH="1" flipV="1">
            <a:off x="7696200" y="4419600"/>
            <a:ext cx="2133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5486400" y="2209800"/>
            <a:ext cx="18288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5486400" y="3124200"/>
            <a:ext cx="18288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934200" y="2514600"/>
            <a:ext cx="762000" cy="261610"/>
          </a:xfrm>
          <a:prstGeom prst="rect">
            <a:avLst/>
          </a:prstGeom>
          <a:noFill/>
        </p:spPr>
        <p:txBody>
          <a:bodyPr wrap="square" rtlCol="0">
            <a:spAutoFit/>
          </a:bodyPr>
          <a:lstStyle/>
          <a:p>
            <a:r>
              <a:rPr lang="en-US" sz="1100" dirty="0" smtClean="0"/>
              <a:t>45 Days</a:t>
            </a:r>
            <a:endParaRPr lang="en-US" sz="1100" dirty="0"/>
          </a:p>
        </p:txBody>
      </p:sp>
      <p:cxnSp>
        <p:nvCxnSpPr>
          <p:cNvPr id="185" name="Straight Arrow Connector 184"/>
          <p:cNvCxnSpPr>
            <a:endCxn id="184" idx="0"/>
          </p:cNvCxnSpPr>
          <p:nvPr/>
        </p:nvCxnSpPr>
        <p:spPr>
          <a:xfrm rot="5400000">
            <a:off x="7162800" y="23622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a:endCxn id="184" idx="2"/>
          </p:cNvCxnSpPr>
          <p:nvPr/>
        </p:nvCxnSpPr>
        <p:spPr>
          <a:xfrm rot="5400000" flipH="1" flipV="1">
            <a:off x="7141205" y="2950205"/>
            <a:ext cx="3479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6248400" y="1524000"/>
            <a:ext cx="914400" cy="400110"/>
          </a:xfrm>
          <a:prstGeom prst="rect">
            <a:avLst/>
          </a:prstGeom>
          <a:noFill/>
        </p:spPr>
        <p:txBody>
          <a:bodyPr wrap="square" rtlCol="0">
            <a:spAutoFit/>
          </a:bodyPr>
          <a:lstStyle/>
          <a:p>
            <a:r>
              <a:rPr lang="en-US" sz="1000" dirty="0" smtClean="0"/>
              <a:t>No more than 45 Days</a:t>
            </a:r>
            <a:endParaRPr lang="en-US" sz="1000" dirty="0"/>
          </a:p>
        </p:txBody>
      </p:sp>
      <p:cxnSp>
        <p:nvCxnSpPr>
          <p:cNvPr id="66" name="Straight Arrow Connector 65"/>
          <p:cNvCxnSpPr>
            <a:endCxn id="65" idx="0"/>
          </p:cNvCxnSpPr>
          <p:nvPr/>
        </p:nvCxnSpPr>
        <p:spPr>
          <a:xfrm rot="5400000">
            <a:off x="6515100" y="13335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endCxn id="65" idx="2"/>
          </p:cNvCxnSpPr>
          <p:nvPr/>
        </p:nvCxnSpPr>
        <p:spPr>
          <a:xfrm rot="5400000" flipH="1" flipV="1">
            <a:off x="6562755" y="2066955"/>
            <a:ext cx="2856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5486400" y="1676400"/>
            <a:ext cx="5334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5486400" y="1219200"/>
            <a:ext cx="914400" cy="415498"/>
          </a:xfrm>
          <a:prstGeom prst="rect">
            <a:avLst/>
          </a:prstGeom>
          <a:noFill/>
        </p:spPr>
        <p:txBody>
          <a:bodyPr wrap="square" rtlCol="0">
            <a:spAutoFit/>
          </a:bodyPr>
          <a:lstStyle/>
          <a:p>
            <a:r>
              <a:rPr lang="en-US" sz="1000" dirty="0" smtClean="0"/>
              <a:t>No more than 10 days</a:t>
            </a:r>
            <a:endParaRPr lang="en-US" sz="1000" dirty="0"/>
          </a:p>
        </p:txBody>
      </p:sp>
      <p:cxnSp>
        <p:nvCxnSpPr>
          <p:cNvPr id="99" name="Straight Arrow Connector 98"/>
          <p:cNvCxnSpPr/>
          <p:nvPr/>
        </p:nvCxnSpPr>
        <p:spPr>
          <a:xfrm rot="5400000">
            <a:off x="5944394" y="1218406"/>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rot="5400000" flipH="1" flipV="1">
            <a:off x="5944394" y="1599406"/>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6400800" y="914400"/>
            <a:ext cx="914400" cy="276999"/>
          </a:xfrm>
          <a:prstGeom prst="rect">
            <a:avLst/>
          </a:prstGeom>
          <a:noFill/>
        </p:spPr>
        <p:txBody>
          <a:bodyPr wrap="square" rtlCol="0">
            <a:spAutoFit/>
          </a:bodyPr>
          <a:lstStyle/>
          <a:p>
            <a:r>
              <a:rPr lang="en-US" sz="1200" dirty="0" smtClean="0"/>
              <a:t>Time Zero</a:t>
            </a:r>
            <a:endParaRPr lang="en-US" sz="1200" dirty="0"/>
          </a:p>
        </p:txBody>
      </p:sp>
      <p:sp>
        <p:nvSpPr>
          <p:cNvPr id="127" name="TextBox 126"/>
          <p:cNvSpPr txBox="1"/>
          <p:nvPr/>
        </p:nvSpPr>
        <p:spPr>
          <a:xfrm>
            <a:off x="5486400" y="1752600"/>
            <a:ext cx="914400" cy="415498"/>
          </a:xfrm>
          <a:prstGeom prst="rect">
            <a:avLst/>
          </a:prstGeom>
          <a:noFill/>
        </p:spPr>
        <p:txBody>
          <a:bodyPr wrap="square" rtlCol="0">
            <a:spAutoFit/>
          </a:bodyPr>
          <a:lstStyle/>
          <a:p>
            <a:r>
              <a:rPr lang="en-US" sz="1000" dirty="0" smtClean="0"/>
              <a:t>No more than 14 days</a:t>
            </a:r>
            <a:endParaRPr lang="en-US" sz="1000" dirty="0"/>
          </a:p>
        </p:txBody>
      </p:sp>
      <p:cxnSp>
        <p:nvCxnSpPr>
          <p:cNvPr id="137" name="Straight Arrow Connector 136"/>
          <p:cNvCxnSpPr/>
          <p:nvPr/>
        </p:nvCxnSpPr>
        <p:spPr>
          <a:xfrm rot="5400000" flipH="1" flipV="1">
            <a:off x="5866606" y="2133600"/>
            <a:ext cx="15319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p:nvPr/>
        </p:nvCxnSpPr>
        <p:spPr>
          <a:xfrm rot="5400000">
            <a:off x="5868194" y="1751806"/>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5486400" y="3733800"/>
            <a:ext cx="14478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44" name="TextBox 143"/>
          <p:cNvSpPr txBox="1"/>
          <p:nvPr/>
        </p:nvSpPr>
        <p:spPr>
          <a:xfrm>
            <a:off x="5867400" y="3276600"/>
            <a:ext cx="914400" cy="415498"/>
          </a:xfrm>
          <a:prstGeom prst="rect">
            <a:avLst/>
          </a:prstGeom>
          <a:noFill/>
        </p:spPr>
        <p:txBody>
          <a:bodyPr wrap="square" rtlCol="0">
            <a:spAutoFit/>
          </a:bodyPr>
          <a:lstStyle/>
          <a:p>
            <a:r>
              <a:rPr lang="en-US" sz="1000" dirty="0" smtClean="0"/>
              <a:t>No more than 30 days</a:t>
            </a:r>
            <a:endParaRPr lang="en-US" sz="1000" dirty="0"/>
          </a:p>
        </p:txBody>
      </p:sp>
      <p:cxnSp>
        <p:nvCxnSpPr>
          <p:cNvPr id="148" name="Straight Arrow Connector 147"/>
          <p:cNvCxnSpPr/>
          <p:nvPr/>
        </p:nvCxnSpPr>
        <p:spPr>
          <a:xfrm rot="5400000" flipH="1" flipV="1">
            <a:off x="6296055" y="3609945"/>
            <a:ext cx="2094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9" name="Straight Arrow Connector 148"/>
          <p:cNvCxnSpPr/>
          <p:nvPr/>
        </p:nvCxnSpPr>
        <p:spPr>
          <a:xfrm rot="5400000">
            <a:off x="6287294" y="3237706"/>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562600" y="4953000"/>
            <a:ext cx="1371600" cy="158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6248400" y="4191000"/>
            <a:ext cx="1066800" cy="246221"/>
          </a:xfrm>
          <a:prstGeom prst="rect">
            <a:avLst/>
          </a:prstGeom>
          <a:noFill/>
        </p:spPr>
        <p:txBody>
          <a:bodyPr wrap="square" rtlCol="0">
            <a:spAutoFit/>
          </a:bodyPr>
          <a:lstStyle/>
          <a:p>
            <a:r>
              <a:rPr lang="en-US" sz="1000" dirty="0" smtClean="0"/>
              <a:t>Assume 0 days</a:t>
            </a:r>
            <a:endParaRPr lang="en-US" sz="1000" dirty="0"/>
          </a:p>
        </p:txBody>
      </p:sp>
      <p:cxnSp>
        <p:nvCxnSpPr>
          <p:cNvPr id="157" name="Straight Arrow Connector 156"/>
          <p:cNvCxnSpPr/>
          <p:nvPr/>
        </p:nvCxnSpPr>
        <p:spPr>
          <a:xfrm rot="5400000" flipH="1" flipV="1">
            <a:off x="6629400" y="46482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1" name="Straight Arrow Connector 160"/>
          <p:cNvCxnSpPr/>
          <p:nvPr/>
        </p:nvCxnSpPr>
        <p:spPr>
          <a:xfrm rot="5400000">
            <a:off x="6706394" y="39616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5" name="TextBox 164"/>
          <p:cNvSpPr txBox="1"/>
          <p:nvPr/>
        </p:nvSpPr>
        <p:spPr>
          <a:xfrm>
            <a:off x="6019800" y="5105400"/>
            <a:ext cx="914400" cy="246221"/>
          </a:xfrm>
          <a:prstGeom prst="rect">
            <a:avLst/>
          </a:prstGeom>
          <a:noFill/>
        </p:spPr>
        <p:txBody>
          <a:bodyPr wrap="square" rtlCol="0">
            <a:spAutoFit/>
          </a:bodyPr>
          <a:lstStyle/>
          <a:p>
            <a:r>
              <a:rPr lang="en-US" sz="1000" dirty="0" smtClean="0"/>
              <a:t>60 to 90 Days</a:t>
            </a:r>
            <a:endParaRPr lang="en-US" sz="1000" dirty="0"/>
          </a:p>
        </p:txBody>
      </p:sp>
      <p:cxnSp>
        <p:nvCxnSpPr>
          <p:cNvPr id="167" name="Straight Arrow Connector 166"/>
          <p:cNvCxnSpPr/>
          <p:nvPr/>
        </p:nvCxnSpPr>
        <p:spPr>
          <a:xfrm rot="5400000">
            <a:off x="6553994" y="5029200"/>
            <a:ext cx="1516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3" name="Straight Arrow Connector 172"/>
          <p:cNvCxnSpPr/>
          <p:nvPr/>
        </p:nvCxnSpPr>
        <p:spPr>
          <a:xfrm rot="5400000" flipH="1" flipV="1">
            <a:off x="6553994" y="5409406"/>
            <a:ext cx="152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80"/>
                                        </p:tgtEl>
                                        <p:attrNameLst>
                                          <p:attrName>style.visibility</p:attrName>
                                        </p:attrNameLst>
                                      </p:cBhvr>
                                      <p:to>
                                        <p:strVal val="visible"/>
                                      </p:to>
                                    </p:set>
                                    <p:animEffect transition="in" filter="fade">
                                      <p:cBhvr>
                                        <p:cTn id="10" dur="2000"/>
                                        <p:tgtEl>
                                          <p:spTgt spid="80"/>
                                        </p:tgtEl>
                                      </p:cBhvr>
                                    </p:animEffect>
                                  </p:childTnLst>
                                </p:cTn>
                              </p:par>
                              <p:par>
                                <p:cTn id="11" presetID="10" presetClass="entr" presetSubtype="0" fill="hold" nodeType="withEffect">
                                  <p:stCondLst>
                                    <p:cond delay="0"/>
                                  </p:stCondLst>
                                  <p:childTnLst>
                                    <p:set>
                                      <p:cBhvr>
                                        <p:cTn id="12" dur="1" fill="hold">
                                          <p:stCondLst>
                                            <p:cond delay="0"/>
                                          </p:stCondLst>
                                        </p:cTn>
                                        <p:tgtEl>
                                          <p:spTgt spid="128"/>
                                        </p:tgtEl>
                                        <p:attrNameLst>
                                          <p:attrName>style.visibility</p:attrName>
                                        </p:attrNameLst>
                                      </p:cBhvr>
                                      <p:to>
                                        <p:strVal val="visible"/>
                                      </p:to>
                                    </p:set>
                                    <p:animEffect transition="in" filter="fade">
                                      <p:cBhvr>
                                        <p:cTn id="13" dur="2000"/>
                                        <p:tgtEl>
                                          <p:spTgt spid="12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2000"/>
                                        <p:tgtEl>
                                          <p:spTgt spid="3"/>
                                        </p:tgtEl>
                                      </p:cBhvr>
                                    </p:animEffect>
                                  </p:childTnLst>
                                </p:cTn>
                              </p:par>
                              <p:par>
                                <p:cTn id="19" presetID="10" presetClass="entr" presetSubtype="0" fill="hold" nodeType="withEffect">
                                  <p:stCondLst>
                                    <p:cond delay="0"/>
                                  </p:stCondLst>
                                  <p:childTnLst>
                                    <p:set>
                                      <p:cBhvr>
                                        <p:cTn id="20" dur="1" fill="hold">
                                          <p:stCondLst>
                                            <p:cond delay="0"/>
                                          </p:stCondLst>
                                        </p:cTn>
                                        <p:tgtEl>
                                          <p:spTgt spid="82"/>
                                        </p:tgtEl>
                                        <p:attrNameLst>
                                          <p:attrName>style.visibility</p:attrName>
                                        </p:attrNameLst>
                                      </p:cBhvr>
                                      <p:to>
                                        <p:strVal val="visible"/>
                                      </p:to>
                                    </p:set>
                                    <p:animEffect transition="in" filter="fade">
                                      <p:cBhvr>
                                        <p:cTn id="21" dur="2000"/>
                                        <p:tgtEl>
                                          <p:spTgt spid="8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9"/>
                                        </p:tgtEl>
                                        <p:attrNameLst>
                                          <p:attrName>style.visibility</p:attrName>
                                        </p:attrNameLst>
                                      </p:cBhvr>
                                      <p:to>
                                        <p:strVal val="visible"/>
                                      </p:to>
                                    </p:set>
                                    <p:animEffect transition="in" filter="fade">
                                      <p:cBhvr>
                                        <p:cTn id="24" dur="2000"/>
                                        <p:tgtEl>
                                          <p:spTgt spid="12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fade">
                                      <p:cBhvr>
                                        <p:cTn id="29" dur="2000"/>
                                        <p:tgtEl>
                                          <p:spTgt spid="4"/>
                                        </p:tgtEl>
                                      </p:cBhvr>
                                    </p:animEffect>
                                  </p:childTnLst>
                                </p:cTn>
                              </p:par>
                              <p:par>
                                <p:cTn id="30" presetID="10" presetClass="entr" presetSubtype="0" fill="hold" nodeType="with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2000"/>
                                        <p:tgtEl>
                                          <p:spTgt spid="4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0"/>
                                        </p:tgtEl>
                                        <p:attrNameLst>
                                          <p:attrName>style.visibility</p:attrName>
                                        </p:attrNameLst>
                                      </p:cBhvr>
                                      <p:to>
                                        <p:strVal val="visible"/>
                                      </p:to>
                                    </p:set>
                                    <p:animEffect transition="in" filter="fade">
                                      <p:cBhvr>
                                        <p:cTn id="35" dur="2000"/>
                                        <p:tgtEl>
                                          <p:spTgt spid="13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fade">
                                      <p:cBhvr>
                                        <p:cTn id="40" dur="2000"/>
                                        <p:tgtEl>
                                          <p:spTgt spid="5"/>
                                        </p:tgtEl>
                                      </p:cBhvr>
                                    </p:animEffect>
                                  </p:childTnLst>
                                </p:cTn>
                              </p:par>
                              <p:par>
                                <p:cTn id="41" presetID="10" presetClass="entr" presetSubtype="0" fill="hold" nodeType="withEffect">
                                  <p:stCondLst>
                                    <p:cond delay="0"/>
                                  </p:stCondLst>
                                  <p:childTnLst>
                                    <p:set>
                                      <p:cBhvr>
                                        <p:cTn id="42" dur="1" fill="hold">
                                          <p:stCondLst>
                                            <p:cond delay="0"/>
                                          </p:stCondLst>
                                        </p:cTn>
                                        <p:tgtEl>
                                          <p:spTgt spid="113"/>
                                        </p:tgtEl>
                                        <p:attrNameLst>
                                          <p:attrName>style.visibility</p:attrName>
                                        </p:attrNameLst>
                                      </p:cBhvr>
                                      <p:to>
                                        <p:strVal val="visible"/>
                                      </p:to>
                                    </p:set>
                                    <p:animEffect transition="in" filter="fade">
                                      <p:cBhvr>
                                        <p:cTn id="43" dur="2000"/>
                                        <p:tgtEl>
                                          <p:spTgt spid="113"/>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31"/>
                                        </p:tgtEl>
                                        <p:attrNameLst>
                                          <p:attrName>style.visibility</p:attrName>
                                        </p:attrNameLst>
                                      </p:cBhvr>
                                      <p:to>
                                        <p:strVal val="visible"/>
                                      </p:to>
                                    </p:set>
                                    <p:animEffect transition="in" filter="fade">
                                      <p:cBhvr>
                                        <p:cTn id="46" dur="2000"/>
                                        <p:tgtEl>
                                          <p:spTgt spid="131"/>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2000"/>
                                        <p:tgtEl>
                                          <p:spTgt spid="6"/>
                                        </p:tgtEl>
                                      </p:cBhvr>
                                    </p:animEffect>
                                  </p:childTnLst>
                                </p:cTn>
                              </p:par>
                              <p:par>
                                <p:cTn id="52" presetID="10" presetClass="entr" presetSubtype="0" fill="hold" nodeType="withEffect">
                                  <p:stCondLst>
                                    <p:cond delay="0"/>
                                  </p:stCondLst>
                                  <p:childTnLst>
                                    <p:set>
                                      <p:cBhvr>
                                        <p:cTn id="53" dur="1" fill="hold">
                                          <p:stCondLst>
                                            <p:cond delay="0"/>
                                          </p:stCondLst>
                                        </p:cTn>
                                        <p:tgtEl>
                                          <p:spTgt spid="107"/>
                                        </p:tgtEl>
                                        <p:attrNameLst>
                                          <p:attrName>style.visibility</p:attrName>
                                        </p:attrNameLst>
                                      </p:cBhvr>
                                      <p:to>
                                        <p:strVal val="visible"/>
                                      </p:to>
                                    </p:set>
                                    <p:animEffect transition="in" filter="fade">
                                      <p:cBhvr>
                                        <p:cTn id="54" dur="2000"/>
                                        <p:tgtEl>
                                          <p:spTgt spid="107"/>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132"/>
                                        </p:tgtEl>
                                        <p:attrNameLst>
                                          <p:attrName>style.visibility</p:attrName>
                                        </p:attrNameLst>
                                      </p:cBhvr>
                                      <p:to>
                                        <p:strVal val="visible"/>
                                      </p:to>
                                    </p:set>
                                    <p:animEffect transition="in" filter="fade">
                                      <p:cBhvr>
                                        <p:cTn id="57" dur="2000"/>
                                        <p:tgtEl>
                                          <p:spTgt spid="13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2000"/>
                                        <p:tgtEl>
                                          <p:spTgt spid="7"/>
                                        </p:tgtEl>
                                      </p:cBhvr>
                                    </p:animEffect>
                                  </p:childTnLst>
                                </p:cTn>
                              </p:par>
                              <p:par>
                                <p:cTn id="63" presetID="10" presetClass="entr" presetSubtype="0" fill="hold" nodeType="withEffect">
                                  <p:stCondLst>
                                    <p:cond delay="0"/>
                                  </p:stCondLst>
                                  <p:childTnLst>
                                    <p:set>
                                      <p:cBhvr>
                                        <p:cTn id="64" dur="1" fill="hold">
                                          <p:stCondLst>
                                            <p:cond delay="0"/>
                                          </p:stCondLst>
                                        </p:cTn>
                                        <p:tgtEl>
                                          <p:spTgt spid="49"/>
                                        </p:tgtEl>
                                        <p:attrNameLst>
                                          <p:attrName>style.visibility</p:attrName>
                                        </p:attrNameLst>
                                      </p:cBhvr>
                                      <p:to>
                                        <p:strVal val="visible"/>
                                      </p:to>
                                    </p:set>
                                    <p:animEffect transition="in" filter="fade">
                                      <p:cBhvr>
                                        <p:cTn id="65" dur="2000"/>
                                        <p:tgtEl>
                                          <p:spTgt spid="49"/>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33"/>
                                        </p:tgtEl>
                                        <p:attrNameLst>
                                          <p:attrName>style.visibility</p:attrName>
                                        </p:attrNameLst>
                                      </p:cBhvr>
                                      <p:to>
                                        <p:strVal val="visible"/>
                                      </p:to>
                                    </p:set>
                                    <p:animEffect transition="in" filter="fade">
                                      <p:cBhvr>
                                        <p:cTn id="68" dur="2000"/>
                                        <p:tgtEl>
                                          <p:spTgt spid="133"/>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8"/>
                                        </p:tgtEl>
                                        <p:attrNameLst>
                                          <p:attrName>style.visibility</p:attrName>
                                        </p:attrNameLst>
                                      </p:cBhvr>
                                      <p:to>
                                        <p:strVal val="visible"/>
                                      </p:to>
                                    </p:set>
                                    <p:animEffect transition="in" filter="fade">
                                      <p:cBhvr>
                                        <p:cTn id="73" dur="2000"/>
                                        <p:tgtEl>
                                          <p:spTgt spid="8"/>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134"/>
                                        </p:tgtEl>
                                        <p:attrNameLst>
                                          <p:attrName>style.visibility</p:attrName>
                                        </p:attrNameLst>
                                      </p:cBhvr>
                                      <p:to>
                                        <p:strVal val="visible"/>
                                      </p:to>
                                    </p:set>
                                    <p:animEffect transition="in" filter="fade">
                                      <p:cBhvr>
                                        <p:cTn id="76" dur="2000"/>
                                        <p:tgtEl>
                                          <p:spTgt spid="134"/>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46"/>
                                        </p:tgtEl>
                                        <p:attrNameLst>
                                          <p:attrName>style.visibility</p:attrName>
                                        </p:attrNameLst>
                                      </p:cBhvr>
                                      <p:to>
                                        <p:strVal val="visible"/>
                                      </p:to>
                                    </p:set>
                                    <p:animEffect transition="in" filter="fade">
                                      <p:cBhvr>
                                        <p:cTn id="81" dur="2000"/>
                                        <p:tgtEl>
                                          <p:spTgt spid="46"/>
                                        </p:tgtEl>
                                      </p:cBhvr>
                                    </p:animEffect>
                                  </p:childTnLst>
                                </p:cTn>
                              </p:par>
                              <p:par>
                                <p:cTn id="82" presetID="10" presetClass="entr" presetSubtype="0" fill="hold" nodeType="withEffect">
                                  <p:stCondLst>
                                    <p:cond delay="0"/>
                                  </p:stCondLst>
                                  <p:childTnLst>
                                    <p:set>
                                      <p:cBhvr>
                                        <p:cTn id="83" dur="1" fill="hold">
                                          <p:stCondLst>
                                            <p:cond delay="0"/>
                                          </p:stCondLst>
                                        </p:cTn>
                                        <p:tgtEl>
                                          <p:spTgt spid="57"/>
                                        </p:tgtEl>
                                        <p:attrNameLst>
                                          <p:attrName>style.visibility</p:attrName>
                                        </p:attrNameLst>
                                      </p:cBhvr>
                                      <p:to>
                                        <p:strVal val="visible"/>
                                      </p:to>
                                    </p:set>
                                    <p:animEffect transition="in" filter="fade">
                                      <p:cBhvr>
                                        <p:cTn id="84" dur="2000"/>
                                        <p:tgtEl>
                                          <p:spTgt spid="57"/>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47"/>
                                        </p:tgtEl>
                                        <p:attrNameLst>
                                          <p:attrName>style.visibility</p:attrName>
                                        </p:attrNameLst>
                                      </p:cBhvr>
                                      <p:to>
                                        <p:strVal val="visible"/>
                                      </p:to>
                                    </p:set>
                                    <p:animEffect transition="in" filter="fade">
                                      <p:cBhvr>
                                        <p:cTn id="87" dur="2000"/>
                                        <p:tgtEl>
                                          <p:spTgt spid="47"/>
                                        </p:tgtEl>
                                      </p:cBhvr>
                                    </p:animEffect>
                                  </p:childTnLst>
                                </p:cTn>
                              </p:par>
                              <p:par>
                                <p:cTn id="88" presetID="10" presetClass="entr" presetSubtype="0" fill="hold" nodeType="withEffect">
                                  <p:stCondLst>
                                    <p:cond delay="0"/>
                                  </p:stCondLst>
                                  <p:childTnLst>
                                    <p:set>
                                      <p:cBhvr>
                                        <p:cTn id="89" dur="1" fill="hold">
                                          <p:stCondLst>
                                            <p:cond delay="0"/>
                                          </p:stCondLst>
                                        </p:cTn>
                                        <p:tgtEl>
                                          <p:spTgt spid="59"/>
                                        </p:tgtEl>
                                        <p:attrNameLst>
                                          <p:attrName>style.visibility</p:attrName>
                                        </p:attrNameLst>
                                      </p:cBhvr>
                                      <p:to>
                                        <p:strVal val="visible"/>
                                      </p:to>
                                    </p:set>
                                    <p:animEffect transition="in" filter="fade">
                                      <p:cBhvr>
                                        <p:cTn id="90" dur="2000"/>
                                        <p:tgtEl>
                                          <p:spTgt spid="59"/>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31"/>
                                        </p:tgtEl>
                                        <p:attrNameLst>
                                          <p:attrName>style.visibility</p:attrName>
                                        </p:attrNameLst>
                                      </p:cBhvr>
                                      <p:to>
                                        <p:strVal val="visible"/>
                                      </p:to>
                                    </p:set>
                                    <p:animEffect transition="in" filter="fade">
                                      <p:cBhvr>
                                        <p:cTn id="95" dur="2000"/>
                                        <p:tgtEl>
                                          <p:spTgt spid="31"/>
                                        </p:tgtEl>
                                      </p:cBhvr>
                                    </p:animEffect>
                                  </p:childTnLst>
                                </p:cTn>
                              </p:par>
                              <p:par>
                                <p:cTn id="96" presetID="10" presetClass="entr" presetSubtype="0" fill="hold" nodeType="withEffect">
                                  <p:stCondLst>
                                    <p:cond delay="0"/>
                                  </p:stCondLst>
                                  <p:childTnLst>
                                    <p:set>
                                      <p:cBhvr>
                                        <p:cTn id="97" dur="1" fill="hold">
                                          <p:stCondLst>
                                            <p:cond delay="0"/>
                                          </p:stCondLst>
                                        </p:cTn>
                                        <p:tgtEl>
                                          <p:spTgt spid="61"/>
                                        </p:tgtEl>
                                        <p:attrNameLst>
                                          <p:attrName>style.visibility</p:attrName>
                                        </p:attrNameLst>
                                      </p:cBhvr>
                                      <p:to>
                                        <p:strVal val="visible"/>
                                      </p:to>
                                    </p:set>
                                    <p:animEffect transition="in" filter="fade">
                                      <p:cBhvr>
                                        <p:cTn id="98" dur="2000"/>
                                        <p:tgtEl>
                                          <p:spTgt spid="61"/>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67"/>
                                        </p:tgtEl>
                                        <p:attrNameLst>
                                          <p:attrName>style.visibility</p:attrName>
                                        </p:attrNameLst>
                                      </p:cBhvr>
                                      <p:to>
                                        <p:strVal val="visible"/>
                                      </p:to>
                                    </p:set>
                                    <p:animEffect transition="in" filter="fade">
                                      <p:cBhvr>
                                        <p:cTn id="103" dur="2000"/>
                                        <p:tgtEl>
                                          <p:spTgt spid="67"/>
                                        </p:tgtEl>
                                      </p:cBhvr>
                                    </p:animEffect>
                                  </p:childTnLst>
                                </p:cTn>
                              </p:par>
                              <p:par>
                                <p:cTn id="104" presetID="10" presetClass="entr" presetSubtype="0" fill="hold" nodeType="withEffect">
                                  <p:stCondLst>
                                    <p:cond delay="0"/>
                                  </p:stCondLst>
                                  <p:childTnLst>
                                    <p:set>
                                      <p:cBhvr>
                                        <p:cTn id="105" dur="1" fill="hold">
                                          <p:stCondLst>
                                            <p:cond delay="0"/>
                                          </p:stCondLst>
                                        </p:cTn>
                                        <p:tgtEl>
                                          <p:spTgt spid="83"/>
                                        </p:tgtEl>
                                        <p:attrNameLst>
                                          <p:attrName>style.visibility</p:attrName>
                                        </p:attrNameLst>
                                      </p:cBhvr>
                                      <p:to>
                                        <p:strVal val="visible"/>
                                      </p:to>
                                    </p:set>
                                    <p:animEffect transition="in" filter="fade">
                                      <p:cBhvr>
                                        <p:cTn id="106" dur="2000"/>
                                        <p:tgtEl>
                                          <p:spTgt spid="83"/>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135"/>
                                        </p:tgtEl>
                                        <p:attrNameLst>
                                          <p:attrName>style.visibility</p:attrName>
                                        </p:attrNameLst>
                                      </p:cBhvr>
                                      <p:to>
                                        <p:strVal val="visible"/>
                                      </p:to>
                                    </p:set>
                                    <p:animEffect transition="in" filter="fade">
                                      <p:cBhvr>
                                        <p:cTn id="109" dur="2000"/>
                                        <p:tgtEl>
                                          <p:spTgt spid="135"/>
                                        </p:tgtEl>
                                      </p:cBhvr>
                                    </p:animEffect>
                                  </p:childTnLst>
                                </p:cTn>
                              </p:par>
                            </p:childTnLst>
                          </p:cTn>
                        </p:par>
                      </p:childTnLst>
                    </p:cTn>
                  </p:par>
                  <p:par>
                    <p:cTn id="110" fill="hold">
                      <p:stCondLst>
                        <p:cond delay="indefinite"/>
                      </p:stCondLst>
                      <p:childTnLst>
                        <p:par>
                          <p:cTn id="111" fill="hold">
                            <p:stCondLst>
                              <p:cond delay="0"/>
                            </p:stCondLst>
                            <p:childTnLst>
                              <p:par>
                                <p:cTn id="112" presetID="10" presetClass="entr" presetSubtype="0" fill="hold" grpId="0" nodeType="clickEffect">
                                  <p:stCondLst>
                                    <p:cond delay="0"/>
                                  </p:stCondLst>
                                  <p:childTnLst>
                                    <p:set>
                                      <p:cBhvr>
                                        <p:cTn id="113" dur="1" fill="hold">
                                          <p:stCondLst>
                                            <p:cond delay="0"/>
                                          </p:stCondLst>
                                        </p:cTn>
                                        <p:tgtEl>
                                          <p:spTgt spid="68"/>
                                        </p:tgtEl>
                                        <p:attrNameLst>
                                          <p:attrName>style.visibility</p:attrName>
                                        </p:attrNameLst>
                                      </p:cBhvr>
                                      <p:to>
                                        <p:strVal val="visible"/>
                                      </p:to>
                                    </p:set>
                                    <p:animEffect transition="in" filter="fade">
                                      <p:cBhvr>
                                        <p:cTn id="114" dur="2000"/>
                                        <p:tgtEl>
                                          <p:spTgt spid="68"/>
                                        </p:tgtEl>
                                      </p:cBhvr>
                                    </p:animEffect>
                                  </p:childTnLst>
                                </p:cTn>
                              </p:par>
                              <p:par>
                                <p:cTn id="115" presetID="10" presetClass="entr" presetSubtype="0" fill="hold" nodeType="withEffect">
                                  <p:stCondLst>
                                    <p:cond delay="0"/>
                                  </p:stCondLst>
                                  <p:childTnLst>
                                    <p:set>
                                      <p:cBhvr>
                                        <p:cTn id="116" dur="1" fill="hold">
                                          <p:stCondLst>
                                            <p:cond delay="0"/>
                                          </p:stCondLst>
                                        </p:cTn>
                                        <p:tgtEl>
                                          <p:spTgt spid="85"/>
                                        </p:tgtEl>
                                        <p:attrNameLst>
                                          <p:attrName>style.visibility</p:attrName>
                                        </p:attrNameLst>
                                      </p:cBhvr>
                                      <p:to>
                                        <p:strVal val="visible"/>
                                      </p:to>
                                    </p:set>
                                    <p:animEffect transition="in" filter="fade">
                                      <p:cBhvr>
                                        <p:cTn id="117" dur="2000"/>
                                        <p:tgtEl>
                                          <p:spTgt spid="85"/>
                                        </p:tgtEl>
                                      </p:cBhvr>
                                    </p:animEffect>
                                  </p:childTnLst>
                                </p:cTn>
                              </p:par>
                              <p:par>
                                <p:cTn id="118" presetID="10" presetClass="entr" presetSubtype="0" fill="hold" grpId="0" nodeType="withEffect">
                                  <p:stCondLst>
                                    <p:cond delay="0"/>
                                  </p:stCondLst>
                                  <p:childTnLst>
                                    <p:set>
                                      <p:cBhvr>
                                        <p:cTn id="119" dur="1" fill="hold">
                                          <p:stCondLst>
                                            <p:cond delay="0"/>
                                          </p:stCondLst>
                                        </p:cTn>
                                        <p:tgtEl>
                                          <p:spTgt spid="136"/>
                                        </p:tgtEl>
                                        <p:attrNameLst>
                                          <p:attrName>style.visibility</p:attrName>
                                        </p:attrNameLst>
                                      </p:cBhvr>
                                      <p:to>
                                        <p:strVal val="visible"/>
                                      </p:to>
                                    </p:set>
                                    <p:animEffect transition="in" filter="fade">
                                      <p:cBhvr>
                                        <p:cTn id="120" dur="2000"/>
                                        <p:tgtEl>
                                          <p:spTgt spid="136"/>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72"/>
                                        </p:tgtEl>
                                        <p:attrNameLst>
                                          <p:attrName>style.visibility</p:attrName>
                                        </p:attrNameLst>
                                      </p:cBhvr>
                                      <p:to>
                                        <p:strVal val="visible"/>
                                      </p:to>
                                    </p:set>
                                    <p:animEffect transition="in" filter="fade">
                                      <p:cBhvr>
                                        <p:cTn id="125" dur="2000"/>
                                        <p:tgtEl>
                                          <p:spTgt spid="72"/>
                                        </p:tgtEl>
                                      </p:cBhvr>
                                    </p:animEffect>
                                  </p:childTnLst>
                                </p:cTn>
                              </p:par>
                              <p:par>
                                <p:cTn id="126" presetID="10" presetClass="entr" presetSubtype="0" fill="hold" nodeType="withEffect">
                                  <p:stCondLst>
                                    <p:cond delay="0"/>
                                  </p:stCondLst>
                                  <p:childTnLst>
                                    <p:set>
                                      <p:cBhvr>
                                        <p:cTn id="127" dur="1" fill="hold">
                                          <p:stCondLst>
                                            <p:cond delay="0"/>
                                          </p:stCondLst>
                                        </p:cTn>
                                        <p:tgtEl>
                                          <p:spTgt spid="90"/>
                                        </p:tgtEl>
                                        <p:attrNameLst>
                                          <p:attrName>style.visibility</p:attrName>
                                        </p:attrNameLst>
                                      </p:cBhvr>
                                      <p:to>
                                        <p:strVal val="visible"/>
                                      </p:to>
                                    </p:set>
                                    <p:animEffect transition="in" filter="fade">
                                      <p:cBhvr>
                                        <p:cTn id="128" dur="2000"/>
                                        <p:tgtEl>
                                          <p:spTgt spid="90"/>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fade">
                                      <p:cBhvr>
                                        <p:cTn id="133" dur="2000"/>
                                        <p:tgtEl>
                                          <p:spTgt spid="76"/>
                                        </p:tgtEl>
                                      </p:cBhvr>
                                    </p:animEffect>
                                  </p:childTnLst>
                                </p:cTn>
                              </p:par>
                              <p:par>
                                <p:cTn id="134" presetID="10" presetClass="entr" presetSubtype="0" fill="hold" nodeType="withEffect">
                                  <p:stCondLst>
                                    <p:cond delay="0"/>
                                  </p:stCondLst>
                                  <p:childTnLst>
                                    <p:set>
                                      <p:cBhvr>
                                        <p:cTn id="135" dur="1" fill="hold">
                                          <p:stCondLst>
                                            <p:cond delay="0"/>
                                          </p:stCondLst>
                                        </p:cTn>
                                        <p:tgtEl>
                                          <p:spTgt spid="94"/>
                                        </p:tgtEl>
                                        <p:attrNameLst>
                                          <p:attrName>style.visibility</p:attrName>
                                        </p:attrNameLst>
                                      </p:cBhvr>
                                      <p:to>
                                        <p:strVal val="visible"/>
                                      </p:to>
                                    </p:set>
                                    <p:animEffect transition="in" filter="fade">
                                      <p:cBhvr>
                                        <p:cTn id="136" dur="2000"/>
                                        <p:tgtEl>
                                          <p:spTgt spid="94"/>
                                        </p:tgtEl>
                                      </p:cBhvr>
                                    </p:animEffect>
                                  </p:childTnLst>
                                </p:cTn>
                              </p:par>
                            </p:childTnLst>
                          </p:cTn>
                        </p:par>
                      </p:childTnLst>
                    </p:cTn>
                  </p:par>
                  <p:par>
                    <p:cTn id="137" fill="hold">
                      <p:stCondLst>
                        <p:cond delay="indefinite"/>
                      </p:stCondLst>
                      <p:childTnLst>
                        <p:par>
                          <p:cTn id="138" fill="hold">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77"/>
                                        </p:tgtEl>
                                        <p:attrNameLst>
                                          <p:attrName>style.visibility</p:attrName>
                                        </p:attrNameLst>
                                      </p:cBhvr>
                                      <p:to>
                                        <p:strVal val="visible"/>
                                      </p:to>
                                    </p:set>
                                    <p:animEffect transition="in" filter="fade">
                                      <p:cBhvr>
                                        <p:cTn id="141" dur="2000"/>
                                        <p:tgtEl>
                                          <p:spTgt spid="77"/>
                                        </p:tgtEl>
                                      </p:cBhvr>
                                    </p:animEffect>
                                  </p:childTnLst>
                                </p:cTn>
                              </p:par>
                              <p:par>
                                <p:cTn id="142" presetID="10" presetClass="entr" presetSubtype="0" fill="hold" nodeType="withEffect">
                                  <p:stCondLst>
                                    <p:cond delay="0"/>
                                  </p:stCondLst>
                                  <p:childTnLst>
                                    <p:set>
                                      <p:cBhvr>
                                        <p:cTn id="143" dur="1" fill="hold">
                                          <p:stCondLst>
                                            <p:cond delay="0"/>
                                          </p:stCondLst>
                                        </p:cTn>
                                        <p:tgtEl>
                                          <p:spTgt spid="96"/>
                                        </p:tgtEl>
                                        <p:attrNameLst>
                                          <p:attrName>style.visibility</p:attrName>
                                        </p:attrNameLst>
                                      </p:cBhvr>
                                      <p:to>
                                        <p:strVal val="visible"/>
                                      </p:to>
                                    </p:set>
                                    <p:animEffect transition="in" filter="fade">
                                      <p:cBhvr>
                                        <p:cTn id="144" dur="2000"/>
                                        <p:tgtEl>
                                          <p:spTgt spid="96"/>
                                        </p:tgtEl>
                                      </p:cBhvr>
                                    </p:animEffect>
                                  </p:childTnLst>
                                </p:cTn>
                              </p:par>
                            </p:childTnLst>
                          </p:cTn>
                        </p:par>
                      </p:childTnLst>
                    </p:cTn>
                  </p:par>
                  <p:par>
                    <p:cTn id="145" fill="hold">
                      <p:stCondLst>
                        <p:cond delay="indefinite"/>
                      </p:stCondLst>
                      <p:childTnLst>
                        <p:par>
                          <p:cTn id="146" fill="hold">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78"/>
                                        </p:tgtEl>
                                        <p:attrNameLst>
                                          <p:attrName>style.visibility</p:attrName>
                                        </p:attrNameLst>
                                      </p:cBhvr>
                                      <p:to>
                                        <p:strVal val="visible"/>
                                      </p:to>
                                    </p:set>
                                    <p:animEffect transition="in" filter="fade">
                                      <p:cBhvr>
                                        <p:cTn id="149" dur="2000"/>
                                        <p:tgtEl>
                                          <p:spTgt spid="78"/>
                                        </p:tgtEl>
                                      </p:cBhvr>
                                    </p:animEffect>
                                  </p:childTnLst>
                                </p:cTn>
                              </p:par>
                              <p:par>
                                <p:cTn id="150" presetID="10" presetClass="entr" presetSubtype="0" fill="hold" nodeType="withEffect">
                                  <p:stCondLst>
                                    <p:cond delay="0"/>
                                  </p:stCondLst>
                                  <p:childTnLst>
                                    <p:set>
                                      <p:cBhvr>
                                        <p:cTn id="151" dur="1" fill="hold">
                                          <p:stCondLst>
                                            <p:cond delay="0"/>
                                          </p:stCondLst>
                                        </p:cTn>
                                        <p:tgtEl>
                                          <p:spTgt spid="98"/>
                                        </p:tgtEl>
                                        <p:attrNameLst>
                                          <p:attrName>style.visibility</p:attrName>
                                        </p:attrNameLst>
                                      </p:cBhvr>
                                      <p:to>
                                        <p:strVal val="visible"/>
                                      </p:to>
                                    </p:set>
                                    <p:animEffect transition="in" filter="fade">
                                      <p:cBhvr>
                                        <p:cTn id="152" dur="2000"/>
                                        <p:tgtEl>
                                          <p:spTgt spid="98"/>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79"/>
                                        </p:tgtEl>
                                        <p:attrNameLst>
                                          <p:attrName>style.visibility</p:attrName>
                                        </p:attrNameLst>
                                      </p:cBhvr>
                                      <p:to>
                                        <p:strVal val="visible"/>
                                      </p:to>
                                    </p:set>
                                    <p:animEffect transition="in" filter="fade">
                                      <p:cBhvr>
                                        <p:cTn id="157" dur="2000"/>
                                        <p:tgtEl>
                                          <p:spTgt spid="79"/>
                                        </p:tgtEl>
                                      </p:cBhvr>
                                    </p:animEffect>
                                  </p:childTnLst>
                                </p:cTn>
                              </p:par>
                              <p:par>
                                <p:cTn id="158" presetID="10" presetClass="entr" presetSubtype="0" fill="hold" nodeType="withEffect">
                                  <p:stCondLst>
                                    <p:cond delay="0"/>
                                  </p:stCondLst>
                                  <p:childTnLst>
                                    <p:set>
                                      <p:cBhvr>
                                        <p:cTn id="159" dur="1" fill="hold">
                                          <p:stCondLst>
                                            <p:cond delay="0"/>
                                          </p:stCondLst>
                                        </p:cTn>
                                        <p:tgtEl>
                                          <p:spTgt spid="100"/>
                                        </p:tgtEl>
                                        <p:attrNameLst>
                                          <p:attrName>style.visibility</p:attrName>
                                        </p:attrNameLst>
                                      </p:cBhvr>
                                      <p:to>
                                        <p:strVal val="visible"/>
                                      </p:to>
                                    </p:set>
                                    <p:animEffect transition="in" filter="fade">
                                      <p:cBhvr>
                                        <p:cTn id="160" dur="2000"/>
                                        <p:tgtEl>
                                          <p:spTgt spid="100"/>
                                        </p:tgtEl>
                                      </p:cBhvr>
                                    </p:animEffect>
                                  </p:childTnLst>
                                </p:cTn>
                              </p:par>
                            </p:childTnLst>
                          </p:cTn>
                        </p:par>
                        <p:par>
                          <p:cTn id="161" fill="hold">
                            <p:stCondLst>
                              <p:cond delay="2000"/>
                            </p:stCondLst>
                            <p:childTnLst>
                              <p:par>
                                <p:cTn id="162" presetID="10" presetClass="entr" presetSubtype="0" fill="hold" grpId="0" nodeType="afterEffect">
                                  <p:stCondLst>
                                    <p:cond delay="0"/>
                                  </p:stCondLst>
                                  <p:childTnLst>
                                    <p:set>
                                      <p:cBhvr>
                                        <p:cTn id="163" dur="1" fill="hold">
                                          <p:stCondLst>
                                            <p:cond delay="0"/>
                                          </p:stCondLst>
                                        </p:cTn>
                                        <p:tgtEl>
                                          <p:spTgt spid="143"/>
                                        </p:tgtEl>
                                        <p:attrNameLst>
                                          <p:attrName>style.visibility</p:attrName>
                                        </p:attrNameLst>
                                      </p:cBhvr>
                                      <p:to>
                                        <p:strVal val="visible"/>
                                      </p:to>
                                    </p:set>
                                    <p:animEffect transition="in" filter="fade">
                                      <p:cBhvr>
                                        <p:cTn id="164" dur="2000"/>
                                        <p:tgtEl>
                                          <p:spTgt spid="143"/>
                                        </p:tgtEl>
                                      </p:cBhvr>
                                    </p:animEffect>
                                  </p:childTnLst>
                                </p:cTn>
                              </p:par>
                              <p:par>
                                <p:cTn id="165" presetID="10" presetClass="entr" presetSubtype="0" fill="hold" nodeType="withEffect">
                                  <p:stCondLst>
                                    <p:cond delay="0"/>
                                  </p:stCondLst>
                                  <p:childTnLst>
                                    <p:set>
                                      <p:cBhvr>
                                        <p:cTn id="166" dur="1" fill="hold">
                                          <p:stCondLst>
                                            <p:cond delay="0"/>
                                          </p:stCondLst>
                                        </p:cTn>
                                        <p:tgtEl>
                                          <p:spTgt spid="145"/>
                                        </p:tgtEl>
                                        <p:attrNameLst>
                                          <p:attrName>style.visibility</p:attrName>
                                        </p:attrNameLst>
                                      </p:cBhvr>
                                      <p:to>
                                        <p:strVal val="visible"/>
                                      </p:to>
                                    </p:set>
                                    <p:animEffect transition="in" filter="fade">
                                      <p:cBhvr>
                                        <p:cTn id="167" dur="2000"/>
                                        <p:tgtEl>
                                          <p:spTgt spid="145"/>
                                        </p:tgtEl>
                                      </p:cBhvr>
                                    </p:animEffect>
                                  </p:childTnLst>
                                </p:cTn>
                              </p:par>
                              <p:par>
                                <p:cTn id="168" presetID="10" presetClass="entr" presetSubtype="0" fill="hold" nodeType="withEffect">
                                  <p:stCondLst>
                                    <p:cond delay="0"/>
                                  </p:stCondLst>
                                  <p:childTnLst>
                                    <p:set>
                                      <p:cBhvr>
                                        <p:cTn id="169" dur="1" fill="hold">
                                          <p:stCondLst>
                                            <p:cond delay="0"/>
                                          </p:stCondLst>
                                        </p:cTn>
                                        <p:tgtEl>
                                          <p:spTgt spid="146"/>
                                        </p:tgtEl>
                                        <p:attrNameLst>
                                          <p:attrName>style.visibility</p:attrName>
                                        </p:attrNameLst>
                                      </p:cBhvr>
                                      <p:to>
                                        <p:strVal val="visible"/>
                                      </p:to>
                                    </p:set>
                                    <p:animEffect transition="in" filter="fade">
                                      <p:cBhvr>
                                        <p:cTn id="170" dur="2000"/>
                                        <p:tgtEl>
                                          <p:spTgt spid="146"/>
                                        </p:tgtEl>
                                      </p:cBhvr>
                                    </p:animEffect>
                                  </p:childTnLst>
                                </p:cTn>
                              </p:par>
                              <p:par>
                                <p:cTn id="171" presetID="10" presetClass="entr" presetSubtype="0" fill="hold" nodeType="withEffect">
                                  <p:stCondLst>
                                    <p:cond delay="0"/>
                                  </p:stCondLst>
                                  <p:childTnLst>
                                    <p:set>
                                      <p:cBhvr>
                                        <p:cTn id="172" dur="1" fill="hold">
                                          <p:stCondLst>
                                            <p:cond delay="0"/>
                                          </p:stCondLst>
                                        </p:cTn>
                                        <p:tgtEl>
                                          <p:spTgt spid="155"/>
                                        </p:tgtEl>
                                        <p:attrNameLst>
                                          <p:attrName>style.visibility</p:attrName>
                                        </p:attrNameLst>
                                      </p:cBhvr>
                                      <p:to>
                                        <p:strVal val="visible"/>
                                      </p:to>
                                    </p:set>
                                    <p:animEffect transition="in" filter="fade">
                                      <p:cBhvr>
                                        <p:cTn id="173" dur="2000"/>
                                        <p:tgtEl>
                                          <p:spTgt spid="155"/>
                                        </p:tgtEl>
                                      </p:cBhvr>
                                    </p:animEffect>
                                  </p:childTnLst>
                                </p:cTn>
                              </p:par>
                              <p:par>
                                <p:cTn id="174" presetID="10" presetClass="entr" presetSubtype="0" fill="hold" nodeType="withEffect">
                                  <p:stCondLst>
                                    <p:cond delay="0"/>
                                  </p:stCondLst>
                                  <p:childTnLst>
                                    <p:set>
                                      <p:cBhvr>
                                        <p:cTn id="175" dur="1" fill="hold">
                                          <p:stCondLst>
                                            <p:cond delay="0"/>
                                          </p:stCondLst>
                                        </p:cTn>
                                        <p:tgtEl>
                                          <p:spTgt spid="158"/>
                                        </p:tgtEl>
                                        <p:attrNameLst>
                                          <p:attrName>style.visibility</p:attrName>
                                        </p:attrNameLst>
                                      </p:cBhvr>
                                      <p:to>
                                        <p:strVal val="visible"/>
                                      </p:to>
                                    </p:set>
                                    <p:animEffect transition="in" filter="fade">
                                      <p:cBhvr>
                                        <p:cTn id="176" dur="2000"/>
                                        <p:tgtEl>
                                          <p:spTgt spid="158"/>
                                        </p:tgtEl>
                                      </p:cBhvr>
                                    </p:animEffect>
                                  </p:childTnLst>
                                </p:cTn>
                              </p:par>
                              <p:par>
                                <p:cTn id="177" presetID="10" presetClass="entr" presetSubtype="0" fill="hold" grpId="0" nodeType="withEffect">
                                  <p:stCondLst>
                                    <p:cond delay="0"/>
                                  </p:stCondLst>
                                  <p:childTnLst>
                                    <p:set>
                                      <p:cBhvr>
                                        <p:cTn id="178" dur="1" fill="hold">
                                          <p:stCondLst>
                                            <p:cond delay="0"/>
                                          </p:stCondLst>
                                        </p:cTn>
                                        <p:tgtEl>
                                          <p:spTgt spid="162"/>
                                        </p:tgtEl>
                                        <p:attrNameLst>
                                          <p:attrName>style.visibility</p:attrName>
                                        </p:attrNameLst>
                                      </p:cBhvr>
                                      <p:to>
                                        <p:strVal val="visible"/>
                                      </p:to>
                                    </p:set>
                                    <p:animEffect transition="in" filter="fade">
                                      <p:cBhvr>
                                        <p:cTn id="179" dur="2000"/>
                                        <p:tgtEl>
                                          <p:spTgt spid="162"/>
                                        </p:tgtEl>
                                      </p:cBhvr>
                                    </p:animEffect>
                                  </p:childTnLst>
                                </p:cTn>
                              </p:par>
                              <p:par>
                                <p:cTn id="180" presetID="10" presetClass="entr" presetSubtype="0" fill="hold" grpId="0" nodeType="withEffect">
                                  <p:stCondLst>
                                    <p:cond delay="0"/>
                                  </p:stCondLst>
                                  <p:childTnLst>
                                    <p:set>
                                      <p:cBhvr>
                                        <p:cTn id="181" dur="1" fill="hold">
                                          <p:stCondLst>
                                            <p:cond delay="0"/>
                                          </p:stCondLst>
                                        </p:cTn>
                                        <p:tgtEl>
                                          <p:spTgt spid="164"/>
                                        </p:tgtEl>
                                        <p:attrNameLst>
                                          <p:attrName>style.visibility</p:attrName>
                                        </p:attrNameLst>
                                      </p:cBhvr>
                                      <p:to>
                                        <p:strVal val="visible"/>
                                      </p:to>
                                    </p:set>
                                    <p:animEffect transition="in" filter="fade">
                                      <p:cBhvr>
                                        <p:cTn id="182" dur="2000"/>
                                        <p:tgtEl>
                                          <p:spTgt spid="164"/>
                                        </p:tgtEl>
                                      </p:cBhvr>
                                    </p:animEffect>
                                  </p:childTnLst>
                                </p:cTn>
                              </p:par>
                              <p:par>
                                <p:cTn id="183" presetID="10" presetClass="entr" presetSubtype="0" fill="hold" nodeType="withEffect">
                                  <p:stCondLst>
                                    <p:cond delay="0"/>
                                  </p:stCondLst>
                                  <p:childTnLst>
                                    <p:set>
                                      <p:cBhvr>
                                        <p:cTn id="184" dur="1" fill="hold">
                                          <p:stCondLst>
                                            <p:cond delay="0"/>
                                          </p:stCondLst>
                                        </p:cTn>
                                        <p:tgtEl>
                                          <p:spTgt spid="166"/>
                                        </p:tgtEl>
                                        <p:attrNameLst>
                                          <p:attrName>style.visibility</p:attrName>
                                        </p:attrNameLst>
                                      </p:cBhvr>
                                      <p:to>
                                        <p:strVal val="visible"/>
                                      </p:to>
                                    </p:set>
                                    <p:animEffect transition="in" filter="fade">
                                      <p:cBhvr>
                                        <p:cTn id="185" dur="2000"/>
                                        <p:tgtEl>
                                          <p:spTgt spid="166"/>
                                        </p:tgtEl>
                                      </p:cBhvr>
                                    </p:animEffect>
                                  </p:childTnLst>
                                </p:cTn>
                              </p:par>
                              <p:par>
                                <p:cTn id="186" presetID="10" presetClass="entr" presetSubtype="0" fill="hold" nodeType="withEffect">
                                  <p:stCondLst>
                                    <p:cond delay="0"/>
                                  </p:stCondLst>
                                  <p:childTnLst>
                                    <p:set>
                                      <p:cBhvr>
                                        <p:cTn id="187" dur="1" fill="hold">
                                          <p:stCondLst>
                                            <p:cond delay="0"/>
                                          </p:stCondLst>
                                        </p:cTn>
                                        <p:tgtEl>
                                          <p:spTgt spid="168"/>
                                        </p:tgtEl>
                                        <p:attrNameLst>
                                          <p:attrName>style.visibility</p:attrName>
                                        </p:attrNameLst>
                                      </p:cBhvr>
                                      <p:to>
                                        <p:strVal val="visible"/>
                                      </p:to>
                                    </p:set>
                                    <p:animEffect transition="in" filter="fade">
                                      <p:cBhvr>
                                        <p:cTn id="188" dur="2000"/>
                                        <p:tgtEl>
                                          <p:spTgt spid="168"/>
                                        </p:tgtEl>
                                      </p:cBhvr>
                                    </p:animEffect>
                                  </p:childTnLst>
                                </p:cTn>
                              </p:par>
                              <p:par>
                                <p:cTn id="189" presetID="10" presetClass="entr" presetSubtype="0" fill="hold" nodeType="withEffect">
                                  <p:stCondLst>
                                    <p:cond delay="0"/>
                                  </p:stCondLst>
                                  <p:childTnLst>
                                    <p:set>
                                      <p:cBhvr>
                                        <p:cTn id="190" dur="1" fill="hold">
                                          <p:stCondLst>
                                            <p:cond delay="0"/>
                                          </p:stCondLst>
                                        </p:cTn>
                                        <p:tgtEl>
                                          <p:spTgt spid="170"/>
                                        </p:tgtEl>
                                        <p:attrNameLst>
                                          <p:attrName>style.visibility</p:attrName>
                                        </p:attrNameLst>
                                      </p:cBhvr>
                                      <p:to>
                                        <p:strVal val="visible"/>
                                      </p:to>
                                    </p:set>
                                    <p:animEffect transition="in" filter="fade">
                                      <p:cBhvr>
                                        <p:cTn id="191" dur="2000"/>
                                        <p:tgtEl>
                                          <p:spTgt spid="170"/>
                                        </p:tgtEl>
                                      </p:cBhvr>
                                    </p:animEffect>
                                  </p:childTnLst>
                                </p:cTn>
                              </p:par>
                              <p:par>
                                <p:cTn id="192" presetID="10" presetClass="entr" presetSubtype="0" fill="hold" nodeType="withEffect">
                                  <p:stCondLst>
                                    <p:cond delay="0"/>
                                  </p:stCondLst>
                                  <p:childTnLst>
                                    <p:set>
                                      <p:cBhvr>
                                        <p:cTn id="193" dur="1" fill="hold">
                                          <p:stCondLst>
                                            <p:cond delay="0"/>
                                          </p:stCondLst>
                                        </p:cTn>
                                        <p:tgtEl>
                                          <p:spTgt spid="181"/>
                                        </p:tgtEl>
                                        <p:attrNameLst>
                                          <p:attrName>style.visibility</p:attrName>
                                        </p:attrNameLst>
                                      </p:cBhvr>
                                      <p:to>
                                        <p:strVal val="visible"/>
                                      </p:to>
                                    </p:set>
                                    <p:animEffect transition="in" filter="fade">
                                      <p:cBhvr>
                                        <p:cTn id="194" dur="2000"/>
                                        <p:tgtEl>
                                          <p:spTgt spid="181"/>
                                        </p:tgtEl>
                                      </p:cBhvr>
                                    </p:animEffect>
                                  </p:childTnLst>
                                </p:cTn>
                              </p:par>
                              <p:par>
                                <p:cTn id="195" presetID="10" presetClass="entr" presetSubtype="0" fill="hold" nodeType="withEffect">
                                  <p:stCondLst>
                                    <p:cond delay="0"/>
                                  </p:stCondLst>
                                  <p:childTnLst>
                                    <p:set>
                                      <p:cBhvr>
                                        <p:cTn id="196" dur="1" fill="hold">
                                          <p:stCondLst>
                                            <p:cond delay="0"/>
                                          </p:stCondLst>
                                        </p:cTn>
                                        <p:tgtEl>
                                          <p:spTgt spid="183"/>
                                        </p:tgtEl>
                                        <p:attrNameLst>
                                          <p:attrName>style.visibility</p:attrName>
                                        </p:attrNameLst>
                                      </p:cBhvr>
                                      <p:to>
                                        <p:strVal val="visible"/>
                                      </p:to>
                                    </p:set>
                                    <p:animEffect transition="in" filter="fade">
                                      <p:cBhvr>
                                        <p:cTn id="197" dur="2000"/>
                                        <p:tgtEl>
                                          <p:spTgt spid="183"/>
                                        </p:tgtEl>
                                      </p:cBhvr>
                                    </p:animEffect>
                                  </p:childTnLst>
                                </p:cTn>
                              </p:par>
                              <p:par>
                                <p:cTn id="198" presetID="10" presetClass="entr" presetSubtype="0" fill="hold" grpId="0" nodeType="withEffect">
                                  <p:stCondLst>
                                    <p:cond delay="0"/>
                                  </p:stCondLst>
                                  <p:childTnLst>
                                    <p:set>
                                      <p:cBhvr>
                                        <p:cTn id="199" dur="1" fill="hold">
                                          <p:stCondLst>
                                            <p:cond delay="0"/>
                                          </p:stCondLst>
                                        </p:cTn>
                                        <p:tgtEl>
                                          <p:spTgt spid="184"/>
                                        </p:tgtEl>
                                        <p:attrNameLst>
                                          <p:attrName>style.visibility</p:attrName>
                                        </p:attrNameLst>
                                      </p:cBhvr>
                                      <p:to>
                                        <p:strVal val="visible"/>
                                      </p:to>
                                    </p:set>
                                    <p:animEffect transition="in" filter="fade">
                                      <p:cBhvr>
                                        <p:cTn id="200" dur="2000"/>
                                        <p:tgtEl>
                                          <p:spTgt spid="184"/>
                                        </p:tgtEl>
                                      </p:cBhvr>
                                    </p:animEffect>
                                  </p:childTnLst>
                                </p:cTn>
                              </p:par>
                              <p:par>
                                <p:cTn id="201" presetID="10" presetClass="entr" presetSubtype="0" fill="hold" nodeType="withEffect">
                                  <p:stCondLst>
                                    <p:cond delay="0"/>
                                  </p:stCondLst>
                                  <p:childTnLst>
                                    <p:set>
                                      <p:cBhvr>
                                        <p:cTn id="202" dur="1" fill="hold">
                                          <p:stCondLst>
                                            <p:cond delay="0"/>
                                          </p:stCondLst>
                                        </p:cTn>
                                        <p:tgtEl>
                                          <p:spTgt spid="185"/>
                                        </p:tgtEl>
                                        <p:attrNameLst>
                                          <p:attrName>style.visibility</p:attrName>
                                        </p:attrNameLst>
                                      </p:cBhvr>
                                      <p:to>
                                        <p:strVal val="visible"/>
                                      </p:to>
                                    </p:set>
                                    <p:animEffect transition="in" filter="fade">
                                      <p:cBhvr>
                                        <p:cTn id="203" dur="2000"/>
                                        <p:tgtEl>
                                          <p:spTgt spid="185"/>
                                        </p:tgtEl>
                                      </p:cBhvr>
                                    </p:animEffect>
                                  </p:childTnLst>
                                </p:cTn>
                              </p:par>
                              <p:par>
                                <p:cTn id="204" presetID="10" presetClass="entr" presetSubtype="0" fill="hold" nodeType="withEffect">
                                  <p:stCondLst>
                                    <p:cond delay="0"/>
                                  </p:stCondLst>
                                  <p:childTnLst>
                                    <p:set>
                                      <p:cBhvr>
                                        <p:cTn id="205" dur="1" fill="hold">
                                          <p:stCondLst>
                                            <p:cond delay="0"/>
                                          </p:stCondLst>
                                        </p:cTn>
                                        <p:tgtEl>
                                          <p:spTgt spid="189"/>
                                        </p:tgtEl>
                                        <p:attrNameLst>
                                          <p:attrName>style.visibility</p:attrName>
                                        </p:attrNameLst>
                                      </p:cBhvr>
                                      <p:to>
                                        <p:strVal val="visible"/>
                                      </p:to>
                                    </p:set>
                                    <p:animEffect transition="in" filter="fade">
                                      <p:cBhvr>
                                        <p:cTn id="206" dur="2000"/>
                                        <p:tgtEl>
                                          <p:spTgt spid="189"/>
                                        </p:tgtEl>
                                      </p:cBhvr>
                                    </p:animEffect>
                                  </p:childTnLst>
                                </p:cTn>
                              </p:par>
                              <p:par>
                                <p:cTn id="207" presetID="10" presetClass="entr" presetSubtype="0" fill="hold" grpId="0" nodeType="withEffect">
                                  <p:stCondLst>
                                    <p:cond delay="0"/>
                                  </p:stCondLst>
                                  <p:childTnLst>
                                    <p:set>
                                      <p:cBhvr>
                                        <p:cTn id="208" dur="1" fill="hold">
                                          <p:stCondLst>
                                            <p:cond delay="0"/>
                                          </p:stCondLst>
                                        </p:cTn>
                                        <p:tgtEl>
                                          <p:spTgt spid="65"/>
                                        </p:tgtEl>
                                        <p:attrNameLst>
                                          <p:attrName>style.visibility</p:attrName>
                                        </p:attrNameLst>
                                      </p:cBhvr>
                                      <p:to>
                                        <p:strVal val="visible"/>
                                      </p:to>
                                    </p:set>
                                    <p:animEffect transition="in" filter="fade">
                                      <p:cBhvr>
                                        <p:cTn id="209" dur="2000"/>
                                        <p:tgtEl>
                                          <p:spTgt spid="65"/>
                                        </p:tgtEl>
                                      </p:cBhvr>
                                    </p:animEffect>
                                  </p:childTnLst>
                                </p:cTn>
                              </p:par>
                              <p:par>
                                <p:cTn id="210" presetID="10" presetClass="entr" presetSubtype="0" fill="hold" nodeType="withEffect">
                                  <p:stCondLst>
                                    <p:cond delay="0"/>
                                  </p:stCondLst>
                                  <p:childTnLst>
                                    <p:set>
                                      <p:cBhvr>
                                        <p:cTn id="211" dur="1" fill="hold">
                                          <p:stCondLst>
                                            <p:cond delay="0"/>
                                          </p:stCondLst>
                                        </p:cTn>
                                        <p:tgtEl>
                                          <p:spTgt spid="66"/>
                                        </p:tgtEl>
                                        <p:attrNameLst>
                                          <p:attrName>style.visibility</p:attrName>
                                        </p:attrNameLst>
                                      </p:cBhvr>
                                      <p:to>
                                        <p:strVal val="visible"/>
                                      </p:to>
                                    </p:set>
                                    <p:animEffect transition="in" filter="fade">
                                      <p:cBhvr>
                                        <p:cTn id="212" dur="2000"/>
                                        <p:tgtEl>
                                          <p:spTgt spid="66"/>
                                        </p:tgtEl>
                                      </p:cBhvr>
                                    </p:animEffect>
                                  </p:childTnLst>
                                </p:cTn>
                              </p:par>
                              <p:par>
                                <p:cTn id="213" presetID="10" presetClass="entr" presetSubtype="0" fill="hold" nodeType="withEffect">
                                  <p:stCondLst>
                                    <p:cond delay="0"/>
                                  </p:stCondLst>
                                  <p:childTnLst>
                                    <p:set>
                                      <p:cBhvr>
                                        <p:cTn id="214" dur="1" fill="hold">
                                          <p:stCondLst>
                                            <p:cond delay="0"/>
                                          </p:stCondLst>
                                        </p:cTn>
                                        <p:tgtEl>
                                          <p:spTgt spid="69"/>
                                        </p:tgtEl>
                                        <p:attrNameLst>
                                          <p:attrName>style.visibility</p:attrName>
                                        </p:attrNameLst>
                                      </p:cBhvr>
                                      <p:to>
                                        <p:strVal val="visible"/>
                                      </p:to>
                                    </p:set>
                                    <p:animEffect transition="in" filter="fade">
                                      <p:cBhvr>
                                        <p:cTn id="215" dur="2000"/>
                                        <p:tgtEl>
                                          <p:spTgt spid="69"/>
                                        </p:tgtEl>
                                      </p:cBhvr>
                                    </p:animEffect>
                                  </p:childTnLst>
                                </p:cTn>
                              </p:par>
                              <p:par>
                                <p:cTn id="216" presetID="10" presetClass="entr" presetSubtype="0" fill="hold" nodeType="withEffect">
                                  <p:stCondLst>
                                    <p:cond delay="0"/>
                                  </p:stCondLst>
                                  <p:childTnLst>
                                    <p:set>
                                      <p:cBhvr>
                                        <p:cTn id="217" dur="1" fill="hold">
                                          <p:stCondLst>
                                            <p:cond delay="0"/>
                                          </p:stCondLst>
                                        </p:cTn>
                                        <p:tgtEl>
                                          <p:spTgt spid="91"/>
                                        </p:tgtEl>
                                        <p:attrNameLst>
                                          <p:attrName>style.visibility</p:attrName>
                                        </p:attrNameLst>
                                      </p:cBhvr>
                                      <p:to>
                                        <p:strVal val="visible"/>
                                      </p:to>
                                    </p:set>
                                    <p:animEffect transition="in" filter="fade">
                                      <p:cBhvr>
                                        <p:cTn id="218" dur="2000"/>
                                        <p:tgtEl>
                                          <p:spTgt spid="91"/>
                                        </p:tgtEl>
                                      </p:cBhvr>
                                    </p:animEffect>
                                  </p:childTnLst>
                                </p:cTn>
                              </p:par>
                              <p:par>
                                <p:cTn id="219" presetID="10" presetClass="entr" presetSubtype="0" fill="hold" grpId="0" nodeType="withEffect">
                                  <p:stCondLst>
                                    <p:cond delay="0"/>
                                  </p:stCondLst>
                                  <p:childTnLst>
                                    <p:set>
                                      <p:cBhvr>
                                        <p:cTn id="220" dur="1" fill="hold">
                                          <p:stCondLst>
                                            <p:cond delay="0"/>
                                          </p:stCondLst>
                                        </p:cTn>
                                        <p:tgtEl>
                                          <p:spTgt spid="93"/>
                                        </p:tgtEl>
                                        <p:attrNameLst>
                                          <p:attrName>style.visibility</p:attrName>
                                        </p:attrNameLst>
                                      </p:cBhvr>
                                      <p:to>
                                        <p:strVal val="visible"/>
                                      </p:to>
                                    </p:set>
                                    <p:animEffect transition="in" filter="fade">
                                      <p:cBhvr>
                                        <p:cTn id="221" dur="2000"/>
                                        <p:tgtEl>
                                          <p:spTgt spid="93"/>
                                        </p:tgtEl>
                                      </p:cBhvr>
                                    </p:animEffect>
                                  </p:childTnLst>
                                </p:cTn>
                              </p:par>
                              <p:par>
                                <p:cTn id="222" presetID="10" presetClass="entr" presetSubtype="0" fill="hold" nodeType="withEffect">
                                  <p:stCondLst>
                                    <p:cond delay="0"/>
                                  </p:stCondLst>
                                  <p:childTnLst>
                                    <p:set>
                                      <p:cBhvr>
                                        <p:cTn id="223" dur="1" fill="hold">
                                          <p:stCondLst>
                                            <p:cond delay="0"/>
                                          </p:stCondLst>
                                        </p:cTn>
                                        <p:tgtEl>
                                          <p:spTgt spid="99"/>
                                        </p:tgtEl>
                                        <p:attrNameLst>
                                          <p:attrName>style.visibility</p:attrName>
                                        </p:attrNameLst>
                                      </p:cBhvr>
                                      <p:to>
                                        <p:strVal val="visible"/>
                                      </p:to>
                                    </p:set>
                                    <p:animEffect transition="in" filter="fade">
                                      <p:cBhvr>
                                        <p:cTn id="224" dur="2000"/>
                                        <p:tgtEl>
                                          <p:spTgt spid="99"/>
                                        </p:tgtEl>
                                      </p:cBhvr>
                                    </p:animEffect>
                                  </p:childTnLst>
                                </p:cTn>
                              </p:par>
                              <p:par>
                                <p:cTn id="225" presetID="10" presetClass="entr" presetSubtype="0" fill="hold" nodeType="withEffect">
                                  <p:stCondLst>
                                    <p:cond delay="0"/>
                                  </p:stCondLst>
                                  <p:childTnLst>
                                    <p:set>
                                      <p:cBhvr>
                                        <p:cTn id="226" dur="1" fill="hold">
                                          <p:stCondLst>
                                            <p:cond delay="0"/>
                                          </p:stCondLst>
                                        </p:cTn>
                                        <p:tgtEl>
                                          <p:spTgt spid="106"/>
                                        </p:tgtEl>
                                        <p:attrNameLst>
                                          <p:attrName>style.visibility</p:attrName>
                                        </p:attrNameLst>
                                      </p:cBhvr>
                                      <p:to>
                                        <p:strVal val="visible"/>
                                      </p:to>
                                    </p:set>
                                    <p:animEffect transition="in" filter="fade">
                                      <p:cBhvr>
                                        <p:cTn id="227" dur="2000"/>
                                        <p:tgtEl>
                                          <p:spTgt spid="106"/>
                                        </p:tgtEl>
                                      </p:cBhvr>
                                    </p:animEffect>
                                  </p:childTnLst>
                                </p:cTn>
                              </p:par>
                              <p:par>
                                <p:cTn id="228" presetID="10" presetClass="entr" presetSubtype="0" fill="hold" grpId="0" nodeType="withEffect">
                                  <p:stCondLst>
                                    <p:cond delay="0"/>
                                  </p:stCondLst>
                                  <p:childTnLst>
                                    <p:set>
                                      <p:cBhvr>
                                        <p:cTn id="229" dur="1" fill="hold">
                                          <p:stCondLst>
                                            <p:cond delay="0"/>
                                          </p:stCondLst>
                                        </p:cTn>
                                        <p:tgtEl>
                                          <p:spTgt spid="120"/>
                                        </p:tgtEl>
                                        <p:attrNameLst>
                                          <p:attrName>style.visibility</p:attrName>
                                        </p:attrNameLst>
                                      </p:cBhvr>
                                      <p:to>
                                        <p:strVal val="visible"/>
                                      </p:to>
                                    </p:set>
                                    <p:animEffect transition="in" filter="fade">
                                      <p:cBhvr>
                                        <p:cTn id="230" dur="2000"/>
                                        <p:tgtEl>
                                          <p:spTgt spid="120"/>
                                        </p:tgtEl>
                                      </p:cBhvr>
                                    </p:animEffect>
                                  </p:childTnLst>
                                </p:cTn>
                              </p:par>
                              <p:par>
                                <p:cTn id="231" presetID="10" presetClass="entr" presetSubtype="0" fill="hold" grpId="0" nodeType="withEffect">
                                  <p:stCondLst>
                                    <p:cond delay="0"/>
                                  </p:stCondLst>
                                  <p:childTnLst>
                                    <p:set>
                                      <p:cBhvr>
                                        <p:cTn id="232" dur="1" fill="hold">
                                          <p:stCondLst>
                                            <p:cond delay="0"/>
                                          </p:stCondLst>
                                        </p:cTn>
                                        <p:tgtEl>
                                          <p:spTgt spid="127"/>
                                        </p:tgtEl>
                                        <p:attrNameLst>
                                          <p:attrName>style.visibility</p:attrName>
                                        </p:attrNameLst>
                                      </p:cBhvr>
                                      <p:to>
                                        <p:strVal val="visible"/>
                                      </p:to>
                                    </p:set>
                                    <p:animEffect transition="in" filter="fade">
                                      <p:cBhvr>
                                        <p:cTn id="233" dur="2000"/>
                                        <p:tgtEl>
                                          <p:spTgt spid="127"/>
                                        </p:tgtEl>
                                      </p:cBhvr>
                                    </p:animEffect>
                                  </p:childTnLst>
                                </p:cTn>
                              </p:par>
                              <p:par>
                                <p:cTn id="234" presetID="10" presetClass="entr" presetSubtype="0" fill="hold" nodeType="withEffect">
                                  <p:stCondLst>
                                    <p:cond delay="0"/>
                                  </p:stCondLst>
                                  <p:childTnLst>
                                    <p:set>
                                      <p:cBhvr>
                                        <p:cTn id="235" dur="1" fill="hold">
                                          <p:stCondLst>
                                            <p:cond delay="0"/>
                                          </p:stCondLst>
                                        </p:cTn>
                                        <p:tgtEl>
                                          <p:spTgt spid="137"/>
                                        </p:tgtEl>
                                        <p:attrNameLst>
                                          <p:attrName>style.visibility</p:attrName>
                                        </p:attrNameLst>
                                      </p:cBhvr>
                                      <p:to>
                                        <p:strVal val="visible"/>
                                      </p:to>
                                    </p:set>
                                    <p:animEffect transition="in" filter="fade">
                                      <p:cBhvr>
                                        <p:cTn id="236" dur="2000"/>
                                        <p:tgtEl>
                                          <p:spTgt spid="137"/>
                                        </p:tgtEl>
                                      </p:cBhvr>
                                    </p:animEffect>
                                  </p:childTnLst>
                                </p:cTn>
                              </p:par>
                              <p:par>
                                <p:cTn id="237" presetID="10" presetClass="entr" presetSubtype="0" fill="hold" nodeType="withEffect">
                                  <p:stCondLst>
                                    <p:cond delay="0"/>
                                  </p:stCondLst>
                                  <p:childTnLst>
                                    <p:set>
                                      <p:cBhvr>
                                        <p:cTn id="238" dur="1" fill="hold">
                                          <p:stCondLst>
                                            <p:cond delay="0"/>
                                          </p:stCondLst>
                                        </p:cTn>
                                        <p:tgtEl>
                                          <p:spTgt spid="139"/>
                                        </p:tgtEl>
                                        <p:attrNameLst>
                                          <p:attrName>style.visibility</p:attrName>
                                        </p:attrNameLst>
                                      </p:cBhvr>
                                      <p:to>
                                        <p:strVal val="visible"/>
                                      </p:to>
                                    </p:set>
                                    <p:animEffect transition="in" filter="fade">
                                      <p:cBhvr>
                                        <p:cTn id="239" dur="2000"/>
                                        <p:tgtEl>
                                          <p:spTgt spid="139"/>
                                        </p:tgtEl>
                                      </p:cBhvr>
                                    </p:animEffect>
                                  </p:childTnLst>
                                </p:cTn>
                              </p:par>
                              <p:par>
                                <p:cTn id="240" presetID="10" presetClass="entr" presetSubtype="0" fill="hold" nodeType="withEffect">
                                  <p:stCondLst>
                                    <p:cond delay="0"/>
                                  </p:stCondLst>
                                  <p:childTnLst>
                                    <p:set>
                                      <p:cBhvr>
                                        <p:cTn id="241" dur="1" fill="hold">
                                          <p:stCondLst>
                                            <p:cond delay="0"/>
                                          </p:stCondLst>
                                        </p:cTn>
                                        <p:tgtEl>
                                          <p:spTgt spid="141"/>
                                        </p:tgtEl>
                                        <p:attrNameLst>
                                          <p:attrName>style.visibility</p:attrName>
                                        </p:attrNameLst>
                                      </p:cBhvr>
                                      <p:to>
                                        <p:strVal val="visible"/>
                                      </p:to>
                                    </p:set>
                                    <p:animEffect transition="in" filter="fade">
                                      <p:cBhvr>
                                        <p:cTn id="242" dur="2000"/>
                                        <p:tgtEl>
                                          <p:spTgt spid="141"/>
                                        </p:tgtEl>
                                      </p:cBhvr>
                                    </p:animEffect>
                                  </p:childTnLst>
                                </p:cTn>
                              </p:par>
                              <p:par>
                                <p:cTn id="243" presetID="10" presetClass="entr" presetSubtype="0" fill="hold" grpId="0" nodeType="withEffect">
                                  <p:stCondLst>
                                    <p:cond delay="0"/>
                                  </p:stCondLst>
                                  <p:childTnLst>
                                    <p:set>
                                      <p:cBhvr>
                                        <p:cTn id="244" dur="1" fill="hold">
                                          <p:stCondLst>
                                            <p:cond delay="0"/>
                                          </p:stCondLst>
                                        </p:cTn>
                                        <p:tgtEl>
                                          <p:spTgt spid="144"/>
                                        </p:tgtEl>
                                        <p:attrNameLst>
                                          <p:attrName>style.visibility</p:attrName>
                                        </p:attrNameLst>
                                      </p:cBhvr>
                                      <p:to>
                                        <p:strVal val="visible"/>
                                      </p:to>
                                    </p:set>
                                    <p:animEffect transition="in" filter="fade">
                                      <p:cBhvr>
                                        <p:cTn id="245" dur="2000"/>
                                        <p:tgtEl>
                                          <p:spTgt spid="144"/>
                                        </p:tgtEl>
                                      </p:cBhvr>
                                    </p:animEffect>
                                  </p:childTnLst>
                                </p:cTn>
                              </p:par>
                              <p:par>
                                <p:cTn id="246" presetID="10" presetClass="entr" presetSubtype="0" fill="hold" nodeType="withEffect">
                                  <p:stCondLst>
                                    <p:cond delay="0"/>
                                  </p:stCondLst>
                                  <p:childTnLst>
                                    <p:set>
                                      <p:cBhvr>
                                        <p:cTn id="247" dur="1" fill="hold">
                                          <p:stCondLst>
                                            <p:cond delay="0"/>
                                          </p:stCondLst>
                                        </p:cTn>
                                        <p:tgtEl>
                                          <p:spTgt spid="148"/>
                                        </p:tgtEl>
                                        <p:attrNameLst>
                                          <p:attrName>style.visibility</p:attrName>
                                        </p:attrNameLst>
                                      </p:cBhvr>
                                      <p:to>
                                        <p:strVal val="visible"/>
                                      </p:to>
                                    </p:set>
                                    <p:animEffect transition="in" filter="fade">
                                      <p:cBhvr>
                                        <p:cTn id="248" dur="2000"/>
                                        <p:tgtEl>
                                          <p:spTgt spid="148"/>
                                        </p:tgtEl>
                                      </p:cBhvr>
                                    </p:animEffect>
                                  </p:childTnLst>
                                </p:cTn>
                              </p:par>
                              <p:par>
                                <p:cTn id="249" presetID="10" presetClass="entr" presetSubtype="0" fill="hold" nodeType="withEffect">
                                  <p:stCondLst>
                                    <p:cond delay="0"/>
                                  </p:stCondLst>
                                  <p:childTnLst>
                                    <p:set>
                                      <p:cBhvr>
                                        <p:cTn id="250" dur="1" fill="hold">
                                          <p:stCondLst>
                                            <p:cond delay="0"/>
                                          </p:stCondLst>
                                        </p:cTn>
                                        <p:tgtEl>
                                          <p:spTgt spid="149"/>
                                        </p:tgtEl>
                                        <p:attrNameLst>
                                          <p:attrName>style.visibility</p:attrName>
                                        </p:attrNameLst>
                                      </p:cBhvr>
                                      <p:to>
                                        <p:strVal val="visible"/>
                                      </p:to>
                                    </p:set>
                                    <p:animEffect transition="in" filter="fade">
                                      <p:cBhvr>
                                        <p:cTn id="251" dur="2000"/>
                                        <p:tgtEl>
                                          <p:spTgt spid="149"/>
                                        </p:tgtEl>
                                      </p:cBhvr>
                                    </p:animEffect>
                                  </p:childTnLst>
                                </p:cTn>
                              </p:par>
                              <p:par>
                                <p:cTn id="252" presetID="10" presetClass="entr" presetSubtype="0" fill="hold" nodeType="withEffect">
                                  <p:stCondLst>
                                    <p:cond delay="0"/>
                                  </p:stCondLst>
                                  <p:childTnLst>
                                    <p:set>
                                      <p:cBhvr>
                                        <p:cTn id="253" dur="1" fill="hold">
                                          <p:stCondLst>
                                            <p:cond delay="0"/>
                                          </p:stCondLst>
                                        </p:cTn>
                                        <p:tgtEl>
                                          <p:spTgt spid="152"/>
                                        </p:tgtEl>
                                        <p:attrNameLst>
                                          <p:attrName>style.visibility</p:attrName>
                                        </p:attrNameLst>
                                      </p:cBhvr>
                                      <p:to>
                                        <p:strVal val="visible"/>
                                      </p:to>
                                    </p:set>
                                    <p:animEffect transition="in" filter="fade">
                                      <p:cBhvr>
                                        <p:cTn id="254" dur="2000"/>
                                        <p:tgtEl>
                                          <p:spTgt spid="152"/>
                                        </p:tgtEl>
                                      </p:cBhvr>
                                    </p:animEffect>
                                  </p:childTnLst>
                                </p:cTn>
                              </p:par>
                              <p:par>
                                <p:cTn id="255" presetID="10" presetClass="entr" presetSubtype="0" fill="hold" grpId="0" nodeType="withEffect">
                                  <p:stCondLst>
                                    <p:cond delay="0"/>
                                  </p:stCondLst>
                                  <p:childTnLst>
                                    <p:set>
                                      <p:cBhvr>
                                        <p:cTn id="256" dur="1" fill="hold">
                                          <p:stCondLst>
                                            <p:cond delay="0"/>
                                          </p:stCondLst>
                                        </p:cTn>
                                        <p:tgtEl>
                                          <p:spTgt spid="156"/>
                                        </p:tgtEl>
                                        <p:attrNameLst>
                                          <p:attrName>style.visibility</p:attrName>
                                        </p:attrNameLst>
                                      </p:cBhvr>
                                      <p:to>
                                        <p:strVal val="visible"/>
                                      </p:to>
                                    </p:set>
                                    <p:animEffect transition="in" filter="fade">
                                      <p:cBhvr>
                                        <p:cTn id="257" dur="2000"/>
                                        <p:tgtEl>
                                          <p:spTgt spid="156"/>
                                        </p:tgtEl>
                                      </p:cBhvr>
                                    </p:animEffect>
                                  </p:childTnLst>
                                </p:cTn>
                              </p:par>
                              <p:par>
                                <p:cTn id="258" presetID="10" presetClass="entr" presetSubtype="0" fill="hold" nodeType="withEffect">
                                  <p:stCondLst>
                                    <p:cond delay="0"/>
                                  </p:stCondLst>
                                  <p:childTnLst>
                                    <p:set>
                                      <p:cBhvr>
                                        <p:cTn id="259" dur="1" fill="hold">
                                          <p:stCondLst>
                                            <p:cond delay="0"/>
                                          </p:stCondLst>
                                        </p:cTn>
                                        <p:tgtEl>
                                          <p:spTgt spid="157"/>
                                        </p:tgtEl>
                                        <p:attrNameLst>
                                          <p:attrName>style.visibility</p:attrName>
                                        </p:attrNameLst>
                                      </p:cBhvr>
                                      <p:to>
                                        <p:strVal val="visible"/>
                                      </p:to>
                                    </p:set>
                                    <p:animEffect transition="in" filter="fade">
                                      <p:cBhvr>
                                        <p:cTn id="260" dur="2000"/>
                                        <p:tgtEl>
                                          <p:spTgt spid="157"/>
                                        </p:tgtEl>
                                      </p:cBhvr>
                                    </p:animEffect>
                                  </p:childTnLst>
                                </p:cTn>
                              </p:par>
                              <p:par>
                                <p:cTn id="261" presetID="10" presetClass="entr" presetSubtype="0" fill="hold" nodeType="withEffect">
                                  <p:stCondLst>
                                    <p:cond delay="0"/>
                                  </p:stCondLst>
                                  <p:childTnLst>
                                    <p:set>
                                      <p:cBhvr>
                                        <p:cTn id="262" dur="1" fill="hold">
                                          <p:stCondLst>
                                            <p:cond delay="0"/>
                                          </p:stCondLst>
                                        </p:cTn>
                                        <p:tgtEl>
                                          <p:spTgt spid="161"/>
                                        </p:tgtEl>
                                        <p:attrNameLst>
                                          <p:attrName>style.visibility</p:attrName>
                                        </p:attrNameLst>
                                      </p:cBhvr>
                                      <p:to>
                                        <p:strVal val="visible"/>
                                      </p:to>
                                    </p:set>
                                    <p:animEffect transition="in" filter="fade">
                                      <p:cBhvr>
                                        <p:cTn id="263" dur="2000"/>
                                        <p:tgtEl>
                                          <p:spTgt spid="161"/>
                                        </p:tgtEl>
                                      </p:cBhvr>
                                    </p:animEffect>
                                  </p:childTnLst>
                                </p:cTn>
                              </p:par>
                              <p:par>
                                <p:cTn id="264" presetID="10" presetClass="entr" presetSubtype="0" fill="hold" grpId="0" nodeType="withEffect">
                                  <p:stCondLst>
                                    <p:cond delay="0"/>
                                  </p:stCondLst>
                                  <p:childTnLst>
                                    <p:set>
                                      <p:cBhvr>
                                        <p:cTn id="265" dur="1" fill="hold">
                                          <p:stCondLst>
                                            <p:cond delay="0"/>
                                          </p:stCondLst>
                                        </p:cTn>
                                        <p:tgtEl>
                                          <p:spTgt spid="165"/>
                                        </p:tgtEl>
                                        <p:attrNameLst>
                                          <p:attrName>style.visibility</p:attrName>
                                        </p:attrNameLst>
                                      </p:cBhvr>
                                      <p:to>
                                        <p:strVal val="visible"/>
                                      </p:to>
                                    </p:set>
                                    <p:animEffect transition="in" filter="fade">
                                      <p:cBhvr>
                                        <p:cTn id="266" dur="2000"/>
                                        <p:tgtEl>
                                          <p:spTgt spid="165"/>
                                        </p:tgtEl>
                                      </p:cBhvr>
                                    </p:animEffect>
                                  </p:childTnLst>
                                </p:cTn>
                              </p:par>
                              <p:par>
                                <p:cTn id="267" presetID="10" presetClass="entr" presetSubtype="0" fill="hold" nodeType="withEffect">
                                  <p:stCondLst>
                                    <p:cond delay="0"/>
                                  </p:stCondLst>
                                  <p:childTnLst>
                                    <p:set>
                                      <p:cBhvr>
                                        <p:cTn id="268" dur="1" fill="hold">
                                          <p:stCondLst>
                                            <p:cond delay="0"/>
                                          </p:stCondLst>
                                        </p:cTn>
                                        <p:tgtEl>
                                          <p:spTgt spid="167"/>
                                        </p:tgtEl>
                                        <p:attrNameLst>
                                          <p:attrName>style.visibility</p:attrName>
                                        </p:attrNameLst>
                                      </p:cBhvr>
                                      <p:to>
                                        <p:strVal val="visible"/>
                                      </p:to>
                                    </p:set>
                                    <p:animEffect transition="in" filter="fade">
                                      <p:cBhvr>
                                        <p:cTn id="269" dur="2000"/>
                                        <p:tgtEl>
                                          <p:spTgt spid="167"/>
                                        </p:tgtEl>
                                      </p:cBhvr>
                                    </p:animEffect>
                                  </p:childTnLst>
                                </p:cTn>
                              </p:par>
                              <p:par>
                                <p:cTn id="270" presetID="10" presetClass="entr" presetSubtype="0" fill="hold" nodeType="withEffect">
                                  <p:stCondLst>
                                    <p:cond delay="0"/>
                                  </p:stCondLst>
                                  <p:childTnLst>
                                    <p:set>
                                      <p:cBhvr>
                                        <p:cTn id="271" dur="1" fill="hold">
                                          <p:stCondLst>
                                            <p:cond delay="0"/>
                                          </p:stCondLst>
                                        </p:cTn>
                                        <p:tgtEl>
                                          <p:spTgt spid="173"/>
                                        </p:tgtEl>
                                        <p:attrNameLst>
                                          <p:attrName>style.visibility</p:attrName>
                                        </p:attrNameLst>
                                      </p:cBhvr>
                                      <p:to>
                                        <p:strVal val="visible"/>
                                      </p:to>
                                    </p:set>
                                    <p:animEffect transition="in" filter="fade">
                                      <p:cBhvr>
                                        <p:cTn id="272" dur="2000"/>
                                        <p:tgtEl>
                                          <p:spTgt spid="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31" grpId="0" animBg="1"/>
      <p:bldP spid="46" grpId="0" animBg="1"/>
      <p:bldP spid="47" grpId="0" animBg="1"/>
      <p:bldP spid="67" grpId="0" animBg="1"/>
      <p:bldP spid="68" grpId="0" animBg="1"/>
      <p:bldP spid="72" grpId="0" animBg="1"/>
      <p:bldP spid="76" grpId="0" animBg="1"/>
      <p:bldP spid="77" grpId="0" animBg="1"/>
      <p:bldP spid="78" grpId="0" animBg="1"/>
      <p:bldP spid="79" grpId="0" animBg="1"/>
      <p:bldP spid="129" grpId="0" animBg="1"/>
      <p:bldP spid="130" grpId="0" animBg="1"/>
      <p:bldP spid="131" grpId="0" animBg="1"/>
      <p:bldP spid="132" grpId="0" animBg="1"/>
      <p:bldP spid="133" grpId="0" animBg="1"/>
      <p:bldP spid="134" grpId="0" animBg="1"/>
      <p:bldP spid="135" grpId="0" animBg="1"/>
      <p:bldP spid="136" grpId="0" animBg="1"/>
      <p:bldP spid="143" grpId="0"/>
      <p:bldP spid="162" grpId="0"/>
      <p:bldP spid="164" grpId="0"/>
      <p:bldP spid="184" grpId="0"/>
      <p:bldP spid="65" grpId="0"/>
      <p:bldP spid="93" grpId="0"/>
      <p:bldP spid="120" grpId="0"/>
      <p:bldP spid="127" grpId="0"/>
      <p:bldP spid="144" grpId="0"/>
      <p:bldP spid="156" grpId="0"/>
      <p:bldP spid="1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457201"/>
            <a:ext cx="7620000" cy="1142999"/>
          </a:xfr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a:lstStyle/>
          <a:p>
            <a:r>
              <a:rPr lang="en-US" dirty="0" smtClean="0">
                <a:solidFill>
                  <a:schemeClr val="tx1"/>
                </a:solidFill>
              </a:rPr>
              <a:t>APPLICATION SUBMITTAL</a:t>
            </a:r>
            <a:endParaRPr lang="en-US" dirty="0">
              <a:solidFill>
                <a:schemeClr val="tx1"/>
              </a:solidFill>
            </a:endParaRPr>
          </a:p>
        </p:txBody>
      </p:sp>
      <p:sp>
        <p:nvSpPr>
          <p:cNvPr id="3" name="Subtitle 2"/>
          <p:cNvSpPr>
            <a:spLocks noGrp="1"/>
          </p:cNvSpPr>
          <p:nvPr>
            <p:ph type="subTitle" idx="1"/>
          </p:nvPr>
        </p:nvSpPr>
        <p:spPr>
          <a:xfrm>
            <a:off x="1371600" y="2286000"/>
            <a:ext cx="6400800" cy="3886200"/>
          </a:xfrm>
        </p:spPr>
        <p:txBody>
          <a:bodyPr>
            <a:normAutofit lnSpcReduction="10000"/>
          </a:bodyPr>
          <a:lstStyle/>
          <a:p>
            <a:pPr algn="l"/>
            <a:r>
              <a:rPr lang="en-US" sz="1600" b="1" i="1" dirty="0" smtClean="0">
                <a:solidFill>
                  <a:schemeClr val="tx1"/>
                </a:solidFill>
              </a:rPr>
              <a:t>Developer makes APPLICATION to Local Government </a:t>
            </a:r>
          </a:p>
          <a:p>
            <a:pPr algn="l"/>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Check equal to 20% ADEM Fees ($16,776.00 if it was today)</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Written documentation addressing “6 Criteria” </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Applicant’s experience owning and/or operating a Solid Waste Facility</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Applicant’s financial resources, investors, corporate affiliates</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Pending or past civil or criminal actions by a Governmental Entity against the Applicant, its owners, investors, or affiliates</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Other information Applicant wants to provide</a:t>
            </a:r>
          </a:p>
          <a:p>
            <a:pPr marL="342900" indent="-342900" algn="l">
              <a:buFont typeface="+mj-lt"/>
              <a:buAutoNum type="arabicPeriod"/>
            </a:pPr>
            <a:endParaRPr lang="en-US" sz="1400" dirty="0">
              <a:solidFill>
                <a:schemeClr val="tx1"/>
              </a:solidFill>
            </a:endParaRPr>
          </a:p>
        </p:txBody>
      </p:sp>
      <p:sp>
        <p:nvSpPr>
          <p:cNvPr id="5" name="Action Button: Forward or Next 4">
            <a:hlinkClick r:id="" action="ppaction://hlinkshowjump?jump=nextslide" highlightClick="1"/>
          </p:cNvPr>
          <p:cNvSpPr/>
          <p:nvPr/>
        </p:nvSpPr>
        <p:spPr>
          <a:xfrm>
            <a:off x="5715000" y="3429000"/>
            <a:ext cx="76200" cy="15240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ction Button: Return 5">
            <a:hlinkClick r:id="rId2"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lnSpcReduction="10000"/>
          </a:bodyPr>
          <a:lstStyle/>
          <a:p>
            <a:pPr>
              <a:buNone/>
            </a:pPr>
            <a:r>
              <a:rPr lang="en-US" sz="1400" dirty="0" smtClean="0"/>
              <a:t>		</a:t>
            </a:r>
            <a:r>
              <a:rPr lang="en-US" sz="1600" dirty="0" smtClean="0"/>
              <a:t>“(1)  The consistency of the proposal with the jurisdiction’s solid waste management need as identified in its plan;</a:t>
            </a:r>
          </a:p>
          <a:p>
            <a:pPr>
              <a:buNone/>
            </a:pPr>
            <a:endParaRPr lang="en-US" sz="1600" dirty="0" smtClean="0"/>
          </a:p>
          <a:p>
            <a:pPr>
              <a:buNone/>
            </a:pPr>
            <a:r>
              <a:rPr lang="en-US" sz="1600" dirty="0" smtClean="0"/>
              <a:t>		“(2)  The relationship of the proposal to local planned or existing development or the absence thereof, to major transportation arteries and to existing state primary and secondary roads;</a:t>
            </a:r>
          </a:p>
          <a:p>
            <a:pPr>
              <a:buNone/>
            </a:pPr>
            <a:endParaRPr lang="en-US" sz="1600" dirty="0" smtClean="0"/>
          </a:p>
          <a:p>
            <a:pPr>
              <a:buNone/>
            </a:pPr>
            <a:r>
              <a:rPr lang="en-US" sz="1600" dirty="0" smtClean="0"/>
              <a:t>		“(3)  The location of a proposed facility in relationship to existing industries in the state that generate large volumes of solid waste, or the relationship to the areas projected for development of industries that will generate solid waste;</a:t>
            </a:r>
          </a:p>
          <a:p>
            <a:pPr>
              <a:buNone/>
            </a:pPr>
            <a:endParaRPr lang="en-US" sz="1600" dirty="0" smtClean="0"/>
          </a:p>
          <a:p>
            <a:pPr>
              <a:buNone/>
            </a:pPr>
            <a:r>
              <a:rPr lang="en-US" sz="1600" dirty="0" smtClean="0"/>
              <a:t>		“(4)  Costs and availability of public services, facilities and improvements required to support a proposed facility and protect public health, safety, and the environment;</a:t>
            </a:r>
          </a:p>
          <a:p>
            <a:pPr>
              <a:buNone/>
            </a:pPr>
            <a:endParaRPr lang="en-US" sz="1600" dirty="0" smtClean="0"/>
          </a:p>
          <a:p>
            <a:pPr>
              <a:buNone/>
            </a:pPr>
            <a:r>
              <a:rPr lang="en-US" sz="1600" dirty="0" smtClean="0"/>
              <a:t>		“(5)  The impact of a proposed facility on public safety and provisions made to minimize the impact on public health and safety; and</a:t>
            </a:r>
          </a:p>
          <a:p>
            <a:pPr>
              <a:buNone/>
            </a:pPr>
            <a:endParaRPr lang="en-US" sz="1600" dirty="0" smtClean="0"/>
          </a:p>
          <a:p>
            <a:pPr>
              <a:buNone/>
            </a:pPr>
            <a:r>
              <a:rPr lang="en-US" sz="1600" dirty="0" smtClean="0"/>
              <a:t>		“(6)  The social and economic impacts of a proposed facility on the affected community, including changes in property values, and social or community perception.    </a:t>
            </a:r>
          </a:p>
          <a:p>
            <a:pPr>
              <a:buNone/>
            </a:pPr>
            <a:endParaRPr lang="en-US" sz="1400" dirty="0"/>
          </a:p>
        </p:txBody>
      </p:sp>
      <p:sp>
        <p:nvSpPr>
          <p:cNvPr id="5" name="Action Button: Return 4">
            <a:hlinkClick r:id="" action="ppaction://hlinkshowjump?jump=lastslideviewed" highlightClick="1"/>
          </p:cNvPr>
          <p:cNvSpPr/>
          <p:nvPr/>
        </p:nvSpPr>
        <p:spPr>
          <a:xfrm>
            <a:off x="88392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txBox="1">
            <a:spLocks/>
          </p:cNvSpPr>
          <p:nvPr/>
        </p:nvSpPr>
        <p:spPr>
          <a:xfrm>
            <a:off x="838200" y="381000"/>
            <a:ext cx="7543800" cy="990600"/>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n-lt"/>
                <a:ea typeface="+mn-ea"/>
                <a:cs typeface="+mn-cs"/>
              </a:rPr>
              <a:t>CRITERIA</a:t>
            </a: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2057400"/>
            <a:ext cx="7467600" cy="2438400"/>
          </a:xfrm>
        </p:spPr>
        <p:txBody>
          <a:bodyPr>
            <a:normAutofit/>
          </a:bodyPr>
          <a:lstStyle/>
          <a:p>
            <a:pPr marL="342900" indent="-342900" algn="l">
              <a:buFont typeface="+mj-lt"/>
              <a:buAutoNum type="arabicPeriod"/>
            </a:pPr>
            <a:r>
              <a:rPr lang="en-US" sz="1600" dirty="0" smtClean="0">
                <a:solidFill>
                  <a:schemeClr val="tx1"/>
                </a:solidFill>
              </a:rPr>
              <a:t>Local Government must “formally receive” COMPLETE Application at next regularly scheduled meeting.</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This Formal Receipt starts a Public Comment Period. (The clock starts ticking</a:t>
            </a:r>
            <a:r>
              <a:rPr lang="en-US" sz="1400" dirty="0" smtClean="0">
                <a:solidFill>
                  <a:schemeClr val="tx1"/>
                </a:solidFill>
              </a:rPr>
              <a:t>)</a:t>
            </a:r>
          </a:p>
          <a:p>
            <a:pPr marL="342900" indent="-342900" algn="l">
              <a:buFont typeface="+mj-lt"/>
              <a:buAutoNum type="arabicPeriod"/>
            </a:pPr>
            <a:endParaRPr lang="en-US" sz="1400" dirty="0">
              <a:solidFill>
                <a:schemeClr val="tx1"/>
              </a:solidFill>
            </a:endParaRPr>
          </a:p>
        </p:txBody>
      </p:sp>
      <p:sp>
        <p:nvSpPr>
          <p:cNvPr id="4" name="Action Button: Return 3">
            <a:hlinkClick r:id="rId2" action="ppaction://hlinksldjump" highlightClick="1"/>
          </p:cNvPr>
          <p:cNvSpPr/>
          <p:nvPr/>
        </p:nvSpPr>
        <p:spPr>
          <a:xfrm>
            <a:off x="8763000" y="64008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685800" y="457200"/>
            <a:ext cx="78486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LOCAL GOVERNMENT</a:t>
            </a:r>
            <a:r>
              <a:rPr kumimoji="0" lang="en-US" sz="3200" b="0" i="0" u="none" strike="noStrike" kern="1200" cap="none" spc="0" normalizeH="0" noProof="0" dirty="0" smtClean="0">
                <a:ln>
                  <a:noFill/>
                </a:ln>
                <a:solidFill>
                  <a:schemeClr val="tx1"/>
                </a:solidFill>
                <a:effectLst/>
                <a:uLnTx/>
                <a:uFillTx/>
                <a:latin typeface="+mn-lt"/>
                <a:ea typeface="+mn-ea"/>
                <a:cs typeface="+mn-cs"/>
              </a:rPr>
              <a:t> RECEIVES APPLICATION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2133600"/>
            <a:ext cx="7315200" cy="2819400"/>
          </a:xfrm>
        </p:spPr>
        <p:txBody>
          <a:bodyPr>
            <a:normAutofit/>
          </a:bodyPr>
          <a:lstStyle/>
          <a:p>
            <a:pPr marL="342900" indent="-342900" algn="l">
              <a:buFont typeface="+mj-lt"/>
              <a:buAutoNum type="arabicPeriod"/>
            </a:pPr>
            <a:r>
              <a:rPr lang="en-US" sz="1600" dirty="0" smtClean="0">
                <a:solidFill>
                  <a:schemeClr val="tx1"/>
                </a:solidFill>
              </a:rPr>
              <a:t>All adjoining landowners of proposed site must receive notice by Certified Mail.</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General Public must receive notice as follows:</a:t>
            </a:r>
          </a:p>
          <a:p>
            <a:pPr marL="800100" lvl="1" indent="-342900" algn="l">
              <a:buFont typeface="+mj-lt"/>
              <a:buAutoNum type="alphaLcParenR"/>
            </a:pPr>
            <a:r>
              <a:rPr lang="en-US" sz="1400" dirty="0" smtClean="0">
                <a:solidFill>
                  <a:schemeClr val="tx1"/>
                </a:solidFill>
              </a:rPr>
              <a:t>Local newspaper once per week for two weeks</a:t>
            </a:r>
          </a:p>
          <a:p>
            <a:pPr marL="800100" lvl="1" indent="-342900" algn="l">
              <a:buFont typeface="+mj-lt"/>
              <a:buAutoNum type="alphaLcParenR"/>
            </a:pPr>
            <a:r>
              <a:rPr lang="en-US" sz="1400" dirty="0" smtClean="0">
                <a:solidFill>
                  <a:schemeClr val="tx1"/>
                </a:solidFill>
              </a:rPr>
              <a:t>Radio public service announcements</a:t>
            </a:r>
          </a:p>
          <a:p>
            <a:pPr marL="800100" lvl="1" indent="-342900" algn="l">
              <a:buFont typeface="+mj-lt"/>
              <a:buAutoNum type="alphaLcParenR"/>
            </a:pPr>
            <a:r>
              <a:rPr lang="en-US" sz="1400" dirty="0" smtClean="0">
                <a:solidFill>
                  <a:schemeClr val="tx1"/>
                </a:solidFill>
              </a:rPr>
              <a:t>Website, if available        </a:t>
            </a:r>
          </a:p>
          <a:p>
            <a:pPr marL="800100" lvl="1" indent="-342900" algn="l"/>
            <a:endParaRPr lang="en-US" sz="1400" dirty="0">
              <a:solidFill>
                <a:schemeClr val="tx1"/>
              </a:solidFill>
            </a:endParaRPr>
          </a:p>
          <a:p>
            <a:pPr marL="800100" lvl="1" indent="-342900" algn="l"/>
            <a:endParaRPr lang="en-US" sz="1400" dirty="0" smtClean="0">
              <a:solidFill>
                <a:schemeClr val="tx1"/>
              </a:solidFill>
            </a:endParaRPr>
          </a:p>
          <a:p>
            <a:pPr marL="800100" lvl="1" indent="-342900" algn="l"/>
            <a:endParaRPr lang="en-US" sz="1400" dirty="0">
              <a:solidFill>
                <a:schemeClr val="tx1"/>
              </a:solidFill>
            </a:endParaRPr>
          </a:p>
          <a:p>
            <a:pPr marL="800100" lvl="1" indent="-342900" algn="l"/>
            <a:r>
              <a:rPr lang="en-US" sz="1400" dirty="0" smtClean="0">
                <a:solidFill>
                  <a:schemeClr val="tx1"/>
                </a:solidFill>
              </a:rPr>
              <a:t>                                                                                                                                                                  </a:t>
            </a:r>
            <a:endParaRPr lang="en-US" sz="1400" dirty="0">
              <a:solidFill>
                <a:schemeClr val="tx1"/>
              </a:solidFill>
            </a:endParaRPr>
          </a:p>
        </p:txBody>
      </p:sp>
      <p:sp>
        <p:nvSpPr>
          <p:cNvPr id="4" name="Action Button: Forward or Next 3">
            <a:hlinkClick r:id="rId2" action="ppaction://hlinksldjump" highlightClick="1"/>
          </p:cNvPr>
          <p:cNvSpPr/>
          <p:nvPr/>
        </p:nvSpPr>
        <p:spPr>
          <a:xfrm>
            <a:off x="3429000" y="3581400"/>
            <a:ext cx="182880" cy="182880"/>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ction Button: Return 5">
            <a:hlinkClick r:id="rId3"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LOCAL GOVERNMENT</a:t>
            </a:r>
            <a:r>
              <a:rPr kumimoji="0" lang="en-US" sz="3200" b="0" i="0" u="none" strike="noStrike" kern="1200" cap="none" spc="0" normalizeH="0" noProof="0" dirty="0" smtClean="0">
                <a:ln>
                  <a:noFill/>
                </a:ln>
                <a:solidFill>
                  <a:schemeClr val="tx1"/>
                </a:solidFill>
                <a:effectLst/>
                <a:uLnTx/>
                <a:uFillTx/>
                <a:latin typeface="+mn-lt"/>
                <a:ea typeface="+mn-ea"/>
                <a:cs typeface="+mn-cs"/>
              </a:rPr>
              <a:t> PROVIDES PUBLIC NOTICE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NOTICE REQUIREMENTS</a:t>
            </a:r>
            <a:endParaRPr lang="en-US" dirty="0"/>
          </a:p>
        </p:txBody>
      </p:sp>
      <p:sp>
        <p:nvSpPr>
          <p:cNvPr id="3" name="Content Placeholder 2"/>
          <p:cNvSpPr>
            <a:spLocks noGrp="1"/>
          </p:cNvSpPr>
          <p:nvPr>
            <p:ph idx="1"/>
          </p:nvPr>
        </p:nvSpPr>
        <p:spPr>
          <a:xfrm>
            <a:off x="457200" y="1828800"/>
            <a:ext cx="8229600" cy="4449763"/>
          </a:xfrm>
        </p:spPr>
        <p:txBody>
          <a:bodyPr>
            <a:normAutofit/>
          </a:bodyPr>
          <a:lstStyle/>
          <a:p>
            <a:pPr lvl="1">
              <a:buFont typeface="+mj-lt"/>
              <a:buAutoNum type="arabicPeriod"/>
            </a:pPr>
            <a:r>
              <a:rPr lang="en-US" sz="1600" dirty="0" smtClean="0"/>
              <a:t>A description of the process by which the application will be received and either approved  or denied.</a:t>
            </a:r>
          </a:p>
          <a:p>
            <a:pPr lvl="1">
              <a:buFont typeface="+mj-lt"/>
              <a:buAutoNum type="arabicPeriod"/>
            </a:pPr>
            <a:endParaRPr lang="en-US" sz="1600" dirty="0" smtClean="0"/>
          </a:p>
          <a:p>
            <a:pPr lvl="1">
              <a:buFont typeface="+mj-lt"/>
              <a:buAutoNum type="arabicPeriod"/>
            </a:pPr>
            <a:r>
              <a:rPr lang="en-US" sz="1600" dirty="0" smtClean="0"/>
              <a:t>The “6 CRITERIA” in which the local government shall consider.</a:t>
            </a:r>
          </a:p>
          <a:p>
            <a:pPr lvl="1">
              <a:buFont typeface="+mj-lt"/>
              <a:buAutoNum type="arabicPeriod"/>
            </a:pPr>
            <a:endParaRPr lang="en-US" sz="1600" dirty="0" smtClean="0"/>
          </a:p>
          <a:p>
            <a:pPr lvl="1">
              <a:buFont typeface="+mj-lt"/>
              <a:buAutoNum type="arabicPeriod"/>
            </a:pPr>
            <a:r>
              <a:rPr lang="en-US" sz="1600" dirty="0" smtClean="0"/>
              <a:t>A contact person for additional information.</a:t>
            </a:r>
          </a:p>
          <a:p>
            <a:pPr lvl="1">
              <a:buFont typeface="+mj-lt"/>
              <a:buAutoNum type="arabicPeriod"/>
            </a:pPr>
            <a:endParaRPr lang="en-US" sz="1600" dirty="0" smtClean="0"/>
          </a:p>
          <a:p>
            <a:pPr lvl="1">
              <a:buFont typeface="+mj-lt"/>
              <a:buAutoNum type="arabicPeriod"/>
            </a:pPr>
            <a:r>
              <a:rPr lang="en-US" sz="1600" dirty="0" smtClean="0"/>
              <a:t>Location where public many review the local government Solid Waste Management Plan, the Application, and the time frame of public hearings and public involvement.</a:t>
            </a:r>
          </a:p>
          <a:p>
            <a:pPr lvl="1">
              <a:buFont typeface="+mj-lt"/>
              <a:buAutoNum type="arabicPeriod"/>
            </a:pPr>
            <a:endParaRPr lang="en-US" sz="1600" dirty="0" smtClean="0"/>
          </a:p>
          <a:p>
            <a:pPr lvl="1">
              <a:buFont typeface="+mj-lt"/>
              <a:buAutoNum type="arabicPeriod"/>
            </a:pPr>
            <a:r>
              <a:rPr lang="en-US" sz="1600" dirty="0" smtClean="0"/>
              <a:t>A description of how the public may submit written comments to the local government.</a:t>
            </a:r>
          </a:p>
          <a:p>
            <a:pPr lvl="1">
              <a:buFont typeface="+mj-lt"/>
              <a:buAutoNum type="arabicPeriod"/>
            </a:pPr>
            <a:endParaRPr lang="en-US" sz="1600" dirty="0"/>
          </a:p>
          <a:p>
            <a:pPr lvl="1">
              <a:buFont typeface="+mj-lt"/>
              <a:buAutoNum type="arabicPeriod"/>
            </a:pPr>
            <a:endParaRPr lang="en-US" sz="1600" dirty="0" smtClean="0"/>
          </a:p>
          <a:p>
            <a:pPr lvl="1">
              <a:buNone/>
            </a:pPr>
            <a:r>
              <a:rPr lang="en-US" sz="1600" dirty="0"/>
              <a:t> </a:t>
            </a:r>
            <a:r>
              <a:rPr lang="en-US" sz="1600" dirty="0" smtClean="0"/>
              <a:t>                                                                                                                                                         </a:t>
            </a:r>
            <a:endParaRPr lang="en-US" sz="1600" dirty="0"/>
          </a:p>
        </p:txBody>
      </p:sp>
      <p:sp>
        <p:nvSpPr>
          <p:cNvPr id="5" name="Action Button: Return 4">
            <a:hlinkClick r:id="rId2" action="ppaction://hlinksldjump" highlightClick="1"/>
          </p:cNvPr>
          <p:cNvSpPr/>
          <p:nvPr/>
        </p:nvSpPr>
        <p:spPr>
          <a:xfrm>
            <a:off x="8686800" y="6477000"/>
            <a:ext cx="182880" cy="182880"/>
          </a:xfrm>
          <a:prstGeom prst="actionButtonReturn">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p:cNvSpPr txBox="1">
            <a:spLocks/>
          </p:cNvSpPr>
          <p:nvPr/>
        </p:nvSpPr>
        <p:spPr>
          <a:xfrm>
            <a:off x="533400" y="457201"/>
            <a:ext cx="8153400" cy="990600"/>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noProof="0" dirty="0" smtClean="0">
                <a:ln>
                  <a:noFill/>
                </a:ln>
                <a:solidFill>
                  <a:schemeClr val="tx1"/>
                </a:solidFill>
                <a:effectLst/>
                <a:uLnTx/>
                <a:uFillTx/>
                <a:latin typeface="+mn-lt"/>
                <a:ea typeface="+mn-ea"/>
                <a:cs typeface="+mn-cs"/>
              </a:rPr>
              <a:t>NOTICE REQUIREMENTS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2286000"/>
            <a:ext cx="8001000" cy="4191000"/>
          </a:xfrm>
        </p:spPr>
        <p:txBody>
          <a:bodyPr>
            <a:normAutofit lnSpcReduction="10000"/>
          </a:bodyPr>
          <a:lstStyle/>
          <a:p>
            <a:pPr marL="342900" indent="-342900" algn="l">
              <a:buFont typeface="+mj-lt"/>
              <a:buAutoNum type="arabicPeriod"/>
            </a:pPr>
            <a:r>
              <a:rPr lang="en-US" sz="1600" dirty="0" smtClean="0">
                <a:solidFill>
                  <a:schemeClr val="tx1"/>
                </a:solidFill>
              </a:rPr>
              <a:t>Must provide Notice of Session at 30 days prior.</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Local government must approve time, date, and location of Session.</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 publishes notice in local paper once per week for two weeks.</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 runs ad on local radio.</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 provides general information on design and operation of proposed facility.</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Applicant addresses questions and concerns voiced by the public.</a:t>
            </a: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r>
              <a:rPr lang="en-US" sz="1600" dirty="0" smtClean="0">
                <a:solidFill>
                  <a:schemeClr val="tx1"/>
                </a:solidFill>
              </a:rPr>
              <a:t>At least one representative of the local government shall attend Session.</a:t>
            </a:r>
          </a:p>
          <a:p>
            <a:pPr marL="342900" indent="-342900" algn="l"/>
            <a:endParaRPr lang="en-US" sz="1600" dirty="0" smtClean="0">
              <a:solidFill>
                <a:schemeClr val="tx1"/>
              </a:solidFill>
            </a:endParaRPr>
          </a:p>
          <a:p>
            <a:pPr marL="342900" indent="-342900" algn="l"/>
            <a:r>
              <a:rPr lang="en-US" sz="1600" dirty="0" smtClean="0">
                <a:solidFill>
                  <a:schemeClr val="tx1"/>
                </a:solidFill>
              </a:rPr>
              <a:t>	</a:t>
            </a:r>
            <a:r>
              <a:rPr lang="en-US" sz="1600" b="1" i="1" dirty="0" smtClean="0">
                <a:solidFill>
                  <a:schemeClr val="tx1"/>
                </a:solidFill>
              </a:rPr>
              <a:t>Note:  All expenses are the responsibility of the Applicant</a:t>
            </a:r>
          </a:p>
          <a:p>
            <a:pPr marL="342900" indent="-342900" algn="l">
              <a:buFont typeface="+mj-lt"/>
              <a:buAutoNum type="arabicPeriod"/>
            </a:pPr>
            <a:endParaRPr lang="en-US" sz="1600" dirty="0" smtClean="0">
              <a:solidFill>
                <a:schemeClr val="tx1"/>
              </a:solidFill>
            </a:endParaRPr>
          </a:p>
          <a:p>
            <a:pPr marL="342900" indent="-342900" algn="l"/>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buFont typeface="+mj-lt"/>
              <a:buAutoNum type="arabicPeriod"/>
            </a:pPr>
            <a:endParaRPr lang="en-US" sz="1600" dirty="0" smtClean="0">
              <a:solidFill>
                <a:schemeClr val="tx1"/>
              </a:solidFill>
            </a:endParaRPr>
          </a:p>
          <a:p>
            <a:pPr marL="342900" indent="-342900" algn="l"/>
            <a:endParaRPr lang="en-US" sz="1400" dirty="0" smtClean="0">
              <a:solidFill>
                <a:schemeClr val="tx1"/>
              </a:solidFill>
            </a:endParaRPr>
          </a:p>
          <a:p>
            <a:pPr marL="342900" indent="-342900" algn="l">
              <a:buFont typeface="+mj-lt"/>
              <a:buAutoNum type="arabicPeriod"/>
            </a:pPr>
            <a:endParaRPr lang="en-US" sz="1400" dirty="0">
              <a:solidFill>
                <a:schemeClr val="tx1"/>
              </a:solidFill>
            </a:endParaRPr>
          </a:p>
        </p:txBody>
      </p:sp>
      <p:sp>
        <p:nvSpPr>
          <p:cNvPr id="5" name="Action Button: Return 4">
            <a:hlinkClick r:id="rId2" action="ppaction://hlinksldjump" highlightClick="1"/>
          </p:cNvPr>
          <p:cNvSpPr/>
          <p:nvPr/>
        </p:nvSpPr>
        <p:spPr>
          <a:xfrm>
            <a:off x="8763000" y="6477000"/>
            <a:ext cx="182880" cy="18288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p:cNvSpPr txBox="1">
            <a:spLocks/>
          </p:cNvSpPr>
          <p:nvPr/>
        </p:nvSpPr>
        <p:spPr>
          <a:xfrm>
            <a:off x="533400" y="457200"/>
            <a:ext cx="8153400" cy="1142999"/>
          </a:xfrm>
          <a:prstGeom prst="rect">
            <a:avLst/>
          </a:prstGeom>
          <a:solidFill>
            <a:schemeClr val="bg2">
              <a:lumMod val="90000"/>
            </a:schemeClr>
          </a:solidFill>
          <a:effectLst>
            <a:innerShdw blurRad="63500" dist="50800" dir="13500000">
              <a:prstClr val="black">
                <a:alpha val="50000"/>
              </a:prstClr>
            </a:innerShdw>
          </a:effectLst>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APPLICANT HOLDS PUBLIC</a:t>
            </a:r>
            <a:r>
              <a:rPr kumimoji="0" lang="en-US" sz="3200" b="0" i="0" u="none" strike="noStrike" kern="1200" cap="none" spc="0" normalizeH="0" noProof="0" dirty="0" smtClean="0">
                <a:ln>
                  <a:noFill/>
                </a:ln>
                <a:solidFill>
                  <a:schemeClr val="tx1"/>
                </a:solidFill>
                <a:effectLst/>
                <a:uLnTx/>
                <a:uFillTx/>
                <a:latin typeface="+mn-lt"/>
                <a:ea typeface="+mn-ea"/>
                <a:cs typeface="+mn-cs"/>
              </a:rPr>
              <a:t> AWARENESS SESSION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1856</TotalTime>
  <Words>731</Words>
  <Application>Microsoft Office PowerPoint</Application>
  <PresentationFormat>On-screen Show (4:3)</PresentationFormat>
  <Paragraphs>178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HB 328  SITING OF SOLID WASTE MANAGEMNT FACILITIES</vt:lpstr>
      <vt:lpstr>Slide 2</vt:lpstr>
      <vt:lpstr>Slide 3</vt:lpstr>
      <vt:lpstr>APPLICATION SUBMITTAL</vt:lpstr>
      <vt:lpstr>Slide 5</vt:lpstr>
      <vt:lpstr>Slide 6</vt:lpstr>
      <vt:lpstr>Slide 7</vt:lpstr>
      <vt:lpstr>NOTICE REQUIREMENTS</vt:lpstr>
      <vt:lpstr>Slide 9</vt:lpstr>
      <vt:lpstr>Slide 10</vt:lpstr>
      <vt:lpstr>Slide 11</vt:lpstr>
      <vt:lpstr>Slide 12</vt:lpstr>
      <vt:lpstr>Slide 13</vt:lpstr>
      <vt:lpstr>Slide 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 328  SITING OF SOLID WASTE MANAGEMNT FACILITIES</dc:title>
  <dc:creator>cherylhar</dc:creator>
  <cp:lastModifiedBy>cherylhar</cp:lastModifiedBy>
  <cp:revision>187</cp:revision>
  <dcterms:created xsi:type="dcterms:W3CDTF">2017-06-27T15:21:53Z</dcterms:created>
  <dcterms:modified xsi:type="dcterms:W3CDTF">2017-08-07T17:54:52Z</dcterms:modified>
</cp:coreProperties>
</file>