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6"/>
  </p:notesMasterIdLst>
  <p:sldIdLst>
    <p:sldId id="257" r:id="rId2"/>
    <p:sldId id="258" r:id="rId3"/>
    <p:sldId id="271" r:id="rId4"/>
    <p:sldId id="259" r:id="rId5"/>
    <p:sldId id="263" r:id="rId6"/>
    <p:sldId id="261" r:id="rId7"/>
    <p:sldId id="269" r:id="rId8"/>
    <p:sldId id="260" r:id="rId9"/>
    <p:sldId id="265" r:id="rId10"/>
    <p:sldId id="264" r:id="rId11"/>
    <p:sldId id="262" r:id="rId12"/>
    <p:sldId id="266" r:id="rId13"/>
    <p:sldId id="267" r:id="rId14"/>
    <p:sldId id="268"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540"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55" cy="464978"/>
          </a:xfrm>
          <a:prstGeom prst="rect">
            <a:avLst/>
          </a:prstGeom>
        </p:spPr>
        <p:txBody>
          <a:bodyPr vert="horz" lIns="90690" tIns="45345" rIns="90690" bIns="45345" rtlCol="0"/>
          <a:lstStyle>
            <a:lvl1pPr algn="l">
              <a:defRPr sz="1200"/>
            </a:lvl1pPr>
          </a:lstStyle>
          <a:p>
            <a:endParaRPr lang="en-US" dirty="0"/>
          </a:p>
        </p:txBody>
      </p:sp>
      <p:sp>
        <p:nvSpPr>
          <p:cNvPr id="3" name="Date Placeholder 2"/>
          <p:cNvSpPr>
            <a:spLocks noGrp="1"/>
          </p:cNvSpPr>
          <p:nvPr>
            <p:ph type="dt" idx="1"/>
          </p:nvPr>
        </p:nvSpPr>
        <p:spPr>
          <a:xfrm>
            <a:off x="3970673" y="1"/>
            <a:ext cx="3038155" cy="464978"/>
          </a:xfrm>
          <a:prstGeom prst="rect">
            <a:avLst/>
          </a:prstGeom>
        </p:spPr>
        <p:txBody>
          <a:bodyPr vert="horz" lIns="90690" tIns="45345" rIns="90690" bIns="45345" rtlCol="0"/>
          <a:lstStyle>
            <a:lvl1pPr algn="r">
              <a:defRPr sz="1200"/>
            </a:lvl1pPr>
          </a:lstStyle>
          <a:p>
            <a:fld id="{371942AF-71D1-4580-991E-EE3B9B7387FA}" type="datetimeFigureOut">
              <a:rPr lang="en-US" smtClean="0"/>
              <a:pPr/>
              <a:t>8/7/2017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0690" tIns="45345" rIns="90690" bIns="45345" rtlCol="0" anchor="ctr"/>
          <a:lstStyle/>
          <a:p>
            <a:endParaRPr lang="en-US" dirty="0"/>
          </a:p>
        </p:txBody>
      </p:sp>
      <p:sp>
        <p:nvSpPr>
          <p:cNvPr id="5" name="Notes Placeholder 4"/>
          <p:cNvSpPr>
            <a:spLocks noGrp="1"/>
          </p:cNvSpPr>
          <p:nvPr>
            <p:ph type="body" sz="quarter" idx="3"/>
          </p:nvPr>
        </p:nvSpPr>
        <p:spPr>
          <a:xfrm>
            <a:off x="701355" y="4416500"/>
            <a:ext cx="5607691" cy="4183222"/>
          </a:xfrm>
          <a:prstGeom prst="rect">
            <a:avLst/>
          </a:prstGeom>
        </p:spPr>
        <p:txBody>
          <a:bodyPr vert="horz" lIns="90690" tIns="45345" rIns="90690" bIns="4534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847"/>
            <a:ext cx="3038155" cy="464978"/>
          </a:xfrm>
          <a:prstGeom prst="rect">
            <a:avLst/>
          </a:prstGeom>
        </p:spPr>
        <p:txBody>
          <a:bodyPr vert="horz" lIns="90690" tIns="45345" rIns="90690" bIns="4534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673" y="8829847"/>
            <a:ext cx="3038155" cy="464978"/>
          </a:xfrm>
          <a:prstGeom prst="rect">
            <a:avLst/>
          </a:prstGeom>
        </p:spPr>
        <p:txBody>
          <a:bodyPr vert="horz" lIns="90690" tIns="45345" rIns="90690" bIns="45345" rtlCol="0" anchor="b"/>
          <a:lstStyle>
            <a:lvl1pPr algn="r">
              <a:defRPr sz="1200"/>
            </a:lvl1pPr>
          </a:lstStyle>
          <a:p>
            <a:fld id="{1C14FED6-8CF5-499C-AA63-41E650E43377}"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14FED6-8CF5-499C-AA63-41E650E43377}" type="slidenum">
              <a:rPr lang="en-US" smtClean="0"/>
              <a:pPr/>
              <a:t>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2B1058-01D8-4961-AE8D-47515D530331}" type="datetimeFigureOut">
              <a:rPr lang="en-US" smtClean="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9477DB-3FF3-497F-95E5-B21205275943}"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2B1058-01D8-4961-AE8D-47515D530331}" type="datetimeFigureOut">
              <a:rPr lang="en-US" smtClean="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9477DB-3FF3-497F-95E5-B2120527594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2B1058-01D8-4961-AE8D-47515D530331}" type="datetimeFigureOut">
              <a:rPr lang="en-US" smtClean="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9477DB-3FF3-497F-95E5-B21205275943}"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2B1058-01D8-4961-AE8D-47515D530331}" type="datetimeFigureOut">
              <a:rPr lang="en-US" smtClean="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9477DB-3FF3-497F-95E5-B21205275943}"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2B1058-01D8-4961-AE8D-47515D530331}" type="datetimeFigureOut">
              <a:rPr lang="en-US" smtClean="0"/>
              <a:pPr/>
              <a:t>8/7/2017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9477DB-3FF3-497F-95E5-B21205275943}"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2B1058-01D8-4961-AE8D-47515D530331}" type="datetimeFigureOut">
              <a:rPr lang="en-US" smtClean="0"/>
              <a:pPr/>
              <a:t>8/7/2017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9477DB-3FF3-497F-95E5-B21205275943}"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2B1058-01D8-4961-AE8D-47515D530331}" type="datetimeFigureOut">
              <a:rPr lang="en-US" smtClean="0"/>
              <a:pPr/>
              <a:t>8/7/2017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9477DB-3FF3-497F-95E5-B21205275943}"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2B1058-01D8-4961-AE8D-47515D530331}" type="datetimeFigureOut">
              <a:rPr lang="en-US" smtClean="0"/>
              <a:pPr/>
              <a:t>8/7/2017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9477DB-3FF3-497F-95E5-B2120527594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2B1058-01D8-4961-AE8D-47515D530331}" type="datetimeFigureOut">
              <a:rPr lang="en-US" smtClean="0"/>
              <a:pPr/>
              <a:t>8/7/2017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79477DB-3FF3-497F-95E5-B2120527594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2B1058-01D8-4961-AE8D-47515D530331}" type="datetimeFigureOut">
              <a:rPr lang="en-US" smtClean="0"/>
              <a:pPr/>
              <a:t>8/7/2017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9477DB-3FF3-497F-95E5-B2120527594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2B1058-01D8-4961-AE8D-47515D530331}" type="datetimeFigureOut">
              <a:rPr lang="en-US" smtClean="0"/>
              <a:pPr/>
              <a:t>8/7/2017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9477DB-3FF3-497F-95E5-B2120527594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64999">
              <a:srgbClr val="F0EBD5"/>
            </a:gs>
            <a:gs pos="100000">
              <a:srgbClr val="D1C39F"/>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2B1058-01D8-4961-AE8D-47515D530331}" type="datetimeFigureOut">
              <a:rPr lang="en-US" smtClean="0"/>
              <a:pPr/>
              <a:t>8/7/2017</a:t>
            </a:fld>
            <a:endParaRPr lang="en-US"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9477DB-3FF3-497F-95E5-B21205275943}"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10.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slide" Target="slide9.xml"/><Relationship Id="rId11" Type="http://schemas.openxmlformats.org/officeDocument/2006/relationships/slide" Target="slide14.xml"/><Relationship Id="rId5" Type="http://schemas.openxmlformats.org/officeDocument/2006/relationships/slide" Target="slide7.xml"/><Relationship Id="rId10" Type="http://schemas.openxmlformats.org/officeDocument/2006/relationships/slide" Target="slide13.xml"/><Relationship Id="rId4" Type="http://schemas.openxmlformats.org/officeDocument/2006/relationships/slide" Target="slide6.xml"/><Relationship Id="rId9" Type="http://schemas.openxmlformats.org/officeDocument/2006/relationships/slide" Target="slide12.xml"/></Relationships>
</file>

<file path=ppt/slides/_rels/slide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09600"/>
            <a:ext cx="8382000" cy="2590800"/>
          </a:xfrm>
        </p:spPr>
        <p:txBody>
          <a:bodyPr>
            <a:noAutofit/>
          </a:bodyPr>
          <a:lstStyle/>
          <a:p>
            <a:pPr algn="ctr"/>
            <a:r>
              <a:rPr lang="en-US" dirty="0" smtClean="0"/>
              <a:t>HB 328</a:t>
            </a:r>
            <a:br>
              <a:rPr lang="en-US" dirty="0" smtClean="0"/>
            </a:br>
            <a:r>
              <a:rPr lang="en-US" sz="2800" dirty="0" smtClean="0"/>
              <a:t/>
            </a:r>
            <a:br>
              <a:rPr lang="en-US" sz="2800" dirty="0" smtClean="0"/>
            </a:br>
            <a:r>
              <a:rPr lang="en-US" sz="3200" dirty="0" smtClean="0"/>
              <a:t>SITING OF SOLID WASTE MANAGEMNT FACILITIES</a:t>
            </a:r>
            <a:endParaRPr lang="en-US" sz="3200" dirty="0"/>
          </a:p>
        </p:txBody>
      </p:sp>
      <p:sp>
        <p:nvSpPr>
          <p:cNvPr id="3" name="Subtitle 2"/>
          <p:cNvSpPr>
            <a:spLocks noGrp="1"/>
          </p:cNvSpPr>
          <p:nvPr>
            <p:ph type="subTitle" idx="1"/>
          </p:nvPr>
        </p:nvSpPr>
        <p:spPr>
          <a:xfrm>
            <a:off x="914400" y="3048000"/>
            <a:ext cx="7162800" cy="3505200"/>
          </a:xfrm>
        </p:spPr>
        <p:txBody>
          <a:bodyPr>
            <a:normAutofit/>
          </a:bodyPr>
          <a:lstStyle/>
          <a:p>
            <a:pPr algn="ctr"/>
            <a:endParaRPr lang="en-US" sz="2000" dirty="0" smtClean="0"/>
          </a:p>
          <a:p>
            <a:pPr algn="ctr"/>
            <a:endParaRPr lang="en-US" sz="2000" dirty="0" smtClean="0"/>
          </a:p>
          <a:p>
            <a:pPr algn="ctr"/>
            <a:r>
              <a:rPr lang="en-US" sz="2000" dirty="0" smtClean="0">
                <a:solidFill>
                  <a:schemeClr val="tx1"/>
                </a:solidFill>
              </a:rPr>
              <a:t>ACCA Annual Convention</a:t>
            </a:r>
          </a:p>
          <a:p>
            <a:pPr algn="ctr"/>
            <a:r>
              <a:rPr lang="en-US" sz="2000" dirty="0" smtClean="0">
                <a:solidFill>
                  <a:schemeClr val="tx1"/>
                </a:solidFill>
              </a:rPr>
              <a:t>Orange Beach, Alabama</a:t>
            </a:r>
          </a:p>
          <a:p>
            <a:pPr algn="ctr"/>
            <a:r>
              <a:rPr lang="en-US" sz="2000" dirty="0" smtClean="0">
                <a:solidFill>
                  <a:schemeClr val="tx1"/>
                </a:solidFill>
              </a:rPr>
              <a:t>August 23, 2017</a:t>
            </a:r>
          </a:p>
          <a:p>
            <a:pPr algn="ctr"/>
            <a:endParaRPr lang="en-US" sz="2000" dirty="0" smtClean="0">
              <a:solidFill>
                <a:schemeClr val="tx1"/>
              </a:solidFill>
            </a:endParaRPr>
          </a:p>
          <a:p>
            <a:pPr algn="ctr"/>
            <a:r>
              <a:rPr lang="en-US" sz="1400" dirty="0" smtClean="0">
                <a:solidFill>
                  <a:schemeClr val="tx1"/>
                </a:solidFill>
              </a:rPr>
              <a:t>By</a:t>
            </a:r>
          </a:p>
          <a:p>
            <a:pPr algn="ctr"/>
            <a:r>
              <a:rPr lang="en-US" sz="2000" dirty="0" smtClean="0">
                <a:solidFill>
                  <a:schemeClr val="tx1"/>
                </a:solidFill>
              </a:rPr>
              <a:t>Randall J. Tindell, P.E.</a:t>
            </a:r>
          </a:p>
          <a:p>
            <a:pPr algn="ctr"/>
            <a:r>
              <a:rPr lang="en-US" sz="2000" dirty="0" smtClean="0">
                <a:solidFill>
                  <a:schemeClr val="tx1"/>
                </a:solidFill>
              </a:rPr>
              <a:t>Coffee County Engineer</a:t>
            </a:r>
          </a:p>
          <a:p>
            <a:pPr algn="ctr"/>
            <a:endParaRPr lang="en-US" sz="2000" dirty="0" smtClean="0"/>
          </a:p>
          <a:p>
            <a:pPr algn="ctr"/>
            <a:endParaRPr lang="en-US" sz="1400" dirty="0"/>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2590800"/>
            <a:ext cx="7848600" cy="2438400"/>
          </a:xfrm>
        </p:spPr>
        <p:txBody>
          <a:bodyPr>
            <a:normAutofit/>
          </a:bodyPr>
          <a:lstStyle/>
          <a:p>
            <a:pPr marL="342900" indent="-342900" algn="l"/>
            <a:r>
              <a:rPr lang="en-US" sz="1400" dirty="0" smtClean="0">
                <a:solidFill>
                  <a:schemeClr val="tx1"/>
                </a:solidFill>
              </a:rPr>
              <a:t>	</a:t>
            </a:r>
            <a:r>
              <a:rPr lang="en-US" sz="1800" dirty="0" smtClean="0">
                <a:solidFill>
                  <a:schemeClr val="tx1"/>
                </a:solidFill>
              </a:rPr>
              <a:t>Applicant shall respond if practicable, in writing, within 14 days to the member of the public with a copy provided to the local governing body.</a:t>
            </a:r>
            <a:endParaRPr lang="en-US" sz="1800" dirty="0">
              <a:solidFill>
                <a:schemeClr val="tx1"/>
              </a:solidFill>
            </a:endParaRPr>
          </a:p>
        </p:txBody>
      </p:sp>
      <p:sp>
        <p:nvSpPr>
          <p:cNvPr id="5" name="Action Button: Return 4">
            <a:hlinkClick r:id="rId2" action="ppaction://hlinksldjump" highlightClick="1"/>
          </p:cNvPr>
          <p:cNvSpPr/>
          <p:nvPr/>
        </p:nvSpPr>
        <p:spPr>
          <a:xfrm>
            <a:off x="8763000" y="6477000"/>
            <a:ext cx="182880" cy="18288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533400" y="457200"/>
            <a:ext cx="8153400" cy="1142999"/>
          </a:xfrm>
          <a:prstGeom prst="rect">
            <a:avLst/>
          </a:prstGeom>
          <a:solidFill>
            <a:schemeClr val="bg2">
              <a:lumMod val="90000"/>
            </a:schemeClr>
          </a:solidFill>
          <a:effectLst>
            <a:innerShdw blurRad="63500" dist="50800" dir="13500000">
              <a:prstClr val="black">
                <a:alpha val="50000"/>
              </a:prstClr>
            </a:innerShdw>
          </a:effectLst>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APPLICANT PROVIDES WRITTEN RESPONSE TO INPUT FROM PUBLIC</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2286000"/>
            <a:ext cx="8001000" cy="4191000"/>
          </a:xfrm>
        </p:spPr>
        <p:txBody>
          <a:bodyPr>
            <a:normAutofit/>
          </a:bodyPr>
          <a:lstStyle/>
          <a:p>
            <a:pPr marL="342900" indent="-342900" algn="l">
              <a:buFont typeface="+mj-lt"/>
              <a:buAutoNum type="arabicPeriod"/>
            </a:pPr>
            <a:r>
              <a:rPr lang="en-US" sz="1600" dirty="0" smtClean="0">
                <a:solidFill>
                  <a:schemeClr val="tx1"/>
                </a:solidFill>
              </a:rPr>
              <a:t>Local government must provide Public Notice at least 30 days prior to date of hearing but no more than 45 days from hearing.</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Notice shall run in one newspaper of general circulation.</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Contents of notice shall be same as before.</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The Public Comment period ends with the conclusion of the Public Hearing.</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endParaRPr lang="en-US" sz="1400" dirty="0" smtClean="0">
              <a:solidFill>
                <a:schemeClr val="tx1"/>
              </a:solidFill>
            </a:endParaRPr>
          </a:p>
          <a:p>
            <a:pPr marL="342900" indent="-342900" algn="l">
              <a:buFont typeface="+mj-lt"/>
              <a:buAutoNum type="arabicPeriod"/>
            </a:pPr>
            <a:endParaRPr lang="en-US" sz="1400" dirty="0">
              <a:solidFill>
                <a:schemeClr val="tx1"/>
              </a:solidFill>
            </a:endParaRPr>
          </a:p>
        </p:txBody>
      </p:sp>
      <p:sp>
        <p:nvSpPr>
          <p:cNvPr id="4" name="Action Button: Return 3">
            <a:hlinkClick r:id="rId2" action="ppaction://hlinksldjump" highlightClick="1"/>
          </p:cNvPr>
          <p:cNvSpPr/>
          <p:nvPr/>
        </p:nvSpPr>
        <p:spPr>
          <a:xfrm>
            <a:off x="8763000" y="6477000"/>
            <a:ext cx="182880" cy="18288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533400" y="457200"/>
            <a:ext cx="8153400" cy="1142999"/>
          </a:xfrm>
          <a:prstGeom prst="rect">
            <a:avLst/>
          </a:prstGeom>
          <a:solidFill>
            <a:schemeClr val="bg2">
              <a:lumMod val="90000"/>
            </a:schemeClr>
          </a:solidFill>
          <a:effectLst>
            <a:innerShdw blurRad="63500" dist="50800" dir="13500000">
              <a:prstClr val="black">
                <a:alpha val="50000"/>
              </a:prstClr>
            </a:innerShdw>
          </a:effectLst>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LOCAL GOVERNMENT HOLDS PUBLIC HEARING</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2286000"/>
            <a:ext cx="8001000" cy="4191000"/>
          </a:xfrm>
        </p:spPr>
        <p:txBody>
          <a:bodyPr>
            <a:normAutofit/>
          </a:bodyPr>
          <a:lstStyle/>
          <a:p>
            <a:pPr marL="342900" indent="-342900" algn="l">
              <a:buFont typeface="+mj-lt"/>
              <a:buAutoNum type="arabicPeriod"/>
            </a:pPr>
            <a:r>
              <a:rPr lang="en-US" sz="1600" dirty="0" smtClean="0">
                <a:solidFill>
                  <a:schemeClr val="tx1"/>
                </a:solidFill>
              </a:rPr>
              <a:t>Local government REVIEWS LOCAL Solid Waste Management Plan.</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Considers the “6 Criteria”.</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Considers input from public.</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Decides whether to approve or disapprove the siting of the facility.</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If disapproved, applicant may start over.  It’s dead.</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If approved, local government grants approval of application.</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endParaRPr lang="en-US" sz="1400" dirty="0" smtClean="0">
              <a:solidFill>
                <a:schemeClr val="tx1"/>
              </a:solidFill>
            </a:endParaRPr>
          </a:p>
          <a:p>
            <a:pPr marL="342900" indent="-342900" algn="l">
              <a:buFont typeface="+mj-lt"/>
              <a:buAutoNum type="arabicPeriod"/>
            </a:pPr>
            <a:endParaRPr lang="en-US" sz="1400" dirty="0">
              <a:solidFill>
                <a:schemeClr val="tx1"/>
              </a:solidFill>
            </a:endParaRPr>
          </a:p>
        </p:txBody>
      </p:sp>
      <p:sp>
        <p:nvSpPr>
          <p:cNvPr id="4" name="Action Button: Return 3">
            <a:hlinkClick r:id="rId2" action="ppaction://hlinksldjump" highlightClick="1"/>
          </p:cNvPr>
          <p:cNvSpPr/>
          <p:nvPr/>
        </p:nvSpPr>
        <p:spPr>
          <a:xfrm>
            <a:off x="8686800" y="6477000"/>
            <a:ext cx="182880" cy="18288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533400" y="457200"/>
            <a:ext cx="8153400" cy="1142999"/>
          </a:xfrm>
          <a:prstGeom prst="rect">
            <a:avLst/>
          </a:prstGeom>
          <a:solidFill>
            <a:schemeClr val="bg2">
              <a:lumMod val="90000"/>
            </a:schemeClr>
          </a:solidFill>
          <a:effectLst>
            <a:innerShdw blurRad="63500" dist="50800" dir="13500000">
              <a:prstClr val="black">
                <a:alpha val="50000"/>
              </a:prstClr>
            </a:innerShdw>
          </a:effectLst>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LOCAL GOVERNMENT MAKES DETERMINATION</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2286000"/>
            <a:ext cx="8001000" cy="4191000"/>
          </a:xfrm>
        </p:spPr>
        <p:txBody>
          <a:bodyPr>
            <a:normAutofit/>
          </a:bodyPr>
          <a:lstStyle/>
          <a:p>
            <a:pPr marL="342900" indent="-342900" algn="l">
              <a:buFont typeface="+mj-lt"/>
              <a:buAutoNum type="arabicPeriod"/>
            </a:pPr>
            <a:r>
              <a:rPr lang="en-US" sz="1600" dirty="0" smtClean="0">
                <a:solidFill>
                  <a:schemeClr val="tx1"/>
                </a:solidFill>
              </a:rPr>
              <a:t>Asks Court if local government complied with public comment requirements and time frames. </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Asks Court if local government’s approval of application is consistent with the local Solid Waste Management Plan.</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Asks Court if local government considered the “6 Criteria”.</a:t>
            </a:r>
          </a:p>
          <a:p>
            <a:pPr marL="342900" indent="-342900" algn="l">
              <a:buFont typeface="+mj-lt"/>
              <a:buAutoNum type="arabicPeriod"/>
            </a:pPr>
            <a:endParaRPr lang="en-US" sz="1600" dirty="0" smtClean="0">
              <a:solidFill>
                <a:schemeClr val="tx1"/>
              </a:solidFill>
            </a:endParaRPr>
          </a:p>
          <a:p>
            <a:pPr marL="342900" indent="-342900" algn="l"/>
            <a:endParaRPr lang="en-US" sz="1600" dirty="0" smtClean="0">
              <a:solidFill>
                <a:schemeClr val="tx1"/>
              </a:solidFill>
            </a:endParaRPr>
          </a:p>
          <a:p>
            <a:pPr marL="342900" indent="-342900" algn="l"/>
            <a:r>
              <a:rPr lang="en-US" sz="1600" dirty="0" smtClean="0">
                <a:solidFill>
                  <a:schemeClr val="tx1"/>
                </a:solidFill>
              </a:rPr>
              <a:t>	</a:t>
            </a:r>
            <a:r>
              <a:rPr lang="en-US" sz="1600" b="1" i="1" dirty="0" smtClean="0">
                <a:solidFill>
                  <a:schemeClr val="tx1"/>
                </a:solidFill>
              </a:rPr>
              <a:t>Note:  All Court costs are the responsibility of the Applicant</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endParaRPr lang="en-US" sz="1400" dirty="0" smtClean="0">
              <a:solidFill>
                <a:schemeClr val="tx1"/>
              </a:solidFill>
            </a:endParaRPr>
          </a:p>
          <a:p>
            <a:pPr marL="342900" indent="-342900" algn="l">
              <a:buFont typeface="+mj-lt"/>
              <a:buAutoNum type="arabicPeriod"/>
            </a:pPr>
            <a:endParaRPr lang="en-US" sz="1400" dirty="0">
              <a:solidFill>
                <a:schemeClr val="tx1"/>
              </a:solidFill>
            </a:endParaRPr>
          </a:p>
        </p:txBody>
      </p:sp>
      <p:sp>
        <p:nvSpPr>
          <p:cNvPr id="4" name="Action Button: Return 3">
            <a:hlinkClick r:id="rId2" action="ppaction://hlinksldjump" highlightClick="1"/>
          </p:cNvPr>
          <p:cNvSpPr/>
          <p:nvPr/>
        </p:nvSpPr>
        <p:spPr>
          <a:xfrm>
            <a:off x="8686800" y="6477000"/>
            <a:ext cx="182880" cy="18288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533400" y="457200"/>
            <a:ext cx="8153400" cy="1142999"/>
          </a:xfrm>
          <a:prstGeom prst="rect">
            <a:avLst/>
          </a:prstGeom>
          <a:solidFill>
            <a:schemeClr val="bg2">
              <a:lumMod val="90000"/>
            </a:schemeClr>
          </a:solidFill>
          <a:effectLst>
            <a:innerShdw blurRad="63500" dist="50800" dir="13500000">
              <a:prstClr val="black">
                <a:alpha val="50000"/>
              </a:prstClr>
            </a:innerShdw>
          </a:effectLst>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APPLICANT PETITIONS CIRCUIT COURT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2286000"/>
            <a:ext cx="8001000" cy="4191000"/>
          </a:xfrm>
        </p:spPr>
        <p:txBody>
          <a:bodyPr>
            <a:normAutofit/>
          </a:bodyPr>
          <a:lstStyle/>
          <a:p>
            <a:pPr marL="342900" indent="-342900" algn="l">
              <a:buFont typeface="+mj-lt"/>
              <a:buAutoNum type="arabicPeriod"/>
            </a:pPr>
            <a:r>
              <a:rPr lang="en-US" sz="1600" dirty="0" smtClean="0">
                <a:solidFill>
                  <a:schemeClr val="tx1"/>
                </a:solidFill>
              </a:rPr>
              <a:t>If the Circuit Court determines that the local government met the requirements of the Statute, then the Applicant may seek approval of other regulatory authorities (ADEM).</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If the Circuit Court determines that the local government has not met the requirements of the Statute, then the local governing body or the applicant shall have the opportunity to correct the problem.</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The Circuit Court can extend the 60 days it has to make a declaration by 30 days, if necessary.</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endParaRPr lang="en-US" sz="1400" dirty="0" smtClean="0">
              <a:solidFill>
                <a:schemeClr val="tx1"/>
              </a:solidFill>
            </a:endParaRPr>
          </a:p>
          <a:p>
            <a:pPr marL="342900" indent="-342900" algn="l">
              <a:buFont typeface="+mj-lt"/>
              <a:buAutoNum type="arabicPeriod"/>
            </a:pPr>
            <a:endParaRPr lang="en-US" sz="1400" dirty="0">
              <a:solidFill>
                <a:schemeClr val="tx1"/>
              </a:solidFill>
            </a:endParaRPr>
          </a:p>
        </p:txBody>
      </p:sp>
      <p:sp>
        <p:nvSpPr>
          <p:cNvPr id="4" name="Action Button: Return 3">
            <a:hlinkClick r:id="rId2" action="ppaction://hlinksldjump" highlightClick="1"/>
          </p:cNvPr>
          <p:cNvSpPr/>
          <p:nvPr/>
        </p:nvSpPr>
        <p:spPr>
          <a:xfrm>
            <a:off x="8763000" y="6477000"/>
            <a:ext cx="182880" cy="18288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txBox="1">
            <a:spLocks/>
          </p:cNvSpPr>
          <p:nvPr/>
        </p:nvSpPr>
        <p:spPr>
          <a:xfrm>
            <a:off x="533400" y="457200"/>
            <a:ext cx="8153400" cy="1142999"/>
          </a:xfrm>
          <a:prstGeom prst="rect">
            <a:avLst/>
          </a:prstGeom>
          <a:solidFill>
            <a:schemeClr val="bg2">
              <a:lumMod val="90000"/>
            </a:schemeClr>
          </a:solidFill>
          <a:effectLst>
            <a:innerShdw blurRad="63500" dist="50800" dir="13500000">
              <a:prstClr val="black">
                <a:alpha val="50000"/>
              </a:prstClr>
            </a:innerShdw>
          </a:effectLst>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CIRCUIT COURT ISSUES</a:t>
            </a:r>
            <a:r>
              <a:rPr kumimoji="0" lang="en-US" sz="3200" b="0" i="0" u="none" strike="noStrike" kern="1200" cap="none" spc="0" normalizeH="0" noProof="0" dirty="0" smtClean="0">
                <a:ln>
                  <a:noFill/>
                </a:ln>
                <a:solidFill>
                  <a:schemeClr val="tx1"/>
                </a:solidFill>
                <a:effectLst/>
                <a:uLnTx/>
                <a:uFillTx/>
                <a:latin typeface="+mn-lt"/>
                <a:ea typeface="+mn-ea"/>
                <a:cs typeface="+mn-cs"/>
              </a:rPr>
              <a:t> DECLARATORY JUDGEMENT</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371602"/>
            <a:ext cx="7467600" cy="5478423"/>
          </a:xfrm>
          <a:prstGeom prst="rect">
            <a:avLst/>
          </a:prstGeom>
          <a:noFill/>
          <a:effectLst>
            <a:glow rad="228600">
              <a:schemeClr val="accent3">
                <a:satMod val="175000"/>
                <a:alpha val="40000"/>
              </a:schemeClr>
            </a:glow>
          </a:effectLst>
        </p:spPr>
        <p:txBody>
          <a:bodyPr wrap="square" rtlCol="0">
            <a:spAutoFit/>
          </a:bodyPr>
          <a:lstStyle/>
          <a:p>
            <a:r>
              <a:rPr lang="en-US" u="sng" dirty="0" smtClean="0"/>
              <a:t>ENROLLED</a:t>
            </a:r>
            <a:r>
              <a:rPr lang="en-US" dirty="0" smtClean="0"/>
              <a:t>, An Act,</a:t>
            </a:r>
          </a:p>
          <a:p>
            <a:endParaRPr lang="en-US" dirty="0"/>
          </a:p>
          <a:p>
            <a:r>
              <a:rPr lang="en-US" dirty="0" smtClean="0"/>
              <a:t>	</a:t>
            </a:r>
            <a:r>
              <a:rPr lang="en-US" sz="2000" dirty="0" smtClean="0"/>
              <a:t>Relating to the siting of solid waste management facilities; to amend Section 22-27-48, Code of Alabama 1975; to add Section 22-27-48.1 to the Code of Alabama 1975; to </a:t>
            </a:r>
            <a:r>
              <a:rPr lang="en-US" sz="2000" dirty="0" smtClean="0">
                <a:effectLst>
                  <a:glow rad="228600">
                    <a:schemeClr val="accent3">
                      <a:satMod val="175000"/>
                      <a:alpha val="40000"/>
                    </a:schemeClr>
                  </a:glow>
                </a:effectLst>
              </a:rPr>
              <a:t>alter the approval process by a local governing body </a:t>
            </a:r>
            <a:r>
              <a:rPr lang="en-US" sz="2000" dirty="0" smtClean="0">
                <a:effectLst/>
              </a:rPr>
              <a:t> for the siting of a new solid waste management facility; to provide that an approval of a new facility by a local governing body would </a:t>
            </a:r>
            <a:r>
              <a:rPr lang="en-US" sz="2000" dirty="0" smtClean="0">
                <a:effectLst>
                  <a:glow rad="101600">
                    <a:srgbClr val="FFFF00">
                      <a:alpha val="60000"/>
                    </a:srgbClr>
                  </a:glow>
                </a:effectLst>
              </a:rPr>
              <a:t>be reviewed by the circuit court;</a:t>
            </a:r>
            <a:r>
              <a:rPr lang="en-US" sz="2000" dirty="0" smtClean="0">
                <a:effectLst/>
              </a:rPr>
              <a:t> and to </a:t>
            </a:r>
            <a:r>
              <a:rPr lang="en-US" sz="2000" dirty="0" smtClean="0">
                <a:effectLst>
                  <a:glow rad="228600">
                    <a:schemeClr val="accent2">
                      <a:satMod val="175000"/>
                      <a:alpha val="40000"/>
                    </a:schemeClr>
                  </a:glow>
                </a:effectLst>
              </a:rPr>
              <a:t>remove</a:t>
            </a:r>
            <a:r>
              <a:rPr lang="en-US" sz="2000" dirty="0" smtClean="0">
                <a:effectLst/>
              </a:rPr>
              <a:t> a requirement that a proposed new solid waste management facility or a modification of a permit for an existing facility be evaluated by a </a:t>
            </a:r>
            <a:r>
              <a:rPr lang="en-US" sz="2000" dirty="0" smtClean="0">
                <a:effectLst>
                  <a:glow rad="228600">
                    <a:schemeClr val="accent2">
                      <a:satMod val="175000"/>
                      <a:alpha val="40000"/>
                    </a:schemeClr>
                  </a:glow>
                </a:effectLst>
              </a:rPr>
              <a:t>Regional Planning and Development Commission.</a:t>
            </a:r>
            <a:endParaRPr lang="en-US" sz="2000" dirty="0" smtClean="0">
              <a:effectLst/>
            </a:endParaRPr>
          </a:p>
          <a:p>
            <a:endParaRPr lang="en-US" sz="2000" dirty="0">
              <a:effectLst/>
            </a:endParaRPr>
          </a:p>
          <a:p>
            <a:endParaRPr lang="en-US" sz="2000" dirty="0" smtClean="0">
              <a:solidFill>
                <a:srgbClr val="FF0000"/>
              </a:solidFill>
              <a:effectLst>
                <a:glow rad="228600">
                  <a:schemeClr val="accent2">
                    <a:satMod val="175000"/>
                    <a:alpha val="40000"/>
                  </a:schemeClr>
                </a:glow>
              </a:effectLst>
            </a:endParaRPr>
          </a:p>
          <a:p>
            <a:endParaRPr lang="en-US" sz="2000" dirty="0">
              <a:effectLst>
                <a:glow rad="228600">
                  <a:schemeClr val="accent2">
                    <a:satMod val="175000"/>
                    <a:alpha val="40000"/>
                  </a:schemeClr>
                </a:glow>
              </a:effectLst>
            </a:endParaRPr>
          </a:p>
          <a:p>
            <a:endParaRPr lang="en-US" sz="2000" dirty="0" smtClean="0">
              <a:effectLst>
                <a:glow rad="228600">
                  <a:schemeClr val="accent2">
                    <a:satMod val="175000"/>
                    <a:alpha val="40000"/>
                  </a:schemeClr>
                </a:glow>
              </a:effectLst>
            </a:endParaRPr>
          </a:p>
          <a:p>
            <a:endParaRPr lang="en-US" dirty="0">
              <a:effectLst>
                <a:glow rad="228600">
                  <a:schemeClr val="accent2">
                    <a:satMod val="175000"/>
                    <a:alpha val="40000"/>
                  </a:schemeClr>
                </a:glow>
              </a:effectLst>
            </a:endParaRPr>
          </a:p>
          <a:p>
            <a:endParaRPr lang="en-US" dirty="0" smtClean="0">
              <a:effectLst>
                <a:glow rad="228600">
                  <a:schemeClr val="accent2">
                    <a:satMod val="175000"/>
                    <a:alpha val="40000"/>
                  </a:schemeClr>
                </a:glow>
              </a:effectLst>
            </a:endParaRP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33400"/>
            <a:ext cx="4572000" cy="27432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smtClean="0">
                <a:solidFill>
                  <a:schemeClr val="tx1"/>
                </a:solidFill>
              </a:rPr>
              <a:t>Application Submittal</a:t>
            </a:r>
            <a:endParaRPr lang="en-US" sz="1350" dirty="0">
              <a:solidFill>
                <a:schemeClr val="tx1"/>
              </a:solidFill>
            </a:endParaRPr>
          </a:p>
        </p:txBody>
      </p:sp>
      <p:sp>
        <p:nvSpPr>
          <p:cNvPr id="3" name="Rectangle 2"/>
          <p:cNvSpPr/>
          <p:nvPr/>
        </p:nvSpPr>
        <p:spPr>
          <a:xfrm>
            <a:off x="304800" y="1066800"/>
            <a:ext cx="4572000" cy="27432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smtClean="0">
                <a:solidFill>
                  <a:schemeClr val="tx1"/>
                </a:solidFill>
              </a:rPr>
              <a:t>Local Government Receives Application</a:t>
            </a:r>
            <a:endParaRPr lang="en-US" sz="1350" dirty="0">
              <a:solidFill>
                <a:schemeClr val="tx1"/>
              </a:solidFill>
            </a:endParaRPr>
          </a:p>
        </p:txBody>
      </p:sp>
      <p:sp>
        <p:nvSpPr>
          <p:cNvPr id="4" name="Rectangle 3"/>
          <p:cNvSpPr/>
          <p:nvPr/>
        </p:nvSpPr>
        <p:spPr>
          <a:xfrm>
            <a:off x="304800" y="1524000"/>
            <a:ext cx="4572000" cy="27432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smtClean="0">
                <a:solidFill>
                  <a:schemeClr val="tx1"/>
                </a:solidFill>
              </a:rPr>
              <a:t>Local Government Provides Public Notice</a:t>
            </a:r>
            <a:endParaRPr lang="en-US" sz="1350" dirty="0">
              <a:solidFill>
                <a:schemeClr val="tx1"/>
              </a:solidFill>
            </a:endParaRPr>
          </a:p>
        </p:txBody>
      </p:sp>
      <p:sp>
        <p:nvSpPr>
          <p:cNvPr id="5" name="Rectangle 4"/>
          <p:cNvSpPr/>
          <p:nvPr/>
        </p:nvSpPr>
        <p:spPr>
          <a:xfrm>
            <a:off x="304800" y="2057400"/>
            <a:ext cx="4572000" cy="27432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smtClean="0">
                <a:solidFill>
                  <a:schemeClr val="tx1"/>
                </a:solidFill>
              </a:rPr>
              <a:t>Applicant Holds Public Awareness Session</a:t>
            </a:r>
            <a:endParaRPr lang="en-US" sz="1350" dirty="0">
              <a:solidFill>
                <a:schemeClr val="tx1"/>
              </a:solidFill>
            </a:endParaRPr>
          </a:p>
        </p:txBody>
      </p:sp>
      <p:sp>
        <p:nvSpPr>
          <p:cNvPr id="6" name="Rectangle 5"/>
          <p:cNvSpPr/>
          <p:nvPr/>
        </p:nvSpPr>
        <p:spPr>
          <a:xfrm>
            <a:off x="304800" y="2565400"/>
            <a:ext cx="4572000" cy="27432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smtClean="0">
                <a:solidFill>
                  <a:schemeClr val="tx1"/>
                </a:solidFill>
              </a:rPr>
              <a:t>Applicant Provides Written Response to Input from Public</a:t>
            </a:r>
            <a:endParaRPr lang="en-US" sz="1350" dirty="0">
              <a:solidFill>
                <a:schemeClr val="tx1"/>
              </a:solidFill>
            </a:endParaRPr>
          </a:p>
        </p:txBody>
      </p:sp>
      <p:sp>
        <p:nvSpPr>
          <p:cNvPr id="7" name="Rectangle 6"/>
          <p:cNvSpPr/>
          <p:nvPr/>
        </p:nvSpPr>
        <p:spPr>
          <a:xfrm>
            <a:off x="304800" y="3073400"/>
            <a:ext cx="4572000" cy="27432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smtClean="0">
                <a:solidFill>
                  <a:schemeClr val="tx1"/>
                </a:solidFill>
              </a:rPr>
              <a:t>Local Government Holds Public Hearing</a:t>
            </a:r>
            <a:endParaRPr lang="en-US" sz="1350" dirty="0">
              <a:solidFill>
                <a:schemeClr val="tx1"/>
              </a:solidFill>
            </a:endParaRPr>
          </a:p>
        </p:txBody>
      </p:sp>
      <p:sp>
        <p:nvSpPr>
          <p:cNvPr id="8" name="Rectangle 7"/>
          <p:cNvSpPr/>
          <p:nvPr/>
        </p:nvSpPr>
        <p:spPr>
          <a:xfrm>
            <a:off x="304800" y="3581400"/>
            <a:ext cx="4572000" cy="27432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smtClean="0">
                <a:solidFill>
                  <a:schemeClr val="tx1"/>
                </a:solidFill>
              </a:rPr>
              <a:t>Local Government Makes Determination</a:t>
            </a:r>
            <a:endParaRPr lang="en-US" sz="1350" dirty="0">
              <a:solidFill>
                <a:schemeClr val="tx1"/>
              </a:solidFill>
            </a:endParaRPr>
          </a:p>
        </p:txBody>
      </p:sp>
      <p:sp>
        <p:nvSpPr>
          <p:cNvPr id="20" name="TextBox 19"/>
          <p:cNvSpPr txBox="1"/>
          <p:nvPr/>
        </p:nvSpPr>
        <p:spPr>
          <a:xfrm>
            <a:off x="3733800" y="0"/>
            <a:ext cx="1600200" cy="369332"/>
          </a:xfrm>
          <a:prstGeom prst="rect">
            <a:avLst/>
          </a:prstGeom>
          <a:noFill/>
        </p:spPr>
        <p:txBody>
          <a:bodyPr wrap="square" rtlCol="0">
            <a:spAutoFit/>
          </a:bodyPr>
          <a:lstStyle/>
          <a:p>
            <a:pPr algn="ctr"/>
            <a:r>
              <a:rPr lang="en-US" dirty="0" smtClean="0"/>
              <a:t>FLOW CHART</a:t>
            </a:r>
            <a:endParaRPr lang="en-US" dirty="0"/>
          </a:p>
        </p:txBody>
      </p:sp>
      <p:cxnSp>
        <p:nvCxnSpPr>
          <p:cNvPr id="41" name="Straight Connector 40"/>
          <p:cNvCxnSpPr>
            <a:stCxn id="4" idx="2"/>
            <a:endCxn id="5" idx="0"/>
          </p:cNvCxnSpPr>
          <p:nvPr/>
        </p:nvCxnSpPr>
        <p:spPr>
          <a:xfrm rot="5400000">
            <a:off x="2461260" y="1927860"/>
            <a:ext cx="25908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7" idx="2"/>
            <a:endCxn id="8" idx="0"/>
          </p:cNvCxnSpPr>
          <p:nvPr/>
        </p:nvCxnSpPr>
        <p:spPr>
          <a:xfrm rot="5400000">
            <a:off x="2473961" y="3464561"/>
            <a:ext cx="23368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2" idx="2"/>
            <a:endCxn id="3" idx="0"/>
          </p:cNvCxnSpPr>
          <p:nvPr/>
        </p:nvCxnSpPr>
        <p:spPr>
          <a:xfrm rot="5400000">
            <a:off x="2461260" y="937260"/>
            <a:ext cx="25908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a:stCxn id="3" idx="2"/>
            <a:endCxn id="4" idx="0"/>
          </p:cNvCxnSpPr>
          <p:nvPr/>
        </p:nvCxnSpPr>
        <p:spPr>
          <a:xfrm rot="5400000">
            <a:off x="2499360" y="1432560"/>
            <a:ext cx="18288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p:cNvCxnSpPr>
            <a:stCxn id="6" idx="2"/>
            <a:endCxn id="7" idx="0"/>
          </p:cNvCxnSpPr>
          <p:nvPr/>
        </p:nvCxnSpPr>
        <p:spPr>
          <a:xfrm rot="5400000">
            <a:off x="2473961" y="2956560"/>
            <a:ext cx="23368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a:stCxn id="5" idx="2"/>
            <a:endCxn id="6" idx="0"/>
          </p:cNvCxnSpPr>
          <p:nvPr/>
        </p:nvCxnSpPr>
        <p:spPr>
          <a:xfrm rot="5400000">
            <a:off x="2473961" y="2448561"/>
            <a:ext cx="233680" cy="1588"/>
          </a:xfrm>
          <a:prstGeom prst="line">
            <a:avLst/>
          </a:prstGeom>
        </p:spPr>
        <p:style>
          <a:lnRef idx="1">
            <a:schemeClr val="accent1"/>
          </a:lnRef>
          <a:fillRef idx="0">
            <a:schemeClr val="accent1"/>
          </a:fillRef>
          <a:effectRef idx="0">
            <a:schemeClr val="accent1"/>
          </a:effectRef>
          <a:fontRef idx="minor">
            <a:schemeClr val="tx1"/>
          </a:fontRef>
        </p:style>
      </p:cxnSp>
      <p:sp>
        <p:nvSpPr>
          <p:cNvPr id="31" name="Flowchart: Alternate Process 30"/>
          <p:cNvSpPr/>
          <p:nvPr/>
        </p:nvSpPr>
        <p:spPr>
          <a:xfrm>
            <a:off x="685800" y="4800600"/>
            <a:ext cx="1097280" cy="609600"/>
          </a:xfrm>
          <a:prstGeom prst="flowChartAlternateProcess">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Process Ends </a:t>
            </a:r>
          </a:p>
          <a:p>
            <a:pPr algn="ctr"/>
            <a:r>
              <a:rPr lang="en-US" sz="1200" dirty="0" smtClean="0">
                <a:solidFill>
                  <a:schemeClr val="tx1"/>
                </a:solidFill>
              </a:rPr>
              <a:t>Or</a:t>
            </a:r>
          </a:p>
          <a:p>
            <a:pPr algn="ctr"/>
            <a:r>
              <a:rPr lang="en-US" sz="1200" dirty="0" smtClean="0">
                <a:solidFill>
                  <a:schemeClr val="tx1"/>
                </a:solidFill>
              </a:rPr>
              <a:t>Starts Over</a:t>
            </a:r>
            <a:endParaRPr lang="en-US" sz="1200" dirty="0">
              <a:solidFill>
                <a:schemeClr val="tx1"/>
              </a:solidFill>
            </a:endParaRPr>
          </a:p>
        </p:txBody>
      </p:sp>
      <p:sp>
        <p:nvSpPr>
          <p:cNvPr id="46" name="Flowchart: Decision 45"/>
          <p:cNvSpPr/>
          <p:nvPr/>
        </p:nvSpPr>
        <p:spPr>
          <a:xfrm>
            <a:off x="304800" y="4114800"/>
            <a:ext cx="1828800" cy="548640"/>
          </a:xfrm>
          <a:prstGeom prst="flowChartDecisio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1"/>
                </a:solidFill>
              </a:rPr>
              <a:t>Application Disapproved</a:t>
            </a:r>
            <a:endParaRPr lang="en-US" sz="1100" dirty="0">
              <a:solidFill>
                <a:schemeClr val="tx1"/>
              </a:solidFill>
            </a:endParaRPr>
          </a:p>
        </p:txBody>
      </p:sp>
      <p:sp>
        <p:nvSpPr>
          <p:cNvPr id="47" name="Flowchart: Decision 46"/>
          <p:cNvSpPr/>
          <p:nvPr/>
        </p:nvSpPr>
        <p:spPr>
          <a:xfrm>
            <a:off x="3048000" y="4114800"/>
            <a:ext cx="1828800" cy="548640"/>
          </a:xfrm>
          <a:prstGeom prst="flowChartDecisio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1"/>
                </a:solidFill>
              </a:rPr>
              <a:t>Application Approved</a:t>
            </a:r>
            <a:endParaRPr lang="en-US" sz="1100" dirty="0">
              <a:solidFill>
                <a:schemeClr val="tx1"/>
              </a:solidFill>
            </a:endParaRPr>
          </a:p>
        </p:txBody>
      </p:sp>
      <p:cxnSp>
        <p:nvCxnSpPr>
          <p:cNvPr id="57" name="Straight Connector 56"/>
          <p:cNvCxnSpPr>
            <a:stCxn id="8" idx="2"/>
            <a:endCxn id="46" idx="0"/>
          </p:cNvCxnSpPr>
          <p:nvPr/>
        </p:nvCxnSpPr>
        <p:spPr>
          <a:xfrm rot="5400000">
            <a:off x="1775460" y="3299460"/>
            <a:ext cx="259080" cy="1371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a:stCxn id="8" idx="2"/>
            <a:endCxn id="47" idx="0"/>
          </p:cNvCxnSpPr>
          <p:nvPr/>
        </p:nvCxnSpPr>
        <p:spPr>
          <a:xfrm rot="16200000" flipH="1">
            <a:off x="3147060" y="3299460"/>
            <a:ext cx="259080" cy="1371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a:stCxn id="46" idx="2"/>
            <a:endCxn id="31" idx="0"/>
          </p:cNvCxnSpPr>
          <p:nvPr/>
        </p:nvCxnSpPr>
        <p:spPr>
          <a:xfrm rot="16200000" flipH="1">
            <a:off x="1158240" y="4724400"/>
            <a:ext cx="137160" cy="15240"/>
          </a:xfrm>
          <a:prstGeom prst="line">
            <a:avLst/>
          </a:prstGeom>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2895600" y="4800600"/>
            <a:ext cx="2133600" cy="3048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1"/>
                </a:solidFill>
              </a:rPr>
              <a:t>Applicant Petitions Circuit Court</a:t>
            </a:r>
            <a:endParaRPr lang="en-US" sz="1100" dirty="0">
              <a:solidFill>
                <a:schemeClr val="tx1"/>
              </a:solidFill>
            </a:endParaRPr>
          </a:p>
        </p:txBody>
      </p:sp>
      <p:sp>
        <p:nvSpPr>
          <p:cNvPr id="68" name="Rectangle 67"/>
          <p:cNvSpPr/>
          <p:nvPr/>
        </p:nvSpPr>
        <p:spPr>
          <a:xfrm>
            <a:off x="2590800" y="5257800"/>
            <a:ext cx="2743200" cy="3048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1"/>
                </a:solidFill>
              </a:rPr>
              <a:t>Circuit Court Issues Declaratory Judgment</a:t>
            </a:r>
            <a:endParaRPr lang="en-US" sz="1100" dirty="0">
              <a:solidFill>
                <a:schemeClr val="tx1"/>
              </a:solidFill>
            </a:endParaRPr>
          </a:p>
        </p:txBody>
      </p:sp>
      <p:sp>
        <p:nvSpPr>
          <p:cNvPr id="72" name="Flowchart: Decision 71"/>
          <p:cNvSpPr/>
          <p:nvPr/>
        </p:nvSpPr>
        <p:spPr>
          <a:xfrm>
            <a:off x="1219200" y="5562600"/>
            <a:ext cx="1828800" cy="609600"/>
          </a:xfrm>
          <a:prstGeom prst="flowChartDecisio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solidFill>
                  <a:schemeClr val="tx1"/>
                </a:solidFill>
              </a:rPr>
              <a:t>Circuit Court Concurs In Process</a:t>
            </a:r>
            <a:endParaRPr lang="en-US" sz="1050" dirty="0">
              <a:solidFill>
                <a:schemeClr val="tx1"/>
              </a:solidFill>
            </a:endParaRPr>
          </a:p>
        </p:txBody>
      </p:sp>
      <p:sp>
        <p:nvSpPr>
          <p:cNvPr id="76" name="Flowchart: Decision 75"/>
          <p:cNvSpPr/>
          <p:nvPr/>
        </p:nvSpPr>
        <p:spPr>
          <a:xfrm>
            <a:off x="4876800" y="5562600"/>
            <a:ext cx="1905000" cy="609600"/>
          </a:xfrm>
          <a:prstGeom prst="flowChartDecision">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solidFill>
                  <a:schemeClr val="tx1"/>
                </a:solidFill>
              </a:rPr>
              <a:t>Circuit Court Rejects Process</a:t>
            </a:r>
            <a:endParaRPr lang="en-US" sz="1050" dirty="0">
              <a:solidFill>
                <a:schemeClr val="tx1"/>
              </a:solidFill>
            </a:endParaRPr>
          </a:p>
        </p:txBody>
      </p:sp>
      <p:sp>
        <p:nvSpPr>
          <p:cNvPr id="77" name="Flowchart: Alternate Process 76"/>
          <p:cNvSpPr/>
          <p:nvPr/>
        </p:nvSpPr>
        <p:spPr>
          <a:xfrm>
            <a:off x="1295400" y="6248400"/>
            <a:ext cx="1676400" cy="457200"/>
          </a:xfrm>
          <a:prstGeom prst="flowChartAlternateProcess">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Applicant Submits Application to ADEM</a:t>
            </a:r>
            <a:endParaRPr lang="en-US" sz="1200" dirty="0">
              <a:solidFill>
                <a:schemeClr val="tx1"/>
              </a:solidFill>
            </a:endParaRPr>
          </a:p>
        </p:txBody>
      </p:sp>
      <p:sp>
        <p:nvSpPr>
          <p:cNvPr id="78" name="Flowchart: Alternate Process 77"/>
          <p:cNvSpPr/>
          <p:nvPr/>
        </p:nvSpPr>
        <p:spPr>
          <a:xfrm>
            <a:off x="4191000" y="6248400"/>
            <a:ext cx="1097280" cy="457200"/>
          </a:xfrm>
          <a:prstGeom prst="flowChartAlternateProcess">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1"/>
                </a:solidFill>
              </a:rPr>
              <a:t>Process Ends </a:t>
            </a:r>
          </a:p>
          <a:p>
            <a:pPr algn="ctr"/>
            <a:r>
              <a:rPr lang="en-US" sz="1100" dirty="0" smtClean="0">
                <a:solidFill>
                  <a:schemeClr val="tx1"/>
                </a:solidFill>
              </a:rPr>
              <a:t>Or</a:t>
            </a:r>
          </a:p>
          <a:p>
            <a:pPr algn="ctr"/>
            <a:r>
              <a:rPr lang="en-US" sz="1100" dirty="0" smtClean="0">
                <a:solidFill>
                  <a:schemeClr val="tx1"/>
                </a:solidFill>
              </a:rPr>
              <a:t>Starts Over</a:t>
            </a:r>
            <a:endParaRPr lang="en-US" sz="1100" dirty="0">
              <a:solidFill>
                <a:schemeClr val="tx1"/>
              </a:solidFill>
            </a:endParaRPr>
          </a:p>
        </p:txBody>
      </p:sp>
      <p:sp>
        <p:nvSpPr>
          <p:cNvPr id="79" name="Flowchart: Alternate Process 78"/>
          <p:cNvSpPr/>
          <p:nvPr/>
        </p:nvSpPr>
        <p:spPr>
          <a:xfrm>
            <a:off x="6248400" y="6172200"/>
            <a:ext cx="2286000" cy="533400"/>
          </a:xfrm>
          <a:prstGeom prst="flowChartAlternateProcess">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smtClean="0">
                <a:solidFill>
                  <a:schemeClr val="tx1"/>
                </a:solidFill>
              </a:rPr>
              <a:t>Applicant and/or Government correct Problem &amp; Resubmits to Circuit Court</a:t>
            </a:r>
            <a:endParaRPr lang="en-US" sz="1100" dirty="0">
              <a:solidFill>
                <a:schemeClr val="tx1"/>
              </a:solidFill>
            </a:endParaRPr>
          </a:p>
        </p:txBody>
      </p:sp>
      <p:cxnSp>
        <p:nvCxnSpPr>
          <p:cNvPr id="83" name="Straight Connector 82"/>
          <p:cNvCxnSpPr>
            <a:stCxn id="47" idx="2"/>
            <a:endCxn id="67" idx="0"/>
          </p:cNvCxnSpPr>
          <p:nvPr/>
        </p:nvCxnSpPr>
        <p:spPr>
          <a:xfrm rot="5400000">
            <a:off x="3893820" y="4732020"/>
            <a:ext cx="1371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Straight Connector 84"/>
          <p:cNvCxnSpPr>
            <a:stCxn id="67" idx="2"/>
            <a:endCxn id="68" idx="0"/>
          </p:cNvCxnSpPr>
          <p:nvPr/>
        </p:nvCxnSpPr>
        <p:spPr>
          <a:xfrm rot="5400000">
            <a:off x="3886200" y="5181600"/>
            <a:ext cx="152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68" idx="2"/>
            <a:endCxn id="72" idx="3"/>
          </p:cNvCxnSpPr>
          <p:nvPr/>
        </p:nvCxnSpPr>
        <p:spPr>
          <a:xfrm rot="5400000">
            <a:off x="3352800" y="5257800"/>
            <a:ext cx="3048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p:cNvCxnSpPr>
            <a:stCxn id="68" idx="2"/>
            <a:endCxn id="76" idx="1"/>
          </p:cNvCxnSpPr>
          <p:nvPr/>
        </p:nvCxnSpPr>
        <p:spPr>
          <a:xfrm rot="16200000" flipH="1">
            <a:off x="4267200" y="5257800"/>
            <a:ext cx="3048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72" idx="2"/>
            <a:endCxn id="77" idx="0"/>
          </p:cNvCxnSpPr>
          <p:nvPr/>
        </p:nvCxnSpPr>
        <p:spPr>
          <a:xfrm rot="5400000">
            <a:off x="2095500" y="6210300"/>
            <a:ext cx="76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p:cNvCxnSpPr>
            <a:stCxn id="76" idx="2"/>
            <a:endCxn id="78" idx="3"/>
          </p:cNvCxnSpPr>
          <p:nvPr/>
        </p:nvCxnSpPr>
        <p:spPr>
          <a:xfrm rot="5400000">
            <a:off x="5406390" y="6054090"/>
            <a:ext cx="304800" cy="5410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p:cNvCxnSpPr>
            <a:stCxn id="76" idx="2"/>
            <a:endCxn id="79" idx="1"/>
          </p:cNvCxnSpPr>
          <p:nvPr/>
        </p:nvCxnSpPr>
        <p:spPr>
          <a:xfrm rot="16200000" flipH="1">
            <a:off x="5905500" y="6096000"/>
            <a:ext cx="266700" cy="419100"/>
          </a:xfrm>
          <a:prstGeom prst="line">
            <a:avLst/>
          </a:prstGeom>
        </p:spPr>
        <p:style>
          <a:lnRef idx="1">
            <a:schemeClr val="accent1"/>
          </a:lnRef>
          <a:fillRef idx="0">
            <a:schemeClr val="accent1"/>
          </a:fillRef>
          <a:effectRef idx="0">
            <a:schemeClr val="accent1"/>
          </a:effectRef>
          <a:fontRef idx="minor">
            <a:schemeClr val="tx1"/>
          </a:fontRef>
        </p:style>
      </p:cxnSp>
      <p:sp>
        <p:nvSpPr>
          <p:cNvPr id="128" name="Action Button: Forward or Next 127">
            <a:hlinkClick r:id="rId3" action="ppaction://hlinksldjump" highlightClick="1"/>
          </p:cNvPr>
          <p:cNvSpPr/>
          <p:nvPr/>
        </p:nvSpPr>
        <p:spPr>
          <a:xfrm>
            <a:off x="5105400" y="609600"/>
            <a:ext cx="182880" cy="9144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Action Button: Forward or Next 128">
            <a:hlinkClick r:id="rId4" action="ppaction://hlinksldjump" highlightClick="1"/>
          </p:cNvPr>
          <p:cNvSpPr/>
          <p:nvPr/>
        </p:nvSpPr>
        <p:spPr>
          <a:xfrm>
            <a:off x="5105400" y="1143000"/>
            <a:ext cx="182880" cy="9144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Action Button: Forward or Next 129">
            <a:hlinkClick r:id="rId5" action="ppaction://hlinksldjump" highlightClick="1"/>
          </p:cNvPr>
          <p:cNvSpPr/>
          <p:nvPr/>
        </p:nvSpPr>
        <p:spPr>
          <a:xfrm>
            <a:off x="5105400" y="1600200"/>
            <a:ext cx="182880" cy="9144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Action Button: Forward or Next 130">
            <a:hlinkClick r:id="rId6" action="ppaction://hlinksldjump" highlightClick="1"/>
          </p:cNvPr>
          <p:cNvSpPr/>
          <p:nvPr/>
        </p:nvSpPr>
        <p:spPr>
          <a:xfrm>
            <a:off x="5105400" y="2133600"/>
            <a:ext cx="182880" cy="9144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Action Button: Forward or Next 131">
            <a:hlinkClick r:id="rId7" action="ppaction://hlinksldjump" highlightClick="1"/>
          </p:cNvPr>
          <p:cNvSpPr/>
          <p:nvPr/>
        </p:nvSpPr>
        <p:spPr>
          <a:xfrm>
            <a:off x="5105400" y="2667000"/>
            <a:ext cx="182880" cy="9144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Action Button: Forward or Next 132">
            <a:hlinkClick r:id="rId8" action="ppaction://hlinksldjump" highlightClick="1"/>
          </p:cNvPr>
          <p:cNvSpPr/>
          <p:nvPr/>
        </p:nvSpPr>
        <p:spPr>
          <a:xfrm>
            <a:off x="5105400" y="3124200"/>
            <a:ext cx="182880" cy="9144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Action Button: Forward or Next 133">
            <a:hlinkClick r:id="rId9" action="ppaction://hlinksldjump" highlightClick="1"/>
          </p:cNvPr>
          <p:cNvSpPr/>
          <p:nvPr/>
        </p:nvSpPr>
        <p:spPr>
          <a:xfrm>
            <a:off x="5105400" y="3657600"/>
            <a:ext cx="182880" cy="9144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Action Button: Forward or Next 134">
            <a:hlinkClick r:id="rId10" action="ppaction://hlinksldjump" highlightClick="1"/>
          </p:cNvPr>
          <p:cNvSpPr/>
          <p:nvPr/>
        </p:nvSpPr>
        <p:spPr>
          <a:xfrm>
            <a:off x="5105400" y="4876800"/>
            <a:ext cx="182880" cy="9144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Action Button: Forward or Next 135">
            <a:hlinkClick r:id="rId11" action="ppaction://hlinksldjump" highlightClick="1"/>
          </p:cNvPr>
          <p:cNvSpPr/>
          <p:nvPr/>
        </p:nvSpPr>
        <p:spPr>
          <a:xfrm>
            <a:off x="5410200" y="5334000"/>
            <a:ext cx="182880" cy="9144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TextBox 142"/>
          <p:cNvSpPr txBox="1"/>
          <p:nvPr/>
        </p:nvSpPr>
        <p:spPr>
          <a:xfrm>
            <a:off x="8382000" y="3048000"/>
            <a:ext cx="762000" cy="261610"/>
          </a:xfrm>
          <a:prstGeom prst="rect">
            <a:avLst/>
          </a:prstGeom>
          <a:noFill/>
        </p:spPr>
        <p:txBody>
          <a:bodyPr wrap="square" rtlCol="0">
            <a:spAutoFit/>
          </a:bodyPr>
          <a:lstStyle/>
          <a:p>
            <a:r>
              <a:rPr lang="en-US" sz="1100" dirty="0" smtClean="0"/>
              <a:t>210 Days</a:t>
            </a:r>
            <a:endParaRPr lang="en-US" sz="1100" dirty="0"/>
          </a:p>
        </p:txBody>
      </p:sp>
      <p:cxnSp>
        <p:nvCxnSpPr>
          <p:cNvPr id="145" name="Straight Arrow Connector 144"/>
          <p:cNvCxnSpPr>
            <a:endCxn id="162" idx="0"/>
          </p:cNvCxnSpPr>
          <p:nvPr/>
        </p:nvCxnSpPr>
        <p:spPr>
          <a:xfrm rot="5400000">
            <a:off x="7696200" y="1676400"/>
            <a:ext cx="1066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6" name="Straight Arrow Connector 145"/>
          <p:cNvCxnSpPr/>
          <p:nvPr/>
        </p:nvCxnSpPr>
        <p:spPr>
          <a:xfrm rot="5400000" flipH="1" flipV="1">
            <a:off x="7467997" y="4724003"/>
            <a:ext cx="152320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a:off x="5715000" y="5486400"/>
            <a:ext cx="304800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a:off x="5486400" y="1143000"/>
            <a:ext cx="320040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62" name="TextBox 161"/>
          <p:cNvSpPr txBox="1"/>
          <p:nvPr/>
        </p:nvSpPr>
        <p:spPr>
          <a:xfrm>
            <a:off x="7848600" y="2209800"/>
            <a:ext cx="762000" cy="261610"/>
          </a:xfrm>
          <a:prstGeom prst="rect">
            <a:avLst/>
          </a:prstGeom>
          <a:noFill/>
        </p:spPr>
        <p:txBody>
          <a:bodyPr wrap="square" rtlCol="0">
            <a:spAutoFit/>
          </a:bodyPr>
          <a:lstStyle/>
          <a:p>
            <a:r>
              <a:rPr lang="en-US" sz="1100" dirty="0" smtClean="0"/>
              <a:t>90 Days</a:t>
            </a:r>
            <a:endParaRPr lang="en-US" sz="1100" dirty="0"/>
          </a:p>
        </p:txBody>
      </p:sp>
      <p:sp>
        <p:nvSpPr>
          <p:cNvPr id="164" name="TextBox 163"/>
          <p:cNvSpPr txBox="1"/>
          <p:nvPr/>
        </p:nvSpPr>
        <p:spPr>
          <a:xfrm>
            <a:off x="7848600" y="3657600"/>
            <a:ext cx="762000" cy="261610"/>
          </a:xfrm>
          <a:prstGeom prst="rect">
            <a:avLst/>
          </a:prstGeom>
          <a:noFill/>
        </p:spPr>
        <p:txBody>
          <a:bodyPr wrap="square" rtlCol="0">
            <a:spAutoFit/>
          </a:bodyPr>
          <a:lstStyle/>
          <a:p>
            <a:r>
              <a:rPr lang="en-US" sz="1100" dirty="0" smtClean="0"/>
              <a:t>120 Days</a:t>
            </a:r>
            <a:endParaRPr lang="en-US" sz="1100" dirty="0"/>
          </a:p>
        </p:txBody>
      </p:sp>
      <p:cxnSp>
        <p:nvCxnSpPr>
          <p:cNvPr id="166" name="Straight Arrow Connector 165"/>
          <p:cNvCxnSpPr>
            <a:endCxn id="164" idx="0"/>
          </p:cNvCxnSpPr>
          <p:nvPr/>
        </p:nvCxnSpPr>
        <p:spPr>
          <a:xfrm rot="5400000">
            <a:off x="7658100" y="3086100"/>
            <a:ext cx="11430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68" name="Straight Arrow Connector 167"/>
          <p:cNvCxnSpPr/>
          <p:nvPr/>
        </p:nvCxnSpPr>
        <p:spPr>
          <a:xfrm rot="5400000">
            <a:off x="7809706" y="2095500"/>
            <a:ext cx="1905794"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0" name="Straight Arrow Connector 169"/>
          <p:cNvCxnSpPr/>
          <p:nvPr/>
        </p:nvCxnSpPr>
        <p:spPr>
          <a:xfrm rot="5400000" flipH="1" flipV="1">
            <a:off x="7696200" y="4419600"/>
            <a:ext cx="2133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5486400" y="2209800"/>
            <a:ext cx="182880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5486400" y="3124200"/>
            <a:ext cx="182880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84" name="TextBox 183"/>
          <p:cNvSpPr txBox="1"/>
          <p:nvPr/>
        </p:nvSpPr>
        <p:spPr>
          <a:xfrm>
            <a:off x="6934200" y="2514600"/>
            <a:ext cx="762000" cy="261610"/>
          </a:xfrm>
          <a:prstGeom prst="rect">
            <a:avLst/>
          </a:prstGeom>
          <a:noFill/>
        </p:spPr>
        <p:txBody>
          <a:bodyPr wrap="square" rtlCol="0">
            <a:spAutoFit/>
          </a:bodyPr>
          <a:lstStyle/>
          <a:p>
            <a:r>
              <a:rPr lang="en-US" sz="1100" dirty="0" smtClean="0"/>
              <a:t>45 Days</a:t>
            </a:r>
            <a:endParaRPr lang="en-US" sz="1100" dirty="0"/>
          </a:p>
        </p:txBody>
      </p:sp>
      <p:cxnSp>
        <p:nvCxnSpPr>
          <p:cNvPr id="185" name="Straight Arrow Connector 184"/>
          <p:cNvCxnSpPr>
            <a:endCxn id="184" idx="0"/>
          </p:cNvCxnSpPr>
          <p:nvPr/>
        </p:nvCxnSpPr>
        <p:spPr>
          <a:xfrm rot="5400000">
            <a:off x="7162800" y="23622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9" name="Straight Arrow Connector 188"/>
          <p:cNvCxnSpPr>
            <a:endCxn id="184" idx="2"/>
          </p:cNvCxnSpPr>
          <p:nvPr/>
        </p:nvCxnSpPr>
        <p:spPr>
          <a:xfrm rot="5400000" flipH="1" flipV="1">
            <a:off x="7141205" y="2950205"/>
            <a:ext cx="3479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6248400" y="1524000"/>
            <a:ext cx="914400" cy="400110"/>
          </a:xfrm>
          <a:prstGeom prst="rect">
            <a:avLst/>
          </a:prstGeom>
          <a:noFill/>
        </p:spPr>
        <p:txBody>
          <a:bodyPr wrap="square" rtlCol="0">
            <a:spAutoFit/>
          </a:bodyPr>
          <a:lstStyle/>
          <a:p>
            <a:r>
              <a:rPr lang="en-US" sz="1000" dirty="0" smtClean="0"/>
              <a:t>No more than 45 Days</a:t>
            </a:r>
            <a:endParaRPr lang="en-US" sz="1000" dirty="0"/>
          </a:p>
        </p:txBody>
      </p:sp>
      <p:cxnSp>
        <p:nvCxnSpPr>
          <p:cNvPr id="66" name="Straight Arrow Connector 65"/>
          <p:cNvCxnSpPr>
            <a:endCxn id="65" idx="0"/>
          </p:cNvCxnSpPr>
          <p:nvPr/>
        </p:nvCxnSpPr>
        <p:spPr>
          <a:xfrm rot="5400000">
            <a:off x="6515100" y="1333500"/>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endCxn id="65" idx="2"/>
          </p:cNvCxnSpPr>
          <p:nvPr/>
        </p:nvCxnSpPr>
        <p:spPr>
          <a:xfrm rot="5400000" flipH="1" flipV="1">
            <a:off x="6562755" y="2066955"/>
            <a:ext cx="2856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5486400" y="1676400"/>
            <a:ext cx="53340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5486400" y="1219200"/>
            <a:ext cx="914400" cy="415498"/>
          </a:xfrm>
          <a:prstGeom prst="rect">
            <a:avLst/>
          </a:prstGeom>
          <a:noFill/>
        </p:spPr>
        <p:txBody>
          <a:bodyPr wrap="square" rtlCol="0">
            <a:spAutoFit/>
          </a:bodyPr>
          <a:lstStyle/>
          <a:p>
            <a:r>
              <a:rPr lang="en-US" sz="1000" dirty="0" smtClean="0"/>
              <a:t>No more than 10 days</a:t>
            </a:r>
            <a:endParaRPr lang="en-US" sz="1000" dirty="0"/>
          </a:p>
        </p:txBody>
      </p:sp>
      <p:cxnSp>
        <p:nvCxnSpPr>
          <p:cNvPr id="99" name="Straight Arrow Connector 98"/>
          <p:cNvCxnSpPr/>
          <p:nvPr/>
        </p:nvCxnSpPr>
        <p:spPr>
          <a:xfrm rot="5400000">
            <a:off x="5944394" y="1218406"/>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rot="5400000" flipH="1" flipV="1">
            <a:off x="5944394" y="1599406"/>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6400800" y="914400"/>
            <a:ext cx="914400" cy="276999"/>
          </a:xfrm>
          <a:prstGeom prst="rect">
            <a:avLst/>
          </a:prstGeom>
          <a:noFill/>
        </p:spPr>
        <p:txBody>
          <a:bodyPr wrap="square" rtlCol="0">
            <a:spAutoFit/>
          </a:bodyPr>
          <a:lstStyle/>
          <a:p>
            <a:r>
              <a:rPr lang="en-US" sz="1200" dirty="0" smtClean="0"/>
              <a:t>Time Zero</a:t>
            </a:r>
            <a:endParaRPr lang="en-US" sz="1200" dirty="0"/>
          </a:p>
        </p:txBody>
      </p:sp>
      <p:sp>
        <p:nvSpPr>
          <p:cNvPr id="127" name="TextBox 126"/>
          <p:cNvSpPr txBox="1"/>
          <p:nvPr/>
        </p:nvSpPr>
        <p:spPr>
          <a:xfrm>
            <a:off x="5486400" y="1752600"/>
            <a:ext cx="914400" cy="415498"/>
          </a:xfrm>
          <a:prstGeom prst="rect">
            <a:avLst/>
          </a:prstGeom>
          <a:noFill/>
        </p:spPr>
        <p:txBody>
          <a:bodyPr wrap="square" rtlCol="0">
            <a:spAutoFit/>
          </a:bodyPr>
          <a:lstStyle/>
          <a:p>
            <a:r>
              <a:rPr lang="en-US" sz="1000" dirty="0" smtClean="0"/>
              <a:t>No more than 14 days</a:t>
            </a:r>
            <a:endParaRPr lang="en-US" sz="1000" dirty="0"/>
          </a:p>
        </p:txBody>
      </p:sp>
      <p:cxnSp>
        <p:nvCxnSpPr>
          <p:cNvPr id="137" name="Straight Arrow Connector 136"/>
          <p:cNvCxnSpPr/>
          <p:nvPr/>
        </p:nvCxnSpPr>
        <p:spPr>
          <a:xfrm rot="5400000" flipH="1" flipV="1">
            <a:off x="5866606" y="2133600"/>
            <a:ext cx="153194"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9" name="Straight Arrow Connector 138"/>
          <p:cNvCxnSpPr/>
          <p:nvPr/>
        </p:nvCxnSpPr>
        <p:spPr>
          <a:xfrm rot="5400000">
            <a:off x="5868194" y="1751806"/>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a:off x="5486400" y="3733800"/>
            <a:ext cx="144780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44" name="TextBox 143"/>
          <p:cNvSpPr txBox="1"/>
          <p:nvPr/>
        </p:nvSpPr>
        <p:spPr>
          <a:xfrm>
            <a:off x="5867400" y="3276600"/>
            <a:ext cx="914400" cy="415498"/>
          </a:xfrm>
          <a:prstGeom prst="rect">
            <a:avLst/>
          </a:prstGeom>
          <a:noFill/>
        </p:spPr>
        <p:txBody>
          <a:bodyPr wrap="square" rtlCol="0">
            <a:spAutoFit/>
          </a:bodyPr>
          <a:lstStyle/>
          <a:p>
            <a:r>
              <a:rPr lang="en-US" sz="1000" dirty="0" smtClean="0"/>
              <a:t>No more than 30 days</a:t>
            </a:r>
            <a:endParaRPr lang="en-US" sz="1000" dirty="0"/>
          </a:p>
        </p:txBody>
      </p:sp>
      <p:cxnSp>
        <p:nvCxnSpPr>
          <p:cNvPr id="148" name="Straight Arrow Connector 147"/>
          <p:cNvCxnSpPr/>
          <p:nvPr/>
        </p:nvCxnSpPr>
        <p:spPr>
          <a:xfrm rot="5400000" flipH="1" flipV="1">
            <a:off x="6296055" y="3609945"/>
            <a:ext cx="2094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9" name="Straight Arrow Connector 148"/>
          <p:cNvCxnSpPr/>
          <p:nvPr/>
        </p:nvCxnSpPr>
        <p:spPr>
          <a:xfrm rot="5400000">
            <a:off x="6287294" y="3237706"/>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a:off x="5562600" y="4953000"/>
            <a:ext cx="137160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56" name="TextBox 155"/>
          <p:cNvSpPr txBox="1"/>
          <p:nvPr/>
        </p:nvSpPr>
        <p:spPr>
          <a:xfrm>
            <a:off x="6248400" y="4191000"/>
            <a:ext cx="1066800" cy="246221"/>
          </a:xfrm>
          <a:prstGeom prst="rect">
            <a:avLst/>
          </a:prstGeom>
          <a:noFill/>
        </p:spPr>
        <p:txBody>
          <a:bodyPr wrap="square" rtlCol="0">
            <a:spAutoFit/>
          </a:bodyPr>
          <a:lstStyle/>
          <a:p>
            <a:r>
              <a:rPr lang="en-US" sz="1000" dirty="0" smtClean="0"/>
              <a:t>Assume 0 days</a:t>
            </a:r>
            <a:endParaRPr lang="en-US" sz="1000" dirty="0"/>
          </a:p>
        </p:txBody>
      </p:sp>
      <p:cxnSp>
        <p:nvCxnSpPr>
          <p:cNvPr id="157" name="Straight Arrow Connector 156"/>
          <p:cNvCxnSpPr/>
          <p:nvPr/>
        </p:nvCxnSpPr>
        <p:spPr>
          <a:xfrm rot="5400000" flipH="1" flipV="1">
            <a:off x="6629400" y="4648200"/>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1" name="Straight Arrow Connector 160"/>
          <p:cNvCxnSpPr/>
          <p:nvPr/>
        </p:nvCxnSpPr>
        <p:spPr>
          <a:xfrm rot="5400000">
            <a:off x="6706394" y="3961606"/>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6019800" y="5105400"/>
            <a:ext cx="914400" cy="246221"/>
          </a:xfrm>
          <a:prstGeom prst="rect">
            <a:avLst/>
          </a:prstGeom>
          <a:noFill/>
        </p:spPr>
        <p:txBody>
          <a:bodyPr wrap="square" rtlCol="0">
            <a:spAutoFit/>
          </a:bodyPr>
          <a:lstStyle/>
          <a:p>
            <a:r>
              <a:rPr lang="en-US" sz="1000" dirty="0" smtClean="0"/>
              <a:t>60 to 90 Days</a:t>
            </a:r>
            <a:endParaRPr lang="en-US" sz="1000" dirty="0"/>
          </a:p>
        </p:txBody>
      </p:sp>
      <p:cxnSp>
        <p:nvCxnSpPr>
          <p:cNvPr id="167" name="Straight Arrow Connector 166"/>
          <p:cNvCxnSpPr/>
          <p:nvPr/>
        </p:nvCxnSpPr>
        <p:spPr>
          <a:xfrm rot="5400000">
            <a:off x="6553994" y="5029200"/>
            <a:ext cx="1516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3" name="Straight Arrow Connector 172"/>
          <p:cNvCxnSpPr/>
          <p:nvPr/>
        </p:nvCxnSpPr>
        <p:spPr>
          <a:xfrm rot="5400000" flipH="1" flipV="1">
            <a:off x="6553994" y="5409406"/>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fade">
                                      <p:cBhvr>
                                        <p:cTn id="10" dur="2000"/>
                                        <p:tgtEl>
                                          <p:spTgt spid="80"/>
                                        </p:tgtEl>
                                      </p:cBhvr>
                                    </p:animEffect>
                                  </p:childTnLst>
                                </p:cTn>
                              </p:par>
                              <p:par>
                                <p:cTn id="11" presetID="10" presetClass="entr" presetSubtype="0" fill="hold" nodeType="withEffect">
                                  <p:stCondLst>
                                    <p:cond delay="0"/>
                                  </p:stCondLst>
                                  <p:childTnLst>
                                    <p:set>
                                      <p:cBhvr>
                                        <p:cTn id="12" dur="1" fill="hold">
                                          <p:stCondLst>
                                            <p:cond delay="0"/>
                                          </p:stCondLst>
                                        </p:cTn>
                                        <p:tgtEl>
                                          <p:spTgt spid="128"/>
                                        </p:tgtEl>
                                        <p:attrNameLst>
                                          <p:attrName>style.visibility</p:attrName>
                                        </p:attrNameLst>
                                      </p:cBhvr>
                                      <p:to>
                                        <p:strVal val="visible"/>
                                      </p:to>
                                    </p:set>
                                    <p:animEffect transition="in" filter="fade">
                                      <p:cBhvr>
                                        <p:cTn id="13" dur="2000"/>
                                        <p:tgtEl>
                                          <p:spTgt spid="12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2000"/>
                                        <p:tgtEl>
                                          <p:spTgt spid="3"/>
                                        </p:tgtEl>
                                      </p:cBhvr>
                                    </p:animEffect>
                                  </p:childTnLst>
                                </p:cTn>
                              </p:par>
                              <p:par>
                                <p:cTn id="19" presetID="10" presetClass="entr" presetSubtype="0" fill="hold" nodeType="withEffect">
                                  <p:stCondLst>
                                    <p:cond delay="0"/>
                                  </p:stCondLst>
                                  <p:childTnLst>
                                    <p:set>
                                      <p:cBhvr>
                                        <p:cTn id="20" dur="1" fill="hold">
                                          <p:stCondLst>
                                            <p:cond delay="0"/>
                                          </p:stCondLst>
                                        </p:cTn>
                                        <p:tgtEl>
                                          <p:spTgt spid="82"/>
                                        </p:tgtEl>
                                        <p:attrNameLst>
                                          <p:attrName>style.visibility</p:attrName>
                                        </p:attrNameLst>
                                      </p:cBhvr>
                                      <p:to>
                                        <p:strVal val="visible"/>
                                      </p:to>
                                    </p:set>
                                    <p:animEffect transition="in" filter="fade">
                                      <p:cBhvr>
                                        <p:cTn id="21" dur="2000"/>
                                        <p:tgtEl>
                                          <p:spTgt spid="8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9"/>
                                        </p:tgtEl>
                                        <p:attrNameLst>
                                          <p:attrName>style.visibility</p:attrName>
                                        </p:attrNameLst>
                                      </p:cBhvr>
                                      <p:to>
                                        <p:strVal val="visible"/>
                                      </p:to>
                                    </p:set>
                                    <p:animEffect transition="in" filter="fade">
                                      <p:cBhvr>
                                        <p:cTn id="24" dur="2000"/>
                                        <p:tgtEl>
                                          <p:spTgt spid="12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2000"/>
                                        <p:tgtEl>
                                          <p:spTgt spid="4"/>
                                        </p:tgtEl>
                                      </p:cBhvr>
                                    </p:animEffect>
                                  </p:childTnLst>
                                </p:cTn>
                              </p:par>
                              <p:par>
                                <p:cTn id="30" presetID="10" presetClass="entr" presetSubtype="0" fill="hold" nodeType="with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2000"/>
                                        <p:tgtEl>
                                          <p:spTgt spid="4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0"/>
                                        </p:tgtEl>
                                        <p:attrNameLst>
                                          <p:attrName>style.visibility</p:attrName>
                                        </p:attrNameLst>
                                      </p:cBhvr>
                                      <p:to>
                                        <p:strVal val="visible"/>
                                      </p:to>
                                    </p:set>
                                    <p:animEffect transition="in" filter="fade">
                                      <p:cBhvr>
                                        <p:cTn id="35" dur="2000"/>
                                        <p:tgtEl>
                                          <p:spTgt spid="13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2000"/>
                                        <p:tgtEl>
                                          <p:spTgt spid="5"/>
                                        </p:tgtEl>
                                      </p:cBhvr>
                                    </p:animEffect>
                                  </p:childTnLst>
                                </p:cTn>
                              </p:par>
                              <p:par>
                                <p:cTn id="41" presetID="10" presetClass="entr" presetSubtype="0" fill="hold" nodeType="withEffect">
                                  <p:stCondLst>
                                    <p:cond delay="0"/>
                                  </p:stCondLst>
                                  <p:childTnLst>
                                    <p:set>
                                      <p:cBhvr>
                                        <p:cTn id="42" dur="1" fill="hold">
                                          <p:stCondLst>
                                            <p:cond delay="0"/>
                                          </p:stCondLst>
                                        </p:cTn>
                                        <p:tgtEl>
                                          <p:spTgt spid="113"/>
                                        </p:tgtEl>
                                        <p:attrNameLst>
                                          <p:attrName>style.visibility</p:attrName>
                                        </p:attrNameLst>
                                      </p:cBhvr>
                                      <p:to>
                                        <p:strVal val="visible"/>
                                      </p:to>
                                    </p:set>
                                    <p:animEffect transition="in" filter="fade">
                                      <p:cBhvr>
                                        <p:cTn id="43" dur="2000"/>
                                        <p:tgtEl>
                                          <p:spTgt spid="11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31"/>
                                        </p:tgtEl>
                                        <p:attrNameLst>
                                          <p:attrName>style.visibility</p:attrName>
                                        </p:attrNameLst>
                                      </p:cBhvr>
                                      <p:to>
                                        <p:strVal val="visible"/>
                                      </p:to>
                                    </p:set>
                                    <p:animEffect transition="in" filter="fade">
                                      <p:cBhvr>
                                        <p:cTn id="46" dur="2000"/>
                                        <p:tgtEl>
                                          <p:spTgt spid="13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2000"/>
                                        <p:tgtEl>
                                          <p:spTgt spid="6"/>
                                        </p:tgtEl>
                                      </p:cBhvr>
                                    </p:animEffect>
                                  </p:childTnLst>
                                </p:cTn>
                              </p:par>
                              <p:par>
                                <p:cTn id="52" presetID="10" presetClass="entr" presetSubtype="0" fill="hold" nodeType="withEffect">
                                  <p:stCondLst>
                                    <p:cond delay="0"/>
                                  </p:stCondLst>
                                  <p:childTnLst>
                                    <p:set>
                                      <p:cBhvr>
                                        <p:cTn id="53" dur="1" fill="hold">
                                          <p:stCondLst>
                                            <p:cond delay="0"/>
                                          </p:stCondLst>
                                        </p:cTn>
                                        <p:tgtEl>
                                          <p:spTgt spid="107"/>
                                        </p:tgtEl>
                                        <p:attrNameLst>
                                          <p:attrName>style.visibility</p:attrName>
                                        </p:attrNameLst>
                                      </p:cBhvr>
                                      <p:to>
                                        <p:strVal val="visible"/>
                                      </p:to>
                                    </p:set>
                                    <p:animEffect transition="in" filter="fade">
                                      <p:cBhvr>
                                        <p:cTn id="54" dur="2000"/>
                                        <p:tgtEl>
                                          <p:spTgt spid="107"/>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32"/>
                                        </p:tgtEl>
                                        <p:attrNameLst>
                                          <p:attrName>style.visibility</p:attrName>
                                        </p:attrNameLst>
                                      </p:cBhvr>
                                      <p:to>
                                        <p:strVal val="visible"/>
                                      </p:to>
                                    </p:set>
                                    <p:animEffect transition="in" filter="fade">
                                      <p:cBhvr>
                                        <p:cTn id="57" dur="2000"/>
                                        <p:tgtEl>
                                          <p:spTgt spid="13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fade">
                                      <p:cBhvr>
                                        <p:cTn id="62" dur="2000"/>
                                        <p:tgtEl>
                                          <p:spTgt spid="7"/>
                                        </p:tgtEl>
                                      </p:cBhvr>
                                    </p:animEffect>
                                  </p:childTnLst>
                                </p:cTn>
                              </p:par>
                              <p:par>
                                <p:cTn id="63" presetID="10" presetClass="entr" presetSubtype="0" fill="hold" nodeType="withEffect">
                                  <p:stCondLst>
                                    <p:cond delay="0"/>
                                  </p:stCondLst>
                                  <p:childTnLst>
                                    <p:set>
                                      <p:cBhvr>
                                        <p:cTn id="64" dur="1" fill="hold">
                                          <p:stCondLst>
                                            <p:cond delay="0"/>
                                          </p:stCondLst>
                                        </p:cTn>
                                        <p:tgtEl>
                                          <p:spTgt spid="49"/>
                                        </p:tgtEl>
                                        <p:attrNameLst>
                                          <p:attrName>style.visibility</p:attrName>
                                        </p:attrNameLst>
                                      </p:cBhvr>
                                      <p:to>
                                        <p:strVal val="visible"/>
                                      </p:to>
                                    </p:set>
                                    <p:animEffect transition="in" filter="fade">
                                      <p:cBhvr>
                                        <p:cTn id="65" dur="2000"/>
                                        <p:tgtEl>
                                          <p:spTgt spid="49"/>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33"/>
                                        </p:tgtEl>
                                        <p:attrNameLst>
                                          <p:attrName>style.visibility</p:attrName>
                                        </p:attrNameLst>
                                      </p:cBhvr>
                                      <p:to>
                                        <p:strVal val="visible"/>
                                      </p:to>
                                    </p:set>
                                    <p:animEffect transition="in" filter="fade">
                                      <p:cBhvr>
                                        <p:cTn id="68" dur="2000"/>
                                        <p:tgtEl>
                                          <p:spTgt spid="133"/>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2000"/>
                                        <p:tgtEl>
                                          <p:spTgt spid="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34"/>
                                        </p:tgtEl>
                                        <p:attrNameLst>
                                          <p:attrName>style.visibility</p:attrName>
                                        </p:attrNameLst>
                                      </p:cBhvr>
                                      <p:to>
                                        <p:strVal val="visible"/>
                                      </p:to>
                                    </p:set>
                                    <p:animEffect transition="in" filter="fade">
                                      <p:cBhvr>
                                        <p:cTn id="76" dur="2000"/>
                                        <p:tgtEl>
                                          <p:spTgt spid="134"/>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46"/>
                                        </p:tgtEl>
                                        <p:attrNameLst>
                                          <p:attrName>style.visibility</p:attrName>
                                        </p:attrNameLst>
                                      </p:cBhvr>
                                      <p:to>
                                        <p:strVal val="visible"/>
                                      </p:to>
                                    </p:set>
                                    <p:animEffect transition="in" filter="fade">
                                      <p:cBhvr>
                                        <p:cTn id="81" dur="2000"/>
                                        <p:tgtEl>
                                          <p:spTgt spid="46"/>
                                        </p:tgtEl>
                                      </p:cBhvr>
                                    </p:animEffect>
                                  </p:childTnLst>
                                </p:cTn>
                              </p:par>
                              <p:par>
                                <p:cTn id="82" presetID="10" presetClass="entr" presetSubtype="0" fill="hold" nodeType="withEffect">
                                  <p:stCondLst>
                                    <p:cond delay="0"/>
                                  </p:stCondLst>
                                  <p:childTnLst>
                                    <p:set>
                                      <p:cBhvr>
                                        <p:cTn id="83" dur="1" fill="hold">
                                          <p:stCondLst>
                                            <p:cond delay="0"/>
                                          </p:stCondLst>
                                        </p:cTn>
                                        <p:tgtEl>
                                          <p:spTgt spid="57"/>
                                        </p:tgtEl>
                                        <p:attrNameLst>
                                          <p:attrName>style.visibility</p:attrName>
                                        </p:attrNameLst>
                                      </p:cBhvr>
                                      <p:to>
                                        <p:strVal val="visible"/>
                                      </p:to>
                                    </p:set>
                                    <p:animEffect transition="in" filter="fade">
                                      <p:cBhvr>
                                        <p:cTn id="84" dur="2000"/>
                                        <p:tgtEl>
                                          <p:spTgt spid="57"/>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47"/>
                                        </p:tgtEl>
                                        <p:attrNameLst>
                                          <p:attrName>style.visibility</p:attrName>
                                        </p:attrNameLst>
                                      </p:cBhvr>
                                      <p:to>
                                        <p:strVal val="visible"/>
                                      </p:to>
                                    </p:set>
                                    <p:animEffect transition="in" filter="fade">
                                      <p:cBhvr>
                                        <p:cTn id="87" dur="2000"/>
                                        <p:tgtEl>
                                          <p:spTgt spid="47"/>
                                        </p:tgtEl>
                                      </p:cBhvr>
                                    </p:animEffect>
                                  </p:childTnLst>
                                </p:cTn>
                              </p:par>
                              <p:par>
                                <p:cTn id="88" presetID="10" presetClass="entr" presetSubtype="0" fill="hold" nodeType="withEffect">
                                  <p:stCondLst>
                                    <p:cond delay="0"/>
                                  </p:stCondLst>
                                  <p:childTnLst>
                                    <p:set>
                                      <p:cBhvr>
                                        <p:cTn id="89" dur="1" fill="hold">
                                          <p:stCondLst>
                                            <p:cond delay="0"/>
                                          </p:stCondLst>
                                        </p:cTn>
                                        <p:tgtEl>
                                          <p:spTgt spid="59"/>
                                        </p:tgtEl>
                                        <p:attrNameLst>
                                          <p:attrName>style.visibility</p:attrName>
                                        </p:attrNameLst>
                                      </p:cBhvr>
                                      <p:to>
                                        <p:strVal val="visible"/>
                                      </p:to>
                                    </p:set>
                                    <p:animEffect transition="in" filter="fade">
                                      <p:cBhvr>
                                        <p:cTn id="90" dur="2000"/>
                                        <p:tgtEl>
                                          <p:spTgt spid="59"/>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31"/>
                                        </p:tgtEl>
                                        <p:attrNameLst>
                                          <p:attrName>style.visibility</p:attrName>
                                        </p:attrNameLst>
                                      </p:cBhvr>
                                      <p:to>
                                        <p:strVal val="visible"/>
                                      </p:to>
                                    </p:set>
                                    <p:animEffect transition="in" filter="fade">
                                      <p:cBhvr>
                                        <p:cTn id="95" dur="2000"/>
                                        <p:tgtEl>
                                          <p:spTgt spid="31"/>
                                        </p:tgtEl>
                                      </p:cBhvr>
                                    </p:animEffect>
                                  </p:childTnLst>
                                </p:cTn>
                              </p:par>
                              <p:par>
                                <p:cTn id="96" presetID="10" presetClass="entr" presetSubtype="0" fill="hold" nodeType="withEffect">
                                  <p:stCondLst>
                                    <p:cond delay="0"/>
                                  </p:stCondLst>
                                  <p:childTnLst>
                                    <p:set>
                                      <p:cBhvr>
                                        <p:cTn id="97" dur="1" fill="hold">
                                          <p:stCondLst>
                                            <p:cond delay="0"/>
                                          </p:stCondLst>
                                        </p:cTn>
                                        <p:tgtEl>
                                          <p:spTgt spid="61"/>
                                        </p:tgtEl>
                                        <p:attrNameLst>
                                          <p:attrName>style.visibility</p:attrName>
                                        </p:attrNameLst>
                                      </p:cBhvr>
                                      <p:to>
                                        <p:strVal val="visible"/>
                                      </p:to>
                                    </p:set>
                                    <p:animEffect transition="in" filter="fade">
                                      <p:cBhvr>
                                        <p:cTn id="98" dur="2000"/>
                                        <p:tgtEl>
                                          <p:spTgt spid="61"/>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67"/>
                                        </p:tgtEl>
                                        <p:attrNameLst>
                                          <p:attrName>style.visibility</p:attrName>
                                        </p:attrNameLst>
                                      </p:cBhvr>
                                      <p:to>
                                        <p:strVal val="visible"/>
                                      </p:to>
                                    </p:set>
                                    <p:animEffect transition="in" filter="fade">
                                      <p:cBhvr>
                                        <p:cTn id="103" dur="2000"/>
                                        <p:tgtEl>
                                          <p:spTgt spid="67"/>
                                        </p:tgtEl>
                                      </p:cBhvr>
                                    </p:animEffect>
                                  </p:childTnLst>
                                </p:cTn>
                              </p:par>
                              <p:par>
                                <p:cTn id="104" presetID="10" presetClass="entr" presetSubtype="0" fill="hold" nodeType="withEffect">
                                  <p:stCondLst>
                                    <p:cond delay="0"/>
                                  </p:stCondLst>
                                  <p:childTnLst>
                                    <p:set>
                                      <p:cBhvr>
                                        <p:cTn id="105" dur="1" fill="hold">
                                          <p:stCondLst>
                                            <p:cond delay="0"/>
                                          </p:stCondLst>
                                        </p:cTn>
                                        <p:tgtEl>
                                          <p:spTgt spid="83"/>
                                        </p:tgtEl>
                                        <p:attrNameLst>
                                          <p:attrName>style.visibility</p:attrName>
                                        </p:attrNameLst>
                                      </p:cBhvr>
                                      <p:to>
                                        <p:strVal val="visible"/>
                                      </p:to>
                                    </p:set>
                                    <p:animEffect transition="in" filter="fade">
                                      <p:cBhvr>
                                        <p:cTn id="106" dur="2000"/>
                                        <p:tgtEl>
                                          <p:spTgt spid="83"/>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135"/>
                                        </p:tgtEl>
                                        <p:attrNameLst>
                                          <p:attrName>style.visibility</p:attrName>
                                        </p:attrNameLst>
                                      </p:cBhvr>
                                      <p:to>
                                        <p:strVal val="visible"/>
                                      </p:to>
                                    </p:set>
                                    <p:animEffect transition="in" filter="fade">
                                      <p:cBhvr>
                                        <p:cTn id="109" dur="2000"/>
                                        <p:tgtEl>
                                          <p:spTgt spid="135"/>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68"/>
                                        </p:tgtEl>
                                        <p:attrNameLst>
                                          <p:attrName>style.visibility</p:attrName>
                                        </p:attrNameLst>
                                      </p:cBhvr>
                                      <p:to>
                                        <p:strVal val="visible"/>
                                      </p:to>
                                    </p:set>
                                    <p:animEffect transition="in" filter="fade">
                                      <p:cBhvr>
                                        <p:cTn id="114" dur="2000"/>
                                        <p:tgtEl>
                                          <p:spTgt spid="68"/>
                                        </p:tgtEl>
                                      </p:cBhvr>
                                    </p:animEffect>
                                  </p:childTnLst>
                                </p:cTn>
                              </p:par>
                              <p:par>
                                <p:cTn id="115" presetID="10" presetClass="entr" presetSubtype="0" fill="hold" nodeType="withEffect">
                                  <p:stCondLst>
                                    <p:cond delay="0"/>
                                  </p:stCondLst>
                                  <p:childTnLst>
                                    <p:set>
                                      <p:cBhvr>
                                        <p:cTn id="116" dur="1" fill="hold">
                                          <p:stCondLst>
                                            <p:cond delay="0"/>
                                          </p:stCondLst>
                                        </p:cTn>
                                        <p:tgtEl>
                                          <p:spTgt spid="85"/>
                                        </p:tgtEl>
                                        <p:attrNameLst>
                                          <p:attrName>style.visibility</p:attrName>
                                        </p:attrNameLst>
                                      </p:cBhvr>
                                      <p:to>
                                        <p:strVal val="visible"/>
                                      </p:to>
                                    </p:set>
                                    <p:animEffect transition="in" filter="fade">
                                      <p:cBhvr>
                                        <p:cTn id="117" dur="2000"/>
                                        <p:tgtEl>
                                          <p:spTgt spid="85"/>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136"/>
                                        </p:tgtEl>
                                        <p:attrNameLst>
                                          <p:attrName>style.visibility</p:attrName>
                                        </p:attrNameLst>
                                      </p:cBhvr>
                                      <p:to>
                                        <p:strVal val="visible"/>
                                      </p:to>
                                    </p:set>
                                    <p:animEffect transition="in" filter="fade">
                                      <p:cBhvr>
                                        <p:cTn id="120" dur="2000"/>
                                        <p:tgtEl>
                                          <p:spTgt spid="136"/>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72"/>
                                        </p:tgtEl>
                                        <p:attrNameLst>
                                          <p:attrName>style.visibility</p:attrName>
                                        </p:attrNameLst>
                                      </p:cBhvr>
                                      <p:to>
                                        <p:strVal val="visible"/>
                                      </p:to>
                                    </p:set>
                                    <p:animEffect transition="in" filter="fade">
                                      <p:cBhvr>
                                        <p:cTn id="125" dur="2000"/>
                                        <p:tgtEl>
                                          <p:spTgt spid="72"/>
                                        </p:tgtEl>
                                      </p:cBhvr>
                                    </p:animEffect>
                                  </p:childTnLst>
                                </p:cTn>
                              </p:par>
                              <p:par>
                                <p:cTn id="126" presetID="10" presetClass="entr" presetSubtype="0" fill="hold" nodeType="withEffect">
                                  <p:stCondLst>
                                    <p:cond delay="0"/>
                                  </p:stCondLst>
                                  <p:childTnLst>
                                    <p:set>
                                      <p:cBhvr>
                                        <p:cTn id="127" dur="1" fill="hold">
                                          <p:stCondLst>
                                            <p:cond delay="0"/>
                                          </p:stCondLst>
                                        </p:cTn>
                                        <p:tgtEl>
                                          <p:spTgt spid="90"/>
                                        </p:tgtEl>
                                        <p:attrNameLst>
                                          <p:attrName>style.visibility</p:attrName>
                                        </p:attrNameLst>
                                      </p:cBhvr>
                                      <p:to>
                                        <p:strVal val="visible"/>
                                      </p:to>
                                    </p:set>
                                    <p:animEffect transition="in" filter="fade">
                                      <p:cBhvr>
                                        <p:cTn id="128" dur="2000"/>
                                        <p:tgtEl>
                                          <p:spTgt spid="90"/>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76"/>
                                        </p:tgtEl>
                                        <p:attrNameLst>
                                          <p:attrName>style.visibility</p:attrName>
                                        </p:attrNameLst>
                                      </p:cBhvr>
                                      <p:to>
                                        <p:strVal val="visible"/>
                                      </p:to>
                                    </p:set>
                                    <p:animEffect transition="in" filter="fade">
                                      <p:cBhvr>
                                        <p:cTn id="133" dur="2000"/>
                                        <p:tgtEl>
                                          <p:spTgt spid="76"/>
                                        </p:tgtEl>
                                      </p:cBhvr>
                                    </p:animEffect>
                                  </p:childTnLst>
                                </p:cTn>
                              </p:par>
                              <p:par>
                                <p:cTn id="134" presetID="10" presetClass="entr" presetSubtype="0" fill="hold" nodeType="withEffect">
                                  <p:stCondLst>
                                    <p:cond delay="0"/>
                                  </p:stCondLst>
                                  <p:childTnLst>
                                    <p:set>
                                      <p:cBhvr>
                                        <p:cTn id="135" dur="1" fill="hold">
                                          <p:stCondLst>
                                            <p:cond delay="0"/>
                                          </p:stCondLst>
                                        </p:cTn>
                                        <p:tgtEl>
                                          <p:spTgt spid="94"/>
                                        </p:tgtEl>
                                        <p:attrNameLst>
                                          <p:attrName>style.visibility</p:attrName>
                                        </p:attrNameLst>
                                      </p:cBhvr>
                                      <p:to>
                                        <p:strVal val="visible"/>
                                      </p:to>
                                    </p:set>
                                    <p:animEffect transition="in" filter="fade">
                                      <p:cBhvr>
                                        <p:cTn id="136" dur="2000"/>
                                        <p:tgtEl>
                                          <p:spTgt spid="94"/>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77"/>
                                        </p:tgtEl>
                                        <p:attrNameLst>
                                          <p:attrName>style.visibility</p:attrName>
                                        </p:attrNameLst>
                                      </p:cBhvr>
                                      <p:to>
                                        <p:strVal val="visible"/>
                                      </p:to>
                                    </p:set>
                                    <p:animEffect transition="in" filter="fade">
                                      <p:cBhvr>
                                        <p:cTn id="141" dur="2000"/>
                                        <p:tgtEl>
                                          <p:spTgt spid="77"/>
                                        </p:tgtEl>
                                      </p:cBhvr>
                                    </p:animEffect>
                                  </p:childTnLst>
                                </p:cTn>
                              </p:par>
                              <p:par>
                                <p:cTn id="142" presetID="10" presetClass="entr" presetSubtype="0" fill="hold" nodeType="withEffect">
                                  <p:stCondLst>
                                    <p:cond delay="0"/>
                                  </p:stCondLst>
                                  <p:childTnLst>
                                    <p:set>
                                      <p:cBhvr>
                                        <p:cTn id="143" dur="1" fill="hold">
                                          <p:stCondLst>
                                            <p:cond delay="0"/>
                                          </p:stCondLst>
                                        </p:cTn>
                                        <p:tgtEl>
                                          <p:spTgt spid="96"/>
                                        </p:tgtEl>
                                        <p:attrNameLst>
                                          <p:attrName>style.visibility</p:attrName>
                                        </p:attrNameLst>
                                      </p:cBhvr>
                                      <p:to>
                                        <p:strVal val="visible"/>
                                      </p:to>
                                    </p:set>
                                    <p:animEffect transition="in" filter="fade">
                                      <p:cBhvr>
                                        <p:cTn id="144" dur="2000"/>
                                        <p:tgtEl>
                                          <p:spTgt spid="96"/>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78"/>
                                        </p:tgtEl>
                                        <p:attrNameLst>
                                          <p:attrName>style.visibility</p:attrName>
                                        </p:attrNameLst>
                                      </p:cBhvr>
                                      <p:to>
                                        <p:strVal val="visible"/>
                                      </p:to>
                                    </p:set>
                                    <p:animEffect transition="in" filter="fade">
                                      <p:cBhvr>
                                        <p:cTn id="149" dur="2000"/>
                                        <p:tgtEl>
                                          <p:spTgt spid="78"/>
                                        </p:tgtEl>
                                      </p:cBhvr>
                                    </p:animEffect>
                                  </p:childTnLst>
                                </p:cTn>
                              </p:par>
                              <p:par>
                                <p:cTn id="150" presetID="10" presetClass="entr" presetSubtype="0" fill="hold" nodeType="withEffect">
                                  <p:stCondLst>
                                    <p:cond delay="0"/>
                                  </p:stCondLst>
                                  <p:childTnLst>
                                    <p:set>
                                      <p:cBhvr>
                                        <p:cTn id="151" dur="1" fill="hold">
                                          <p:stCondLst>
                                            <p:cond delay="0"/>
                                          </p:stCondLst>
                                        </p:cTn>
                                        <p:tgtEl>
                                          <p:spTgt spid="98"/>
                                        </p:tgtEl>
                                        <p:attrNameLst>
                                          <p:attrName>style.visibility</p:attrName>
                                        </p:attrNameLst>
                                      </p:cBhvr>
                                      <p:to>
                                        <p:strVal val="visible"/>
                                      </p:to>
                                    </p:set>
                                    <p:animEffect transition="in" filter="fade">
                                      <p:cBhvr>
                                        <p:cTn id="152" dur="2000"/>
                                        <p:tgtEl>
                                          <p:spTgt spid="98"/>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79"/>
                                        </p:tgtEl>
                                        <p:attrNameLst>
                                          <p:attrName>style.visibility</p:attrName>
                                        </p:attrNameLst>
                                      </p:cBhvr>
                                      <p:to>
                                        <p:strVal val="visible"/>
                                      </p:to>
                                    </p:set>
                                    <p:animEffect transition="in" filter="fade">
                                      <p:cBhvr>
                                        <p:cTn id="157" dur="2000"/>
                                        <p:tgtEl>
                                          <p:spTgt spid="79"/>
                                        </p:tgtEl>
                                      </p:cBhvr>
                                    </p:animEffect>
                                  </p:childTnLst>
                                </p:cTn>
                              </p:par>
                              <p:par>
                                <p:cTn id="158" presetID="10" presetClass="entr" presetSubtype="0" fill="hold" nodeType="withEffect">
                                  <p:stCondLst>
                                    <p:cond delay="0"/>
                                  </p:stCondLst>
                                  <p:childTnLst>
                                    <p:set>
                                      <p:cBhvr>
                                        <p:cTn id="159" dur="1" fill="hold">
                                          <p:stCondLst>
                                            <p:cond delay="0"/>
                                          </p:stCondLst>
                                        </p:cTn>
                                        <p:tgtEl>
                                          <p:spTgt spid="100"/>
                                        </p:tgtEl>
                                        <p:attrNameLst>
                                          <p:attrName>style.visibility</p:attrName>
                                        </p:attrNameLst>
                                      </p:cBhvr>
                                      <p:to>
                                        <p:strVal val="visible"/>
                                      </p:to>
                                    </p:set>
                                    <p:animEffect transition="in" filter="fade">
                                      <p:cBhvr>
                                        <p:cTn id="160" dur="2000"/>
                                        <p:tgtEl>
                                          <p:spTgt spid="100"/>
                                        </p:tgtEl>
                                      </p:cBhvr>
                                    </p:animEffect>
                                  </p:childTnLst>
                                </p:cTn>
                              </p:par>
                            </p:childTnLst>
                          </p:cTn>
                        </p:par>
                        <p:par>
                          <p:cTn id="161" fill="hold">
                            <p:stCondLst>
                              <p:cond delay="2000"/>
                            </p:stCondLst>
                            <p:childTnLst>
                              <p:par>
                                <p:cTn id="162" presetID="10" presetClass="entr" presetSubtype="0" fill="hold" grpId="0" nodeType="afterEffect">
                                  <p:stCondLst>
                                    <p:cond delay="0"/>
                                  </p:stCondLst>
                                  <p:childTnLst>
                                    <p:set>
                                      <p:cBhvr>
                                        <p:cTn id="163" dur="1" fill="hold">
                                          <p:stCondLst>
                                            <p:cond delay="0"/>
                                          </p:stCondLst>
                                        </p:cTn>
                                        <p:tgtEl>
                                          <p:spTgt spid="143"/>
                                        </p:tgtEl>
                                        <p:attrNameLst>
                                          <p:attrName>style.visibility</p:attrName>
                                        </p:attrNameLst>
                                      </p:cBhvr>
                                      <p:to>
                                        <p:strVal val="visible"/>
                                      </p:to>
                                    </p:set>
                                    <p:animEffect transition="in" filter="fade">
                                      <p:cBhvr>
                                        <p:cTn id="164" dur="2000"/>
                                        <p:tgtEl>
                                          <p:spTgt spid="143"/>
                                        </p:tgtEl>
                                      </p:cBhvr>
                                    </p:animEffect>
                                  </p:childTnLst>
                                </p:cTn>
                              </p:par>
                              <p:par>
                                <p:cTn id="165" presetID="10" presetClass="entr" presetSubtype="0" fill="hold" nodeType="withEffect">
                                  <p:stCondLst>
                                    <p:cond delay="0"/>
                                  </p:stCondLst>
                                  <p:childTnLst>
                                    <p:set>
                                      <p:cBhvr>
                                        <p:cTn id="166" dur="1" fill="hold">
                                          <p:stCondLst>
                                            <p:cond delay="0"/>
                                          </p:stCondLst>
                                        </p:cTn>
                                        <p:tgtEl>
                                          <p:spTgt spid="145"/>
                                        </p:tgtEl>
                                        <p:attrNameLst>
                                          <p:attrName>style.visibility</p:attrName>
                                        </p:attrNameLst>
                                      </p:cBhvr>
                                      <p:to>
                                        <p:strVal val="visible"/>
                                      </p:to>
                                    </p:set>
                                    <p:animEffect transition="in" filter="fade">
                                      <p:cBhvr>
                                        <p:cTn id="167" dur="2000"/>
                                        <p:tgtEl>
                                          <p:spTgt spid="145"/>
                                        </p:tgtEl>
                                      </p:cBhvr>
                                    </p:animEffect>
                                  </p:childTnLst>
                                </p:cTn>
                              </p:par>
                              <p:par>
                                <p:cTn id="168" presetID="10" presetClass="entr" presetSubtype="0" fill="hold" nodeType="withEffect">
                                  <p:stCondLst>
                                    <p:cond delay="0"/>
                                  </p:stCondLst>
                                  <p:childTnLst>
                                    <p:set>
                                      <p:cBhvr>
                                        <p:cTn id="169" dur="1" fill="hold">
                                          <p:stCondLst>
                                            <p:cond delay="0"/>
                                          </p:stCondLst>
                                        </p:cTn>
                                        <p:tgtEl>
                                          <p:spTgt spid="146"/>
                                        </p:tgtEl>
                                        <p:attrNameLst>
                                          <p:attrName>style.visibility</p:attrName>
                                        </p:attrNameLst>
                                      </p:cBhvr>
                                      <p:to>
                                        <p:strVal val="visible"/>
                                      </p:to>
                                    </p:set>
                                    <p:animEffect transition="in" filter="fade">
                                      <p:cBhvr>
                                        <p:cTn id="170" dur="2000"/>
                                        <p:tgtEl>
                                          <p:spTgt spid="146"/>
                                        </p:tgtEl>
                                      </p:cBhvr>
                                    </p:animEffect>
                                  </p:childTnLst>
                                </p:cTn>
                              </p:par>
                              <p:par>
                                <p:cTn id="171" presetID="10" presetClass="entr" presetSubtype="0" fill="hold" nodeType="withEffect">
                                  <p:stCondLst>
                                    <p:cond delay="0"/>
                                  </p:stCondLst>
                                  <p:childTnLst>
                                    <p:set>
                                      <p:cBhvr>
                                        <p:cTn id="172" dur="1" fill="hold">
                                          <p:stCondLst>
                                            <p:cond delay="0"/>
                                          </p:stCondLst>
                                        </p:cTn>
                                        <p:tgtEl>
                                          <p:spTgt spid="155"/>
                                        </p:tgtEl>
                                        <p:attrNameLst>
                                          <p:attrName>style.visibility</p:attrName>
                                        </p:attrNameLst>
                                      </p:cBhvr>
                                      <p:to>
                                        <p:strVal val="visible"/>
                                      </p:to>
                                    </p:set>
                                    <p:animEffect transition="in" filter="fade">
                                      <p:cBhvr>
                                        <p:cTn id="173" dur="2000"/>
                                        <p:tgtEl>
                                          <p:spTgt spid="155"/>
                                        </p:tgtEl>
                                      </p:cBhvr>
                                    </p:animEffect>
                                  </p:childTnLst>
                                </p:cTn>
                              </p:par>
                              <p:par>
                                <p:cTn id="174" presetID="10" presetClass="entr" presetSubtype="0" fill="hold" nodeType="withEffect">
                                  <p:stCondLst>
                                    <p:cond delay="0"/>
                                  </p:stCondLst>
                                  <p:childTnLst>
                                    <p:set>
                                      <p:cBhvr>
                                        <p:cTn id="175" dur="1" fill="hold">
                                          <p:stCondLst>
                                            <p:cond delay="0"/>
                                          </p:stCondLst>
                                        </p:cTn>
                                        <p:tgtEl>
                                          <p:spTgt spid="158"/>
                                        </p:tgtEl>
                                        <p:attrNameLst>
                                          <p:attrName>style.visibility</p:attrName>
                                        </p:attrNameLst>
                                      </p:cBhvr>
                                      <p:to>
                                        <p:strVal val="visible"/>
                                      </p:to>
                                    </p:set>
                                    <p:animEffect transition="in" filter="fade">
                                      <p:cBhvr>
                                        <p:cTn id="176" dur="2000"/>
                                        <p:tgtEl>
                                          <p:spTgt spid="158"/>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162"/>
                                        </p:tgtEl>
                                        <p:attrNameLst>
                                          <p:attrName>style.visibility</p:attrName>
                                        </p:attrNameLst>
                                      </p:cBhvr>
                                      <p:to>
                                        <p:strVal val="visible"/>
                                      </p:to>
                                    </p:set>
                                    <p:animEffect transition="in" filter="fade">
                                      <p:cBhvr>
                                        <p:cTn id="179" dur="2000"/>
                                        <p:tgtEl>
                                          <p:spTgt spid="162"/>
                                        </p:tgtEl>
                                      </p:cBhvr>
                                    </p:animEffect>
                                  </p:childTnLst>
                                </p:cTn>
                              </p:par>
                              <p:par>
                                <p:cTn id="180" presetID="10" presetClass="entr" presetSubtype="0" fill="hold" grpId="0" nodeType="withEffect">
                                  <p:stCondLst>
                                    <p:cond delay="0"/>
                                  </p:stCondLst>
                                  <p:childTnLst>
                                    <p:set>
                                      <p:cBhvr>
                                        <p:cTn id="181" dur="1" fill="hold">
                                          <p:stCondLst>
                                            <p:cond delay="0"/>
                                          </p:stCondLst>
                                        </p:cTn>
                                        <p:tgtEl>
                                          <p:spTgt spid="164"/>
                                        </p:tgtEl>
                                        <p:attrNameLst>
                                          <p:attrName>style.visibility</p:attrName>
                                        </p:attrNameLst>
                                      </p:cBhvr>
                                      <p:to>
                                        <p:strVal val="visible"/>
                                      </p:to>
                                    </p:set>
                                    <p:animEffect transition="in" filter="fade">
                                      <p:cBhvr>
                                        <p:cTn id="182" dur="2000"/>
                                        <p:tgtEl>
                                          <p:spTgt spid="164"/>
                                        </p:tgtEl>
                                      </p:cBhvr>
                                    </p:animEffect>
                                  </p:childTnLst>
                                </p:cTn>
                              </p:par>
                              <p:par>
                                <p:cTn id="183" presetID="10" presetClass="entr" presetSubtype="0" fill="hold" nodeType="withEffect">
                                  <p:stCondLst>
                                    <p:cond delay="0"/>
                                  </p:stCondLst>
                                  <p:childTnLst>
                                    <p:set>
                                      <p:cBhvr>
                                        <p:cTn id="184" dur="1" fill="hold">
                                          <p:stCondLst>
                                            <p:cond delay="0"/>
                                          </p:stCondLst>
                                        </p:cTn>
                                        <p:tgtEl>
                                          <p:spTgt spid="166"/>
                                        </p:tgtEl>
                                        <p:attrNameLst>
                                          <p:attrName>style.visibility</p:attrName>
                                        </p:attrNameLst>
                                      </p:cBhvr>
                                      <p:to>
                                        <p:strVal val="visible"/>
                                      </p:to>
                                    </p:set>
                                    <p:animEffect transition="in" filter="fade">
                                      <p:cBhvr>
                                        <p:cTn id="185" dur="2000"/>
                                        <p:tgtEl>
                                          <p:spTgt spid="166"/>
                                        </p:tgtEl>
                                      </p:cBhvr>
                                    </p:animEffect>
                                  </p:childTnLst>
                                </p:cTn>
                              </p:par>
                              <p:par>
                                <p:cTn id="186" presetID="10" presetClass="entr" presetSubtype="0" fill="hold" nodeType="withEffect">
                                  <p:stCondLst>
                                    <p:cond delay="0"/>
                                  </p:stCondLst>
                                  <p:childTnLst>
                                    <p:set>
                                      <p:cBhvr>
                                        <p:cTn id="187" dur="1" fill="hold">
                                          <p:stCondLst>
                                            <p:cond delay="0"/>
                                          </p:stCondLst>
                                        </p:cTn>
                                        <p:tgtEl>
                                          <p:spTgt spid="168"/>
                                        </p:tgtEl>
                                        <p:attrNameLst>
                                          <p:attrName>style.visibility</p:attrName>
                                        </p:attrNameLst>
                                      </p:cBhvr>
                                      <p:to>
                                        <p:strVal val="visible"/>
                                      </p:to>
                                    </p:set>
                                    <p:animEffect transition="in" filter="fade">
                                      <p:cBhvr>
                                        <p:cTn id="188" dur="2000"/>
                                        <p:tgtEl>
                                          <p:spTgt spid="168"/>
                                        </p:tgtEl>
                                      </p:cBhvr>
                                    </p:animEffect>
                                  </p:childTnLst>
                                </p:cTn>
                              </p:par>
                              <p:par>
                                <p:cTn id="189" presetID="10" presetClass="entr" presetSubtype="0" fill="hold" nodeType="withEffect">
                                  <p:stCondLst>
                                    <p:cond delay="0"/>
                                  </p:stCondLst>
                                  <p:childTnLst>
                                    <p:set>
                                      <p:cBhvr>
                                        <p:cTn id="190" dur="1" fill="hold">
                                          <p:stCondLst>
                                            <p:cond delay="0"/>
                                          </p:stCondLst>
                                        </p:cTn>
                                        <p:tgtEl>
                                          <p:spTgt spid="170"/>
                                        </p:tgtEl>
                                        <p:attrNameLst>
                                          <p:attrName>style.visibility</p:attrName>
                                        </p:attrNameLst>
                                      </p:cBhvr>
                                      <p:to>
                                        <p:strVal val="visible"/>
                                      </p:to>
                                    </p:set>
                                    <p:animEffect transition="in" filter="fade">
                                      <p:cBhvr>
                                        <p:cTn id="191" dur="2000"/>
                                        <p:tgtEl>
                                          <p:spTgt spid="170"/>
                                        </p:tgtEl>
                                      </p:cBhvr>
                                    </p:animEffect>
                                  </p:childTnLst>
                                </p:cTn>
                              </p:par>
                              <p:par>
                                <p:cTn id="192" presetID="10" presetClass="entr" presetSubtype="0" fill="hold" nodeType="withEffect">
                                  <p:stCondLst>
                                    <p:cond delay="0"/>
                                  </p:stCondLst>
                                  <p:childTnLst>
                                    <p:set>
                                      <p:cBhvr>
                                        <p:cTn id="193" dur="1" fill="hold">
                                          <p:stCondLst>
                                            <p:cond delay="0"/>
                                          </p:stCondLst>
                                        </p:cTn>
                                        <p:tgtEl>
                                          <p:spTgt spid="181"/>
                                        </p:tgtEl>
                                        <p:attrNameLst>
                                          <p:attrName>style.visibility</p:attrName>
                                        </p:attrNameLst>
                                      </p:cBhvr>
                                      <p:to>
                                        <p:strVal val="visible"/>
                                      </p:to>
                                    </p:set>
                                    <p:animEffect transition="in" filter="fade">
                                      <p:cBhvr>
                                        <p:cTn id="194" dur="2000"/>
                                        <p:tgtEl>
                                          <p:spTgt spid="181"/>
                                        </p:tgtEl>
                                      </p:cBhvr>
                                    </p:animEffect>
                                  </p:childTnLst>
                                </p:cTn>
                              </p:par>
                              <p:par>
                                <p:cTn id="195" presetID="10" presetClass="entr" presetSubtype="0" fill="hold" nodeType="withEffect">
                                  <p:stCondLst>
                                    <p:cond delay="0"/>
                                  </p:stCondLst>
                                  <p:childTnLst>
                                    <p:set>
                                      <p:cBhvr>
                                        <p:cTn id="196" dur="1" fill="hold">
                                          <p:stCondLst>
                                            <p:cond delay="0"/>
                                          </p:stCondLst>
                                        </p:cTn>
                                        <p:tgtEl>
                                          <p:spTgt spid="183"/>
                                        </p:tgtEl>
                                        <p:attrNameLst>
                                          <p:attrName>style.visibility</p:attrName>
                                        </p:attrNameLst>
                                      </p:cBhvr>
                                      <p:to>
                                        <p:strVal val="visible"/>
                                      </p:to>
                                    </p:set>
                                    <p:animEffect transition="in" filter="fade">
                                      <p:cBhvr>
                                        <p:cTn id="197" dur="2000"/>
                                        <p:tgtEl>
                                          <p:spTgt spid="183"/>
                                        </p:tgtEl>
                                      </p:cBhvr>
                                    </p:animEffect>
                                  </p:childTnLst>
                                </p:cTn>
                              </p:par>
                              <p:par>
                                <p:cTn id="198" presetID="10" presetClass="entr" presetSubtype="0" fill="hold" grpId="0" nodeType="withEffect">
                                  <p:stCondLst>
                                    <p:cond delay="0"/>
                                  </p:stCondLst>
                                  <p:childTnLst>
                                    <p:set>
                                      <p:cBhvr>
                                        <p:cTn id="199" dur="1" fill="hold">
                                          <p:stCondLst>
                                            <p:cond delay="0"/>
                                          </p:stCondLst>
                                        </p:cTn>
                                        <p:tgtEl>
                                          <p:spTgt spid="184"/>
                                        </p:tgtEl>
                                        <p:attrNameLst>
                                          <p:attrName>style.visibility</p:attrName>
                                        </p:attrNameLst>
                                      </p:cBhvr>
                                      <p:to>
                                        <p:strVal val="visible"/>
                                      </p:to>
                                    </p:set>
                                    <p:animEffect transition="in" filter="fade">
                                      <p:cBhvr>
                                        <p:cTn id="200" dur="2000"/>
                                        <p:tgtEl>
                                          <p:spTgt spid="184"/>
                                        </p:tgtEl>
                                      </p:cBhvr>
                                    </p:animEffect>
                                  </p:childTnLst>
                                </p:cTn>
                              </p:par>
                              <p:par>
                                <p:cTn id="201" presetID="10" presetClass="entr" presetSubtype="0" fill="hold" nodeType="withEffect">
                                  <p:stCondLst>
                                    <p:cond delay="0"/>
                                  </p:stCondLst>
                                  <p:childTnLst>
                                    <p:set>
                                      <p:cBhvr>
                                        <p:cTn id="202" dur="1" fill="hold">
                                          <p:stCondLst>
                                            <p:cond delay="0"/>
                                          </p:stCondLst>
                                        </p:cTn>
                                        <p:tgtEl>
                                          <p:spTgt spid="185"/>
                                        </p:tgtEl>
                                        <p:attrNameLst>
                                          <p:attrName>style.visibility</p:attrName>
                                        </p:attrNameLst>
                                      </p:cBhvr>
                                      <p:to>
                                        <p:strVal val="visible"/>
                                      </p:to>
                                    </p:set>
                                    <p:animEffect transition="in" filter="fade">
                                      <p:cBhvr>
                                        <p:cTn id="203" dur="2000"/>
                                        <p:tgtEl>
                                          <p:spTgt spid="185"/>
                                        </p:tgtEl>
                                      </p:cBhvr>
                                    </p:animEffect>
                                  </p:childTnLst>
                                </p:cTn>
                              </p:par>
                              <p:par>
                                <p:cTn id="204" presetID="10" presetClass="entr" presetSubtype="0" fill="hold" nodeType="withEffect">
                                  <p:stCondLst>
                                    <p:cond delay="0"/>
                                  </p:stCondLst>
                                  <p:childTnLst>
                                    <p:set>
                                      <p:cBhvr>
                                        <p:cTn id="205" dur="1" fill="hold">
                                          <p:stCondLst>
                                            <p:cond delay="0"/>
                                          </p:stCondLst>
                                        </p:cTn>
                                        <p:tgtEl>
                                          <p:spTgt spid="189"/>
                                        </p:tgtEl>
                                        <p:attrNameLst>
                                          <p:attrName>style.visibility</p:attrName>
                                        </p:attrNameLst>
                                      </p:cBhvr>
                                      <p:to>
                                        <p:strVal val="visible"/>
                                      </p:to>
                                    </p:set>
                                    <p:animEffect transition="in" filter="fade">
                                      <p:cBhvr>
                                        <p:cTn id="206" dur="2000"/>
                                        <p:tgtEl>
                                          <p:spTgt spid="189"/>
                                        </p:tgtEl>
                                      </p:cBhvr>
                                    </p:animEffect>
                                  </p:childTnLst>
                                </p:cTn>
                              </p:par>
                              <p:par>
                                <p:cTn id="207" presetID="10" presetClass="entr" presetSubtype="0" fill="hold" grpId="0" nodeType="withEffect">
                                  <p:stCondLst>
                                    <p:cond delay="0"/>
                                  </p:stCondLst>
                                  <p:childTnLst>
                                    <p:set>
                                      <p:cBhvr>
                                        <p:cTn id="208" dur="1" fill="hold">
                                          <p:stCondLst>
                                            <p:cond delay="0"/>
                                          </p:stCondLst>
                                        </p:cTn>
                                        <p:tgtEl>
                                          <p:spTgt spid="65"/>
                                        </p:tgtEl>
                                        <p:attrNameLst>
                                          <p:attrName>style.visibility</p:attrName>
                                        </p:attrNameLst>
                                      </p:cBhvr>
                                      <p:to>
                                        <p:strVal val="visible"/>
                                      </p:to>
                                    </p:set>
                                    <p:animEffect transition="in" filter="fade">
                                      <p:cBhvr>
                                        <p:cTn id="209" dur="2000"/>
                                        <p:tgtEl>
                                          <p:spTgt spid="65"/>
                                        </p:tgtEl>
                                      </p:cBhvr>
                                    </p:animEffect>
                                  </p:childTnLst>
                                </p:cTn>
                              </p:par>
                              <p:par>
                                <p:cTn id="210" presetID="10" presetClass="entr" presetSubtype="0" fill="hold" nodeType="withEffect">
                                  <p:stCondLst>
                                    <p:cond delay="0"/>
                                  </p:stCondLst>
                                  <p:childTnLst>
                                    <p:set>
                                      <p:cBhvr>
                                        <p:cTn id="211" dur="1" fill="hold">
                                          <p:stCondLst>
                                            <p:cond delay="0"/>
                                          </p:stCondLst>
                                        </p:cTn>
                                        <p:tgtEl>
                                          <p:spTgt spid="66"/>
                                        </p:tgtEl>
                                        <p:attrNameLst>
                                          <p:attrName>style.visibility</p:attrName>
                                        </p:attrNameLst>
                                      </p:cBhvr>
                                      <p:to>
                                        <p:strVal val="visible"/>
                                      </p:to>
                                    </p:set>
                                    <p:animEffect transition="in" filter="fade">
                                      <p:cBhvr>
                                        <p:cTn id="212" dur="2000"/>
                                        <p:tgtEl>
                                          <p:spTgt spid="66"/>
                                        </p:tgtEl>
                                      </p:cBhvr>
                                    </p:animEffect>
                                  </p:childTnLst>
                                </p:cTn>
                              </p:par>
                              <p:par>
                                <p:cTn id="213" presetID="10" presetClass="entr" presetSubtype="0" fill="hold" nodeType="withEffect">
                                  <p:stCondLst>
                                    <p:cond delay="0"/>
                                  </p:stCondLst>
                                  <p:childTnLst>
                                    <p:set>
                                      <p:cBhvr>
                                        <p:cTn id="214" dur="1" fill="hold">
                                          <p:stCondLst>
                                            <p:cond delay="0"/>
                                          </p:stCondLst>
                                        </p:cTn>
                                        <p:tgtEl>
                                          <p:spTgt spid="69"/>
                                        </p:tgtEl>
                                        <p:attrNameLst>
                                          <p:attrName>style.visibility</p:attrName>
                                        </p:attrNameLst>
                                      </p:cBhvr>
                                      <p:to>
                                        <p:strVal val="visible"/>
                                      </p:to>
                                    </p:set>
                                    <p:animEffect transition="in" filter="fade">
                                      <p:cBhvr>
                                        <p:cTn id="215" dur="2000"/>
                                        <p:tgtEl>
                                          <p:spTgt spid="69"/>
                                        </p:tgtEl>
                                      </p:cBhvr>
                                    </p:animEffect>
                                  </p:childTnLst>
                                </p:cTn>
                              </p:par>
                              <p:par>
                                <p:cTn id="216" presetID="10" presetClass="entr" presetSubtype="0" fill="hold" nodeType="withEffect">
                                  <p:stCondLst>
                                    <p:cond delay="0"/>
                                  </p:stCondLst>
                                  <p:childTnLst>
                                    <p:set>
                                      <p:cBhvr>
                                        <p:cTn id="217" dur="1" fill="hold">
                                          <p:stCondLst>
                                            <p:cond delay="0"/>
                                          </p:stCondLst>
                                        </p:cTn>
                                        <p:tgtEl>
                                          <p:spTgt spid="91"/>
                                        </p:tgtEl>
                                        <p:attrNameLst>
                                          <p:attrName>style.visibility</p:attrName>
                                        </p:attrNameLst>
                                      </p:cBhvr>
                                      <p:to>
                                        <p:strVal val="visible"/>
                                      </p:to>
                                    </p:set>
                                    <p:animEffect transition="in" filter="fade">
                                      <p:cBhvr>
                                        <p:cTn id="218" dur="2000"/>
                                        <p:tgtEl>
                                          <p:spTgt spid="91"/>
                                        </p:tgtEl>
                                      </p:cBhvr>
                                    </p:animEffect>
                                  </p:childTnLst>
                                </p:cTn>
                              </p:par>
                              <p:par>
                                <p:cTn id="219" presetID="10" presetClass="entr" presetSubtype="0" fill="hold" grpId="0" nodeType="withEffect">
                                  <p:stCondLst>
                                    <p:cond delay="0"/>
                                  </p:stCondLst>
                                  <p:childTnLst>
                                    <p:set>
                                      <p:cBhvr>
                                        <p:cTn id="220" dur="1" fill="hold">
                                          <p:stCondLst>
                                            <p:cond delay="0"/>
                                          </p:stCondLst>
                                        </p:cTn>
                                        <p:tgtEl>
                                          <p:spTgt spid="93"/>
                                        </p:tgtEl>
                                        <p:attrNameLst>
                                          <p:attrName>style.visibility</p:attrName>
                                        </p:attrNameLst>
                                      </p:cBhvr>
                                      <p:to>
                                        <p:strVal val="visible"/>
                                      </p:to>
                                    </p:set>
                                    <p:animEffect transition="in" filter="fade">
                                      <p:cBhvr>
                                        <p:cTn id="221" dur="2000"/>
                                        <p:tgtEl>
                                          <p:spTgt spid="93"/>
                                        </p:tgtEl>
                                      </p:cBhvr>
                                    </p:animEffect>
                                  </p:childTnLst>
                                </p:cTn>
                              </p:par>
                              <p:par>
                                <p:cTn id="222" presetID="10" presetClass="entr" presetSubtype="0" fill="hold" nodeType="withEffect">
                                  <p:stCondLst>
                                    <p:cond delay="0"/>
                                  </p:stCondLst>
                                  <p:childTnLst>
                                    <p:set>
                                      <p:cBhvr>
                                        <p:cTn id="223" dur="1" fill="hold">
                                          <p:stCondLst>
                                            <p:cond delay="0"/>
                                          </p:stCondLst>
                                        </p:cTn>
                                        <p:tgtEl>
                                          <p:spTgt spid="99"/>
                                        </p:tgtEl>
                                        <p:attrNameLst>
                                          <p:attrName>style.visibility</p:attrName>
                                        </p:attrNameLst>
                                      </p:cBhvr>
                                      <p:to>
                                        <p:strVal val="visible"/>
                                      </p:to>
                                    </p:set>
                                    <p:animEffect transition="in" filter="fade">
                                      <p:cBhvr>
                                        <p:cTn id="224" dur="2000"/>
                                        <p:tgtEl>
                                          <p:spTgt spid="99"/>
                                        </p:tgtEl>
                                      </p:cBhvr>
                                    </p:animEffect>
                                  </p:childTnLst>
                                </p:cTn>
                              </p:par>
                              <p:par>
                                <p:cTn id="225" presetID="10" presetClass="entr" presetSubtype="0" fill="hold" nodeType="withEffect">
                                  <p:stCondLst>
                                    <p:cond delay="0"/>
                                  </p:stCondLst>
                                  <p:childTnLst>
                                    <p:set>
                                      <p:cBhvr>
                                        <p:cTn id="226" dur="1" fill="hold">
                                          <p:stCondLst>
                                            <p:cond delay="0"/>
                                          </p:stCondLst>
                                        </p:cTn>
                                        <p:tgtEl>
                                          <p:spTgt spid="106"/>
                                        </p:tgtEl>
                                        <p:attrNameLst>
                                          <p:attrName>style.visibility</p:attrName>
                                        </p:attrNameLst>
                                      </p:cBhvr>
                                      <p:to>
                                        <p:strVal val="visible"/>
                                      </p:to>
                                    </p:set>
                                    <p:animEffect transition="in" filter="fade">
                                      <p:cBhvr>
                                        <p:cTn id="227" dur="2000"/>
                                        <p:tgtEl>
                                          <p:spTgt spid="106"/>
                                        </p:tgtEl>
                                      </p:cBhvr>
                                    </p:animEffect>
                                  </p:childTnLst>
                                </p:cTn>
                              </p:par>
                              <p:par>
                                <p:cTn id="228" presetID="10" presetClass="entr" presetSubtype="0" fill="hold" grpId="0" nodeType="withEffect">
                                  <p:stCondLst>
                                    <p:cond delay="0"/>
                                  </p:stCondLst>
                                  <p:childTnLst>
                                    <p:set>
                                      <p:cBhvr>
                                        <p:cTn id="229" dur="1" fill="hold">
                                          <p:stCondLst>
                                            <p:cond delay="0"/>
                                          </p:stCondLst>
                                        </p:cTn>
                                        <p:tgtEl>
                                          <p:spTgt spid="120"/>
                                        </p:tgtEl>
                                        <p:attrNameLst>
                                          <p:attrName>style.visibility</p:attrName>
                                        </p:attrNameLst>
                                      </p:cBhvr>
                                      <p:to>
                                        <p:strVal val="visible"/>
                                      </p:to>
                                    </p:set>
                                    <p:animEffect transition="in" filter="fade">
                                      <p:cBhvr>
                                        <p:cTn id="230" dur="2000"/>
                                        <p:tgtEl>
                                          <p:spTgt spid="120"/>
                                        </p:tgtEl>
                                      </p:cBhvr>
                                    </p:animEffect>
                                  </p:childTnLst>
                                </p:cTn>
                              </p:par>
                              <p:par>
                                <p:cTn id="231" presetID="10" presetClass="entr" presetSubtype="0" fill="hold" grpId="0" nodeType="withEffect">
                                  <p:stCondLst>
                                    <p:cond delay="0"/>
                                  </p:stCondLst>
                                  <p:childTnLst>
                                    <p:set>
                                      <p:cBhvr>
                                        <p:cTn id="232" dur="1" fill="hold">
                                          <p:stCondLst>
                                            <p:cond delay="0"/>
                                          </p:stCondLst>
                                        </p:cTn>
                                        <p:tgtEl>
                                          <p:spTgt spid="127"/>
                                        </p:tgtEl>
                                        <p:attrNameLst>
                                          <p:attrName>style.visibility</p:attrName>
                                        </p:attrNameLst>
                                      </p:cBhvr>
                                      <p:to>
                                        <p:strVal val="visible"/>
                                      </p:to>
                                    </p:set>
                                    <p:animEffect transition="in" filter="fade">
                                      <p:cBhvr>
                                        <p:cTn id="233" dur="2000"/>
                                        <p:tgtEl>
                                          <p:spTgt spid="127"/>
                                        </p:tgtEl>
                                      </p:cBhvr>
                                    </p:animEffect>
                                  </p:childTnLst>
                                </p:cTn>
                              </p:par>
                              <p:par>
                                <p:cTn id="234" presetID="10" presetClass="entr" presetSubtype="0" fill="hold" nodeType="withEffect">
                                  <p:stCondLst>
                                    <p:cond delay="0"/>
                                  </p:stCondLst>
                                  <p:childTnLst>
                                    <p:set>
                                      <p:cBhvr>
                                        <p:cTn id="235" dur="1" fill="hold">
                                          <p:stCondLst>
                                            <p:cond delay="0"/>
                                          </p:stCondLst>
                                        </p:cTn>
                                        <p:tgtEl>
                                          <p:spTgt spid="137"/>
                                        </p:tgtEl>
                                        <p:attrNameLst>
                                          <p:attrName>style.visibility</p:attrName>
                                        </p:attrNameLst>
                                      </p:cBhvr>
                                      <p:to>
                                        <p:strVal val="visible"/>
                                      </p:to>
                                    </p:set>
                                    <p:animEffect transition="in" filter="fade">
                                      <p:cBhvr>
                                        <p:cTn id="236" dur="2000"/>
                                        <p:tgtEl>
                                          <p:spTgt spid="137"/>
                                        </p:tgtEl>
                                      </p:cBhvr>
                                    </p:animEffect>
                                  </p:childTnLst>
                                </p:cTn>
                              </p:par>
                              <p:par>
                                <p:cTn id="237" presetID="10" presetClass="entr" presetSubtype="0" fill="hold" nodeType="withEffect">
                                  <p:stCondLst>
                                    <p:cond delay="0"/>
                                  </p:stCondLst>
                                  <p:childTnLst>
                                    <p:set>
                                      <p:cBhvr>
                                        <p:cTn id="238" dur="1" fill="hold">
                                          <p:stCondLst>
                                            <p:cond delay="0"/>
                                          </p:stCondLst>
                                        </p:cTn>
                                        <p:tgtEl>
                                          <p:spTgt spid="139"/>
                                        </p:tgtEl>
                                        <p:attrNameLst>
                                          <p:attrName>style.visibility</p:attrName>
                                        </p:attrNameLst>
                                      </p:cBhvr>
                                      <p:to>
                                        <p:strVal val="visible"/>
                                      </p:to>
                                    </p:set>
                                    <p:animEffect transition="in" filter="fade">
                                      <p:cBhvr>
                                        <p:cTn id="239" dur="2000"/>
                                        <p:tgtEl>
                                          <p:spTgt spid="139"/>
                                        </p:tgtEl>
                                      </p:cBhvr>
                                    </p:animEffect>
                                  </p:childTnLst>
                                </p:cTn>
                              </p:par>
                              <p:par>
                                <p:cTn id="240" presetID="10" presetClass="entr" presetSubtype="0" fill="hold" nodeType="withEffect">
                                  <p:stCondLst>
                                    <p:cond delay="0"/>
                                  </p:stCondLst>
                                  <p:childTnLst>
                                    <p:set>
                                      <p:cBhvr>
                                        <p:cTn id="241" dur="1" fill="hold">
                                          <p:stCondLst>
                                            <p:cond delay="0"/>
                                          </p:stCondLst>
                                        </p:cTn>
                                        <p:tgtEl>
                                          <p:spTgt spid="141"/>
                                        </p:tgtEl>
                                        <p:attrNameLst>
                                          <p:attrName>style.visibility</p:attrName>
                                        </p:attrNameLst>
                                      </p:cBhvr>
                                      <p:to>
                                        <p:strVal val="visible"/>
                                      </p:to>
                                    </p:set>
                                    <p:animEffect transition="in" filter="fade">
                                      <p:cBhvr>
                                        <p:cTn id="242" dur="2000"/>
                                        <p:tgtEl>
                                          <p:spTgt spid="141"/>
                                        </p:tgtEl>
                                      </p:cBhvr>
                                    </p:animEffect>
                                  </p:childTnLst>
                                </p:cTn>
                              </p:par>
                              <p:par>
                                <p:cTn id="243" presetID="10" presetClass="entr" presetSubtype="0" fill="hold" grpId="0" nodeType="withEffect">
                                  <p:stCondLst>
                                    <p:cond delay="0"/>
                                  </p:stCondLst>
                                  <p:childTnLst>
                                    <p:set>
                                      <p:cBhvr>
                                        <p:cTn id="244" dur="1" fill="hold">
                                          <p:stCondLst>
                                            <p:cond delay="0"/>
                                          </p:stCondLst>
                                        </p:cTn>
                                        <p:tgtEl>
                                          <p:spTgt spid="144"/>
                                        </p:tgtEl>
                                        <p:attrNameLst>
                                          <p:attrName>style.visibility</p:attrName>
                                        </p:attrNameLst>
                                      </p:cBhvr>
                                      <p:to>
                                        <p:strVal val="visible"/>
                                      </p:to>
                                    </p:set>
                                    <p:animEffect transition="in" filter="fade">
                                      <p:cBhvr>
                                        <p:cTn id="245" dur="2000"/>
                                        <p:tgtEl>
                                          <p:spTgt spid="144"/>
                                        </p:tgtEl>
                                      </p:cBhvr>
                                    </p:animEffect>
                                  </p:childTnLst>
                                </p:cTn>
                              </p:par>
                              <p:par>
                                <p:cTn id="246" presetID="10" presetClass="entr" presetSubtype="0" fill="hold" nodeType="withEffect">
                                  <p:stCondLst>
                                    <p:cond delay="0"/>
                                  </p:stCondLst>
                                  <p:childTnLst>
                                    <p:set>
                                      <p:cBhvr>
                                        <p:cTn id="247" dur="1" fill="hold">
                                          <p:stCondLst>
                                            <p:cond delay="0"/>
                                          </p:stCondLst>
                                        </p:cTn>
                                        <p:tgtEl>
                                          <p:spTgt spid="148"/>
                                        </p:tgtEl>
                                        <p:attrNameLst>
                                          <p:attrName>style.visibility</p:attrName>
                                        </p:attrNameLst>
                                      </p:cBhvr>
                                      <p:to>
                                        <p:strVal val="visible"/>
                                      </p:to>
                                    </p:set>
                                    <p:animEffect transition="in" filter="fade">
                                      <p:cBhvr>
                                        <p:cTn id="248" dur="2000"/>
                                        <p:tgtEl>
                                          <p:spTgt spid="148"/>
                                        </p:tgtEl>
                                      </p:cBhvr>
                                    </p:animEffect>
                                  </p:childTnLst>
                                </p:cTn>
                              </p:par>
                              <p:par>
                                <p:cTn id="249" presetID="10" presetClass="entr" presetSubtype="0" fill="hold" nodeType="withEffect">
                                  <p:stCondLst>
                                    <p:cond delay="0"/>
                                  </p:stCondLst>
                                  <p:childTnLst>
                                    <p:set>
                                      <p:cBhvr>
                                        <p:cTn id="250" dur="1" fill="hold">
                                          <p:stCondLst>
                                            <p:cond delay="0"/>
                                          </p:stCondLst>
                                        </p:cTn>
                                        <p:tgtEl>
                                          <p:spTgt spid="149"/>
                                        </p:tgtEl>
                                        <p:attrNameLst>
                                          <p:attrName>style.visibility</p:attrName>
                                        </p:attrNameLst>
                                      </p:cBhvr>
                                      <p:to>
                                        <p:strVal val="visible"/>
                                      </p:to>
                                    </p:set>
                                    <p:animEffect transition="in" filter="fade">
                                      <p:cBhvr>
                                        <p:cTn id="251" dur="2000"/>
                                        <p:tgtEl>
                                          <p:spTgt spid="149"/>
                                        </p:tgtEl>
                                      </p:cBhvr>
                                    </p:animEffect>
                                  </p:childTnLst>
                                </p:cTn>
                              </p:par>
                              <p:par>
                                <p:cTn id="252" presetID="10" presetClass="entr" presetSubtype="0" fill="hold" nodeType="withEffect">
                                  <p:stCondLst>
                                    <p:cond delay="0"/>
                                  </p:stCondLst>
                                  <p:childTnLst>
                                    <p:set>
                                      <p:cBhvr>
                                        <p:cTn id="253" dur="1" fill="hold">
                                          <p:stCondLst>
                                            <p:cond delay="0"/>
                                          </p:stCondLst>
                                        </p:cTn>
                                        <p:tgtEl>
                                          <p:spTgt spid="152"/>
                                        </p:tgtEl>
                                        <p:attrNameLst>
                                          <p:attrName>style.visibility</p:attrName>
                                        </p:attrNameLst>
                                      </p:cBhvr>
                                      <p:to>
                                        <p:strVal val="visible"/>
                                      </p:to>
                                    </p:set>
                                    <p:animEffect transition="in" filter="fade">
                                      <p:cBhvr>
                                        <p:cTn id="254" dur="2000"/>
                                        <p:tgtEl>
                                          <p:spTgt spid="152"/>
                                        </p:tgtEl>
                                      </p:cBhvr>
                                    </p:animEffect>
                                  </p:childTnLst>
                                </p:cTn>
                              </p:par>
                              <p:par>
                                <p:cTn id="255" presetID="10" presetClass="entr" presetSubtype="0" fill="hold" grpId="0" nodeType="withEffect">
                                  <p:stCondLst>
                                    <p:cond delay="0"/>
                                  </p:stCondLst>
                                  <p:childTnLst>
                                    <p:set>
                                      <p:cBhvr>
                                        <p:cTn id="256" dur="1" fill="hold">
                                          <p:stCondLst>
                                            <p:cond delay="0"/>
                                          </p:stCondLst>
                                        </p:cTn>
                                        <p:tgtEl>
                                          <p:spTgt spid="156"/>
                                        </p:tgtEl>
                                        <p:attrNameLst>
                                          <p:attrName>style.visibility</p:attrName>
                                        </p:attrNameLst>
                                      </p:cBhvr>
                                      <p:to>
                                        <p:strVal val="visible"/>
                                      </p:to>
                                    </p:set>
                                    <p:animEffect transition="in" filter="fade">
                                      <p:cBhvr>
                                        <p:cTn id="257" dur="2000"/>
                                        <p:tgtEl>
                                          <p:spTgt spid="156"/>
                                        </p:tgtEl>
                                      </p:cBhvr>
                                    </p:animEffect>
                                  </p:childTnLst>
                                </p:cTn>
                              </p:par>
                              <p:par>
                                <p:cTn id="258" presetID="10" presetClass="entr" presetSubtype="0" fill="hold" nodeType="withEffect">
                                  <p:stCondLst>
                                    <p:cond delay="0"/>
                                  </p:stCondLst>
                                  <p:childTnLst>
                                    <p:set>
                                      <p:cBhvr>
                                        <p:cTn id="259" dur="1" fill="hold">
                                          <p:stCondLst>
                                            <p:cond delay="0"/>
                                          </p:stCondLst>
                                        </p:cTn>
                                        <p:tgtEl>
                                          <p:spTgt spid="157"/>
                                        </p:tgtEl>
                                        <p:attrNameLst>
                                          <p:attrName>style.visibility</p:attrName>
                                        </p:attrNameLst>
                                      </p:cBhvr>
                                      <p:to>
                                        <p:strVal val="visible"/>
                                      </p:to>
                                    </p:set>
                                    <p:animEffect transition="in" filter="fade">
                                      <p:cBhvr>
                                        <p:cTn id="260" dur="2000"/>
                                        <p:tgtEl>
                                          <p:spTgt spid="157"/>
                                        </p:tgtEl>
                                      </p:cBhvr>
                                    </p:animEffect>
                                  </p:childTnLst>
                                </p:cTn>
                              </p:par>
                              <p:par>
                                <p:cTn id="261" presetID="10" presetClass="entr" presetSubtype="0" fill="hold" nodeType="withEffect">
                                  <p:stCondLst>
                                    <p:cond delay="0"/>
                                  </p:stCondLst>
                                  <p:childTnLst>
                                    <p:set>
                                      <p:cBhvr>
                                        <p:cTn id="262" dur="1" fill="hold">
                                          <p:stCondLst>
                                            <p:cond delay="0"/>
                                          </p:stCondLst>
                                        </p:cTn>
                                        <p:tgtEl>
                                          <p:spTgt spid="161"/>
                                        </p:tgtEl>
                                        <p:attrNameLst>
                                          <p:attrName>style.visibility</p:attrName>
                                        </p:attrNameLst>
                                      </p:cBhvr>
                                      <p:to>
                                        <p:strVal val="visible"/>
                                      </p:to>
                                    </p:set>
                                    <p:animEffect transition="in" filter="fade">
                                      <p:cBhvr>
                                        <p:cTn id="263" dur="2000"/>
                                        <p:tgtEl>
                                          <p:spTgt spid="161"/>
                                        </p:tgtEl>
                                      </p:cBhvr>
                                    </p:animEffect>
                                  </p:childTnLst>
                                </p:cTn>
                              </p:par>
                              <p:par>
                                <p:cTn id="264" presetID="10" presetClass="entr" presetSubtype="0" fill="hold" grpId="0" nodeType="withEffect">
                                  <p:stCondLst>
                                    <p:cond delay="0"/>
                                  </p:stCondLst>
                                  <p:childTnLst>
                                    <p:set>
                                      <p:cBhvr>
                                        <p:cTn id="265" dur="1" fill="hold">
                                          <p:stCondLst>
                                            <p:cond delay="0"/>
                                          </p:stCondLst>
                                        </p:cTn>
                                        <p:tgtEl>
                                          <p:spTgt spid="165"/>
                                        </p:tgtEl>
                                        <p:attrNameLst>
                                          <p:attrName>style.visibility</p:attrName>
                                        </p:attrNameLst>
                                      </p:cBhvr>
                                      <p:to>
                                        <p:strVal val="visible"/>
                                      </p:to>
                                    </p:set>
                                    <p:animEffect transition="in" filter="fade">
                                      <p:cBhvr>
                                        <p:cTn id="266" dur="2000"/>
                                        <p:tgtEl>
                                          <p:spTgt spid="165"/>
                                        </p:tgtEl>
                                      </p:cBhvr>
                                    </p:animEffect>
                                  </p:childTnLst>
                                </p:cTn>
                              </p:par>
                              <p:par>
                                <p:cTn id="267" presetID="10" presetClass="entr" presetSubtype="0" fill="hold" nodeType="withEffect">
                                  <p:stCondLst>
                                    <p:cond delay="0"/>
                                  </p:stCondLst>
                                  <p:childTnLst>
                                    <p:set>
                                      <p:cBhvr>
                                        <p:cTn id="268" dur="1" fill="hold">
                                          <p:stCondLst>
                                            <p:cond delay="0"/>
                                          </p:stCondLst>
                                        </p:cTn>
                                        <p:tgtEl>
                                          <p:spTgt spid="167"/>
                                        </p:tgtEl>
                                        <p:attrNameLst>
                                          <p:attrName>style.visibility</p:attrName>
                                        </p:attrNameLst>
                                      </p:cBhvr>
                                      <p:to>
                                        <p:strVal val="visible"/>
                                      </p:to>
                                    </p:set>
                                    <p:animEffect transition="in" filter="fade">
                                      <p:cBhvr>
                                        <p:cTn id="269" dur="2000"/>
                                        <p:tgtEl>
                                          <p:spTgt spid="167"/>
                                        </p:tgtEl>
                                      </p:cBhvr>
                                    </p:animEffect>
                                  </p:childTnLst>
                                </p:cTn>
                              </p:par>
                              <p:par>
                                <p:cTn id="270" presetID="10" presetClass="entr" presetSubtype="0" fill="hold" nodeType="withEffect">
                                  <p:stCondLst>
                                    <p:cond delay="0"/>
                                  </p:stCondLst>
                                  <p:childTnLst>
                                    <p:set>
                                      <p:cBhvr>
                                        <p:cTn id="271" dur="1" fill="hold">
                                          <p:stCondLst>
                                            <p:cond delay="0"/>
                                          </p:stCondLst>
                                        </p:cTn>
                                        <p:tgtEl>
                                          <p:spTgt spid="173"/>
                                        </p:tgtEl>
                                        <p:attrNameLst>
                                          <p:attrName>style.visibility</p:attrName>
                                        </p:attrNameLst>
                                      </p:cBhvr>
                                      <p:to>
                                        <p:strVal val="visible"/>
                                      </p:to>
                                    </p:set>
                                    <p:animEffect transition="in" filter="fade">
                                      <p:cBhvr>
                                        <p:cTn id="272" dur="20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31" grpId="0" animBg="1"/>
      <p:bldP spid="46" grpId="0" animBg="1"/>
      <p:bldP spid="47" grpId="0" animBg="1"/>
      <p:bldP spid="67" grpId="0" animBg="1"/>
      <p:bldP spid="68" grpId="0" animBg="1"/>
      <p:bldP spid="72" grpId="0" animBg="1"/>
      <p:bldP spid="76" grpId="0" animBg="1"/>
      <p:bldP spid="77" grpId="0" animBg="1"/>
      <p:bldP spid="78" grpId="0" animBg="1"/>
      <p:bldP spid="79" grpId="0" animBg="1"/>
      <p:bldP spid="129" grpId="0" animBg="1"/>
      <p:bldP spid="130" grpId="0" animBg="1"/>
      <p:bldP spid="131" grpId="0" animBg="1"/>
      <p:bldP spid="132" grpId="0" animBg="1"/>
      <p:bldP spid="133" grpId="0" animBg="1"/>
      <p:bldP spid="134" grpId="0" animBg="1"/>
      <p:bldP spid="135" grpId="0" animBg="1"/>
      <p:bldP spid="136" grpId="0" animBg="1"/>
      <p:bldP spid="143" grpId="0"/>
      <p:bldP spid="162" grpId="0"/>
      <p:bldP spid="164" grpId="0"/>
      <p:bldP spid="184" grpId="0"/>
      <p:bldP spid="65" grpId="0"/>
      <p:bldP spid="93" grpId="0"/>
      <p:bldP spid="120" grpId="0"/>
      <p:bldP spid="127" grpId="0"/>
      <p:bldP spid="144" grpId="0"/>
      <p:bldP spid="156" grpId="0"/>
      <p:bldP spid="16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457201"/>
            <a:ext cx="7620000" cy="1142999"/>
          </a:xfrm>
          <a:solidFill>
            <a:schemeClr val="bg2">
              <a:lumMod val="90000"/>
            </a:schemeClr>
          </a:solidFill>
          <a:effectLst>
            <a:innerShdw blurRad="63500" dist="50800" dir="13500000">
              <a:prstClr val="black">
                <a:alpha val="50000"/>
              </a:prstClr>
            </a:innerShdw>
          </a:effectLst>
        </p:spPr>
        <p:style>
          <a:lnRef idx="0">
            <a:schemeClr val="accent6"/>
          </a:lnRef>
          <a:fillRef idx="3">
            <a:schemeClr val="accent6"/>
          </a:fillRef>
          <a:effectRef idx="3">
            <a:schemeClr val="accent6"/>
          </a:effectRef>
          <a:fontRef idx="minor">
            <a:schemeClr val="lt1"/>
          </a:fontRef>
        </p:style>
        <p:txBody>
          <a:bodyPr/>
          <a:lstStyle/>
          <a:p>
            <a:r>
              <a:rPr lang="en-US" dirty="0" smtClean="0">
                <a:solidFill>
                  <a:schemeClr val="tx1"/>
                </a:solidFill>
              </a:rPr>
              <a:t>APPLICATION SUBMITTAL</a:t>
            </a:r>
            <a:endParaRPr lang="en-US" dirty="0">
              <a:solidFill>
                <a:schemeClr val="tx1"/>
              </a:solidFill>
            </a:endParaRPr>
          </a:p>
        </p:txBody>
      </p:sp>
      <p:sp>
        <p:nvSpPr>
          <p:cNvPr id="3" name="Subtitle 2"/>
          <p:cNvSpPr>
            <a:spLocks noGrp="1"/>
          </p:cNvSpPr>
          <p:nvPr>
            <p:ph type="subTitle" idx="1"/>
          </p:nvPr>
        </p:nvSpPr>
        <p:spPr>
          <a:xfrm>
            <a:off x="1371600" y="2286000"/>
            <a:ext cx="6400800" cy="3886200"/>
          </a:xfrm>
        </p:spPr>
        <p:txBody>
          <a:bodyPr>
            <a:normAutofit lnSpcReduction="10000"/>
          </a:bodyPr>
          <a:lstStyle/>
          <a:p>
            <a:pPr algn="l"/>
            <a:r>
              <a:rPr lang="en-US" sz="1600" b="1" i="1" dirty="0" smtClean="0">
                <a:solidFill>
                  <a:schemeClr val="tx1"/>
                </a:solidFill>
              </a:rPr>
              <a:t>Developer makes APPLICATION to Local Government </a:t>
            </a:r>
          </a:p>
          <a:p>
            <a:pPr algn="l"/>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Check equal to 20% ADEM Fees ($16,776.00 if it was today)</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Written documentation addressing “6 Criteria” </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Applicant’s experience owning and/or operating a Solid Waste Facility</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Applicant’s financial resources, investors, corporate affiliates</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Pending or past civil or criminal actions by a Governmental Entity against the Applicant, its owners, investors, or affiliates</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Other information Applicant wants to provide</a:t>
            </a:r>
          </a:p>
          <a:p>
            <a:pPr marL="342900" indent="-342900" algn="l">
              <a:buFont typeface="+mj-lt"/>
              <a:buAutoNum type="arabicPeriod"/>
            </a:pPr>
            <a:endParaRPr lang="en-US" sz="1400" dirty="0">
              <a:solidFill>
                <a:schemeClr val="tx1"/>
              </a:solidFill>
            </a:endParaRPr>
          </a:p>
        </p:txBody>
      </p:sp>
      <p:sp>
        <p:nvSpPr>
          <p:cNvPr id="5" name="Action Button: Forward or Next 4">
            <a:hlinkClick r:id="" action="ppaction://hlinkshowjump?jump=nextslide" highlightClick="1"/>
          </p:cNvPr>
          <p:cNvSpPr/>
          <p:nvPr/>
        </p:nvSpPr>
        <p:spPr>
          <a:xfrm>
            <a:off x="5715000" y="3429000"/>
            <a:ext cx="76200" cy="1524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ction Button: Return 5">
            <a:hlinkClick r:id="rId2" action="ppaction://hlinksldjump" highlightClick="1"/>
          </p:cNvPr>
          <p:cNvSpPr/>
          <p:nvPr/>
        </p:nvSpPr>
        <p:spPr>
          <a:xfrm>
            <a:off x="8763000" y="6477000"/>
            <a:ext cx="182880" cy="18288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953000"/>
          </a:xfrm>
        </p:spPr>
        <p:txBody>
          <a:bodyPr>
            <a:normAutofit lnSpcReduction="10000"/>
          </a:bodyPr>
          <a:lstStyle/>
          <a:p>
            <a:pPr>
              <a:buNone/>
            </a:pPr>
            <a:r>
              <a:rPr lang="en-US" sz="1400" dirty="0" smtClean="0"/>
              <a:t>		</a:t>
            </a:r>
            <a:r>
              <a:rPr lang="en-US" sz="1600" dirty="0" smtClean="0"/>
              <a:t>“(1)  The consistency of the proposal with the jurisdiction’s solid waste management need as identified in its plan;</a:t>
            </a:r>
          </a:p>
          <a:p>
            <a:pPr>
              <a:buNone/>
            </a:pPr>
            <a:endParaRPr lang="en-US" sz="1600" dirty="0" smtClean="0"/>
          </a:p>
          <a:p>
            <a:pPr>
              <a:buNone/>
            </a:pPr>
            <a:r>
              <a:rPr lang="en-US" sz="1600" dirty="0" smtClean="0"/>
              <a:t>		“(2)  The relationship of the proposal to local planned or existing development or the absence thereof, to major transportation arteries and to existing state primary and secondary roads;</a:t>
            </a:r>
          </a:p>
          <a:p>
            <a:pPr>
              <a:buNone/>
            </a:pPr>
            <a:endParaRPr lang="en-US" sz="1600" dirty="0" smtClean="0"/>
          </a:p>
          <a:p>
            <a:pPr>
              <a:buNone/>
            </a:pPr>
            <a:r>
              <a:rPr lang="en-US" sz="1600" dirty="0" smtClean="0"/>
              <a:t>		“(3)  The location of a proposed facility in relationship to existing industries in the state that generate large volumes of solid waste, or the relationship to the areas projected for development of industries that will generate solid waste;</a:t>
            </a:r>
          </a:p>
          <a:p>
            <a:pPr>
              <a:buNone/>
            </a:pPr>
            <a:endParaRPr lang="en-US" sz="1600" dirty="0" smtClean="0"/>
          </a:p>
          <a:p>
            <a:pPr>
              <a:buNone/>
            </a:pPr>
            <a:r>
              <a:rPr lang="en-US" sz="1600" dirty="0" smtClean="0"/>
              <a:t>		“(4)  Costs and availability of public services, facilities and improvements required to support a proposed facility and protect public health, safety, and the environment;</a:t>
            </a:r>
          </a:p>
          <a:p>
            <a:pPr>
              <a:buNone/>
            </a:pPr>
            <a:endParaRPr lang="en-US" sz="1600" dirty="0" smtClean="0"/>
          </a:p>
          <a:p>
            <a:pPr>
              <a:buNone/>
            </a:pPr>
            <a:r>
              <a:rPr lang="en-US" sz="1600" dirty="0" smtClean="0"/>
              <a:t>		“(5)  The impact of a proposed facility on public safety and provisions made to minimize the impact on public health and safety; and</a:t>
            </a:r>
          </a:p>
          <a:p>
            <a:pPr>
              <a:buNone/>
            </a:pPr>
            <a:endParaRPr lang="en-US" sz="1600" dirty="0" smtClean="0"/>
          </a:p>
          <a:p>
            <a:pPr>
              <a:buNone/>
            </a:pPr>
            <a:r>
              <a:rPr lang="en-US" sz="1600" dirty="0" smtClean="0"/>
              <a:t>		“(6)  The social and economic impacts of a proposed facility on the affected community, including changes in property values, and social or community perception.    </a:t>
            </a:r>
          </a:p>
          <a:p>
            <a:pPr>
              <a:buNone/>
            </a:pPr>
            <a:endParaRPr lang="en-US" sz="1400" dirty="0"/>
          </a:p>
        </p:txBody>
      </p:sp>
      <p:sp>
        <p:nvSpPr>
          <p:cNvPr id="5" name="Action Button: Return 4">
            <a:hlinkClick r:id="" action="ppaction://hlinkshowjump?jump=lastslideviewed" highlightClick="1"/>
          </p:cNvPr>
          <p:cNvSpPr/>
          <p:nvPr/>
        </p:nvSpPr>
        <p:spPr>
          <a:xfrm>
            <a:off x="8839200" y="6477000"/>
            <a:ext cx="182880" cy="18288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txBox="1">
            <a:spLocks/>
          </p:cNvSpPr>
          <p:nvPr/>
        </p:nvSpPr>
        <p:spPr>
          <a:xfrm>
            <a:off x="838200" y="381000"/>
            <a:ext cx="7543800" cy="990600"/>
          </a:xfrm>
          <a:prstGeom prst="rect">
            <a:avLst/>
          </a:prstGeom>
          <a:solidFill>
            <a:schemeClr val="bg2">
              <a:lumMod val="90000"/>
            </a:schemeClr>
          </a:solidFill>
          <a:effectLst>
            <a:innerShdw blurRad="63500" dist="50800" dir="13500000">
              <a:prstClr val="black">
                <a:alpha val="50000"/>
              </a:prstClr>
            </a:innerShdw>
          </a:effectLst>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n-lt"/>
                <a:ea typeface="+mn-ea"/>
                <a:cs typeface="+mn-cs"/>
              </a:rPr>
              <a:t>CRITERIA</a:t>
            </a:r>
            <a:endParaRPr kumimoji="0" lang="en-US" sz="4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20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fade">
                                      <p:cBhvr>
                                        <p:cTn id="32"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2000" y="2057400"/>
            <a:ext cx="7467600" cy="2438400"/>
          </a:xfrm>
        </p:spPr>
        <p:txBody>
          <a:bodyPr>
            <a:normAutofit/>
          </a:bodyPr>
          <a:lstStyle/>
          <a:p>
            <a:pPr marL="342900" indent="-342900" algn="l">
              <a:buFont typeface="+mj-lt"/>
              <a:buAutoNum type="arabicPeriod"/>
            </a:pPr>
            <a:r>
              <a:rPr lang="en-US" sz="1600" dirty="0" smtClean="0">
                <a:solidFill>
                  <a:schemeClr val="tx1"/>
                </a:solidFill>
              </a:rPr>
              <a:t>Local Government must “formally receive” COMPLETE Application at next regularly scheduled meeting.</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This Formal Receipt starts a Public Comment Period. (The clock starts ticking</a:t>
            </a:r>
            <a:r>
              <a:rPr lang="en-US" sz="1400" dirty="0" smtClean="0">
                <a:solidFill>
                  <a:schemeClr val="tx1"/>
                </a:solidFill>
              </a:rPr>
              <a:t>)</a:t>
            </a:r>
          </a:p>
          <a:p>
            <a:pPr marL="342900" indent="-342900" algn="l">
              <a:buFont typeface="+mj-lt"/>
              <a:buAutoNum type="arabicPeriod"/>
            </a:pPr>
            <a:endParaRPr lang="en-US" sz="1400" dirty="0">
              <a:solidFill>
                <a:schemeClr val="tx1"/>
              </a:solidFill>
            </a:endParaRPr>
          </a:p>
        </p:txBody>
      </p:sp>
      <p:sp>
        <p:nvSpPr>
          <p:cNvPr id="4" name="Action Button: Return 3">
            <a:hlinkClick r:id="rId2" action="ppaction://hlinksldjump" highlightClick="1"/>
          </p:cNvPr>
          <p:cNvSpPr/>
          <p:nvPr/>
        </p:nvSpPr>
        <p:spPr>
          <a:xfrm>
            <a:off x="8763000" y="6400800"/>
            <a:ext cx="182880" cy="18288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685800" y="457200"/>
            <a:ext cx="7848600" cy="1142999"/>
          </a:xfrm>
          <a:prstGeom prst="rect">
            <a:avLst/>
          </a:prstGeom>
          <a:solidFill>
            <a:schemeClr val="bg2">
              <a:lumMod val="90000"/>
            </a:schemeClr>
          </a:solidFill>
          <a:effectLst>
            <a:innerShdw blurRad="63500" dist="50800" dir="13500000">
              <a:prstClr val="black">
                <a:alpha val="50000"/>
              </a:prstClr>
            </a:innerShdw>
          </a:effectLst>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LOCAL GOVERNMENT</a:t>
            </a:r>
            <a:r>
              <a:rPr kumimoji="0" lang="en-US" sz="3200" b="0" i="0" u="none" strike="noStrike" kern="1200" cap="none" spc="0" normalizeH="0" noProof="0" dirty="0" smtClean="0">
                <a:ln>
                  <a:noFill/>
                </a:ln>
                <a:solidFill>
                  <a:schemeClr val="tx1"/>
                </a:solidFill>
                <a:effectLst/>
                <a:uLnTx/>
                <a:uFillTx/>
                <a:latin typeface="+mn-lt"/>
                <a:ea typeface="+mn-ea"/>
                <a:cs typeface="+mn-cs"/>
              </a:rPr>
              <a:t> RECEIVES APPLICATION</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14400" y="2133600"/>
            <a:ext cx="7315200" cy="2819400"/>
          </a:xfrm>
        </p:spPr>
        <p:txBody>
          <a:bodyPr>
            <a:normAutofit/>
          </a:bodyPr>
          <a:lstStyle/>
          <a:p>
            <a:pPr marL="342900" indent="-342900" algn="l">
              <a:buFont typeface="+mj-lt"/>
              <a:buAutoNum type="arabicPeriod"/>
            </a:pPr>
            <a:r>
              <a:rPr lang="en-US" sz="1600" dirty="0" smtClean="0">
                <a:solidFill>
                  <a:schemeClr val="tx1"/>
                </a:solidFill>
              </a:rPr>
              <a:t>All adjoining landowners of proposed site must receive notice by Certified Mail.</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General Public must receive notice as follows:</a:t>
            </a:r>
          </a:p>
          <a:p>
            <a:pPr marL="800100" lvl="1" indent="-342900" algn="l">
              <a:buFont typeface="+mj-lt"/>
              <a:buAutoNum type="alphaLcParenR"/>
            </a:pPr>
            <a:r>
              <a:rPr lang="en-US" sz="1400" dirty="0" smtClean="0">
                <a:solidFill>
                  <a:schemeClr val="tx1"/>
                </a:solidFill>
              </a:rPr>
              <a:t>Local newspaper once per week for two weeks</a:t>
            </a:r>
          </a:p>
          <a:p>
            <a:pPr marL="800100" lvl="1" indent="-342900" algn="l">
              <a:buFont typeface="+mj-lt"/>
              <a:buAutoNum type="alphaLcParenR"/>
            </a:pPr>
            <a:r>
              <a:rPr lang="en-US" sz="1400" dirty="0" smtClean="0">
                <a:solidFill>
                  <a:schemeClr val="tx1"/>
                </a:solidFill>
              </a:rPr>
              <a:t>Radio public service announcements</a:t>
            </a:r>
          </a:p>
          <a:p>
            <a:pPr marL="800100" lvl="1" indent="-342900" algn="l">
              <a:buFont typeface="+mj-lt"/>
              <a:buAutoNum type="alphaLcParenR"/>
            </a:pPr>
            <a:r>
              <a:rPr lang="en-US" sz="1400" dirty="0" smtClean="0">
                <a:solidFill>
                  <a:schemeClr val="tx1"/>
                </a:solidFill>
              </a:rPr>
              <a:t>Website, if available        </a:t>
            </a:r>
          </a:p>
          <a:p>
            <a:pPr marL="800100" lvl="1" indent="-342900" algn="l"/>
            <a:endParaRPr lang="en-US" sz="1400" dirty="0">
              <a:solidFill>
                <a:schemeClr val="tx1"/>
              </a:solidFill>
            </a:endParaRPr>
          </a:p>
          <a:p>
            <a:pPr marL="800100" lvl="1" indent="-342900" algn="l"/>
            <a:endParaRPr lang="en-US" sz="1400" dirty="0" smtClean="0">
              <a:solidFill>
                <a:schemeClr val="tx1"/>
              </a:solidFill>
            </a:endParaRPr>
          </a:p>
          <a:p>
            <a:pPr marL="800100" lvl="1" indent="-342900" algn="l"/>
            <a:endParaRPr lang="en-US" sz="1400" dirty="0">
              <a:solidFill>
                <a:schemeClr val="tx1"/>
              </a:solidFill>
            </a:endParaRPr>
          </a:p>
          <a:p>
            <a:pPr marL="800100" lvl="1" indent="-342900" algn="l"/>
            <a:r>
              <a:rPr lang="en-US" sz="1400" dirty="0" smtClean="0">
                <a:solidFill>
                  <a:schemeClr val="tx1"/>
                </a:solidFill>
              </a:rPr>
              <a:t>                                                                                                                                                                  </a:t>
            </a:r>
            <a:endParaRPr lang="en-US" sz="1400" dirty="0">
              <a:solidFill>
                <a:schemeClr val="tx1"/>
              </a:solidFill>
            </a:endParaRPr>
          </a:p>
        </p:txBody>
      </p:sp>
      <p:sp>
        <p:nvSpPr>
          <p:cNvPr id="4" name="Action Button: Forward or Next 3">
            <a:hlinkClick r:id="rId2" action="ppaction://hlinksldjump" highlightClick="1"/>
          </p:cNvPr>
          <p:cNvSpPr/>
          <p:nvPr/>
        </p:nvSpPr>
        <p:spPr>
          <a:xfrm>
            <a:off x="3429000" y="3581400"/>
            <a:ext cx="182880" cy="18288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ction Button: Return 5">
            <a:hlinkClick r:id="rId3" action="ppaction://hlinksldjump" highlightClick="1"/>
          </p:cNvPr>
          <p:cNvSpPr/>
          <p:nvPr/>
        </p:nvSpPr>
        <p:spPr>
          <a:xfrm>
            <a:off x="8763000" y="6477000"/>
            <a:ext cx="182880" cy="18288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533400" y="457200"/>
            <a:ext cx="8153400" cy="1142999"/>
          </a:xfrm>
          <a:prstGeom prst="rect">
            <a:avLst/>
          </a:prstGeom>
          <a:solidFill>
            <a:schemeClr val="bg2">
              <a:lumMod val="90000"/>
            </a:schemeClr>
          </a:solidFill>
          <a:effectLst>
            <a:innerShdw blurRad="63500" dist="50800" dir="13500000">
              <a:prstClr val="black">
                <a:alpha val="50000"/>
              </a:prstClr>
            </a:innerShdw>
          </a:effectLst>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LOCAL GOVERNMENT</a:t>
            </a:r>
            <a:r>
              <a:rPr kumimoji="0" lang="en-US" sz="3200" b="0" i="0" u="none" strike="noStrike" kern="1200" cap="none" spc="0" normalizeH="0" noProof="0" dirty="0" smtClean="0">
                <a:ln>
                  <a:noFill/>
                </a:ln>
                <a:solidFill>
                  <a:schemeClr val="tx1"/>
                </a:solidFill>
                <a:effectLst/>
                <a:uLnTx/>
                <a:uFillTx/>
                <a:latin typeface="+mn-lt"/>
                <a:ea typeface="+mn-ea"/>
                <a:cs typeface="+mn-cs"/>
              </a:rPr>
              <a:t> PROVIDES PUBLIC NOTICE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NOTICE REQUIREMENTS</a:t>
            </a:r>
            <a:endParaRPr lang="en-US" dirty="0"/>
          </a:p>
        </p:txBody>
      </p:sp>
      <p:sp>
        <p:nvSpPr>
          <p:cNvPr id="3" name="Content Placeholder 2"/>
          <p:cNvSpPr>
            <a:spLocks noGrp="1"/>
          </p:cNvSpPr>
          <p:nvPr>
            <p:ph idx="1"/>
          </p:nvPr>
        </p:nvSpPr>
        <p:spPr>
          <a:xfrm>
            <a:off x="457200" y="1828800"/>
            <a:ext cx="8229600" cy="4449763"/>
          </a:xfrm>
        </p:spPr>
        <p:txBody>
          <a:bodyPr>
            <a:normAutofit/>
          </a:bodyPr>
          <a:lstStyle/>
          <a:p>
            <a:pPr lvl="1">
              <a:buFont typeface="+mj-lt"/>
              <a:buAutoNum type="arabicPeriod"/>
            </a:pPr>
            <a:r>
              <a:rPr lang="en-US" sz="1600" dirty="0" smtClean="0"/>
              <a:t>A description of the process by which the application will be received and either approved  or denied.</a:t>
            </a:r>
          </a:p>
          <a:p>
            <a:pPr lvl="1">
              <a:buFont typeface="+mj-lt"/>
              <a:buAutoNum type="arabicPeriod"/>
            </a:pPr>
            <a:endParaRPr lang="en-US" sz="1600" dirty="0" smtClean="0"/>
          </a:p>
          <a:p>
            <a:pPr lvl="1">
              <a:buFont typeface="+mj-lt"/>
              <a:buAutoNum type="arabicPeriod"/>
            </a:pPr>
            <a:r>
              <a:rPr lang="en-US" sz="1600" dirty="0" smtClean="0"/>
              <a:t>The “6 CRITERIA” in which the local government shall consider.</a:t>
            </a:r>
          </a:p>
          <a:p>
            <a:pPr lvl="1">
              <a:buFont typeface="+mj-lt"/>
              <a:buAutoNum type="arabicPeriod"/>
            </a:pPr>
            <a:endParaRPr lang="en-US" sz="1600" dirty="0" smtClean="0"/>
          </a:p>
          <a:p>
            <a:pPr lvl="1">
              <a:buFont typeface="+mj-lt"/>
              <a:buAutoNum type="arabicPeriod"/>
            </a:pPr>
            <a:r>
              <a:rPr lang="en-US" sz="1600" dirty="0" smtClean="0"/>
              <a:t>A contact person for additional information.</a:t>
            </a:r>
          </a:p>
          <a:p>
            <a:pPr lvl="1">
              <a:buFont typeface="+mj-lt"/>
              <a:buAutoNum type="arabicPeriod"/>
            </a:pPr>
            <a:endParaRPr lang="en-US" sz="1600" dirty="0" smtClean="0"/>
          </a:p>
          <a:p>
            <a:pPr lvl="1">
              <a:buFont typeface="+mj-lt"/>
              <a:buAutoNum type="arabicPeriod"/>
            </a:pPr>
            <a:r>
              <a:rPr lang="en-US" sz="1600" dirty="0" smtClean="0"/>
              <a:t>Location where public many review the local government Solid Waste Management Plan, the Application, and the time frame of public hearings and public involvement.</a:t>
            </a:r>
          </a:p>
          <a:p>
            <a:pPr lvl="1">
              <a:buFont typeface="+mj-lt"/>
              <a:buAutoNum type="arabicPeriod"/>
            </a:pPr>
            <a:endParaRPr lang="en-US" sz="1600" dirty="0" smtClean="0"/>
          </a:p>
          <a:p>
            <a:pPr lvl="1">
              <a:buFont typeface="+mj-lt"/>
              <a:buAutoNum type="arabicPeriod"/>
            </a:pPr>
            <a:r>
              <a:rPr lang="en-US" sz="1600" dirty="0" smtClean="0"/>
              <a:t>A description of how the public may submit written comments to the local government.</a:t>
            </a:r>
          </a:p>
          <a:p>
            <a:pPr lvl="1">
              <a:buFont typeface="+mj-lt"/>
              <a:buAutoNum type="arabicPeriod"/>
            </a:pPr>
            <a:endParaRPr lang="en-US" sz="1600" dirty="0"/>
          </a:p>
          <a:p>
            <a:pPr lvl="1">
              <a:buFont typeface="+mj-lt"/>
              <a:buAutoNum type="arabicPeriod"/>
            </a:pPr>
            <a:endParaRPr lang="en-US" sz="1600" dirty="0" smtClean="0"/>
          </a:p>
          <a:p>
            <a:pPr lvl="1">
              <a:buNone/>
            </a:pPr>
            <a:r>
              <a:rPr lang="en-US" sz="1600" dirty="0"/>
              <a:t> </a:t>
            </a:r>
            <a:r>
              <a:rPr lang="en-US" sz="1600" dirty="0" smtClean="0"/>
              <a:t>                                                                                                                                                         </a:t>
            </a:r>
            <a:endParaRPr lang="en-US" sz="1600" dirty="0"/>
          </a:p>
        </p:txBody>
      </p:sp>
      <p:sp>
        <p:nvSpPr>
          <p:cNvPr id="5" name="Action Button: Return 4">
            <a:hlinkClick r:id="rId2" action="ppaction://hlinksldjump" highlightClick="1"/>
          </p:cNvPr>
          <p:cNvSpPr/>
          <p:nvPr/>
        </p:nvSpPr>
        <p:spPr>
          <a:xfrm>
            <a:off x="8686800" y="6477000"/>
            <a:ext cx="182880" cy="182880"/>
          </a:xfrm>
          <a:prstGeom prst="actionButtonRetur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txBox="1">
            <a:spLocks/>
          </p:cNvSpPr>
          <p:nvPr/>
        </p:nvSpPr>
        <p:spPr>
          <a:xfrm>
            <a:off x="533400" y="457201"/>
            <a:ext cx="8153400" cy="990600"/>
          </a:xfrm>
          <a:prstGeom prst="rect">
            <a:avLst/>
          </a:prstGeom>
          <a:solidFill>
            <a:schemeClr val="bg2">
              <a:lumMod val="90000"/>
            </a:schemeClr>
          </a:solidFill>
          <a:effectLst>
            <a:innerShdw blurRad="63500" dist="50800" dir="13500000">
              <a:prstClr val="black">
                <a:alpha val="50000"/>
              </a:prstClr>
            </a:innerShdw>
          </a:effectLst>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noProof="0" dirty="0" smtClean="0">
                <a:ln>
                  <a:noFill/>
                </a:ln>
                <a:solidFill>
                  <a:schemeClr val="tx1"/>
                </a:solidFill>
                <a:effectLst/>
                <a:uLnTx/>
                <a:uFillTx/>
                <a:latin typeface="+mn-lt"/>
                <a:ea typeface="+mn-ea"/>
                <a:cs typeface="+mn-cs"/>
              </a:rPr>
              <a:t>NOTICE REQUIREMENTS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2286000"/>
            <a:ext cx="8001000" cy="4191000"/>
          </a:xfrm>
        </p:spPr>
        <p:txBody>
          <a:bodyPr>
            <a:normAutofit lnSpcReduction="10000"/>
          </a:bodyPr>
          <a:lstStyle/>
          <a:p>
            <a:pPr marL="342900" indent="-342900" algn="l">
              <a:buFont typeface="+mj-lt"/>
              <a:buAutoNum type="arabicPeriod"/>
            </a:pPr>
            <a:r>
              <a:rPr lang="en-US" sz="1600" dirty="0" smtClean="0">
                <a:solidFill>
                  <a:schemeClr val="tx1"/>
                </a:solidFill>
              </a:rPr>
              <a:t>Must provide Notice of Session at 30 days prior.</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Local government must approve time, date, and location of Session.</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Applicant publishes notice in local paper once per week for two weeks.</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Applicant runs ad on local radio.</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Applicant provides general information on design and operation of proposed facility.</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Applicant addresses questions and concerns voiced by the public.</a:t>
            </a: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r>
              <a:rPr lang="en-US" sz="1600" dirty="0" smtClean="0">
                <a:solidFill>
                  <a:schemeClr val="tx1"/>
                </a:solidFill>
              </a:rPr>
              <a:t>At least one representative of the local government shall attend Session.</a:t>
            </a:r>
          </a:p>
          <a:p>
            <a:pPr marL="342900" indent="-342900" algn="l"/>
            <a:endParaRPr lang="en-US" sz="1600" dirty="0" smtClean="0">
              <a:solidFill>
                <a:schemeClr val="tx1"/>
              </a:solidFill>
            </a:endParaRPr>
          </a:p>
          <a:p>
            <a:pPr marL="342900" indent="-342900" algn="l"/>
            <a:r>
              <a:rPr lang="en-US" sz="1600" dirty="0" smtClean="0">
                <a:solidFill>
                  <a:schemeClr val="tx1"/>
                </a:solidFill>
              </a:rPr>
              <a:t>	</a:t>
            </a:r>
            <a:r>
              <a:rPr lang="en-US" sz="1600" b="1" i="1" dirty="0" smtClean="0">
                <a:solidFill>
                  <a:schemeClr val="tx1"/>
                </a:solidFill>
              </a:rPr>
              <a:t>Note:  All expenses are the responsibility of the Applicant</a:t>
            </a:r>
          </a:p>
          <a:p>
            <a:pPr marL="342900" indent="-342900" algn="l">
              <a:buFont typeface="+mj-lt"/>
              <a:buAutoNum type="arabicPeriod"/>
            </a:pPr>
            <a:endParaRPr lang="en-US" sz="1600" dirty="0" smtClean="0">
              <a:solidFill>
                <a:schemeClr val="tx1"/>
              </a:solidFill>
            </a:endParaRPr>
          </a:p>
          <a:p>
            <a:pPr marL="342900" indent="-342900" algn="l"/>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buFont typeface="+mj-lt"/>
              <a:buAutoNum type="arabicPeriod"/>
            </a:pPr>
            <a:endParaRPr lang="en-US" sz="1600" dirty="0" smtClean="0">
              <a:solidFill>
                <a:schemeClr val="tx1"/>
              </a:solidFill>
            </a:endParaRPr>
          </a:p>
          <a:p>
            <a:pPr marL="342900" indent="-342900" algn="l"/>
            <a:endParaRPr lang="en-US" sz="1400" dirty="0" smtClean="0">
              <a:solidFill>
                <a:schemeClr val="tx1"/>
              </a:solidFill>
            </a:endParaRPr>
          </a:p>
          <a:p>
            <a:pPr marL="342900" indent="-342900" algn="l">
              <a:buFont typeface="+mj-lt"/>
              <a:buAutoNum type="arabicPeriod"/>
            </a:pPr>
            <a:endParaRPr lang="en-US" sz="1400" dirty="0">
              <a:solidFill>
                <a:schemeClr val="tx1"/>
              </a:solidFill>
            </a:endParaRPr>
          </a:p>
        </p:txBody>
      </p:sp>
      <p:sp>
        <p:nvSpPr>
          <p:cNvPr id="5" name="Action Button: Return 4">
            <a:hlinkClick r:id="rId2" action="ppaction://hlinksldjump" highlightClick="1"/>
          </p:cNvPr>
          <p:cNvSpPr/>
          <p:nvPr/>
        </p:nvSpPr>
        <p:spPr>
          <a:xfrm>
            <a:off x="8763000" y="6477000"/>
            <a:ext cx="182880" cy="18288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txBox="1">
            <a:spLocks/>
          </p:cNvSpPr>
          <p:nvPr/>
        </p:nvSpPr>
        <p:spPr>
          <a:xfrm>
            <a:off x="533400" y="457200"/>
            <a:ext cx="8153400" cy="1142999"/>
          </a:xfrm>
          <a:prstGeom prst="rect">
            <a:avLst/>
          </a:prstGeom>
          <a:solidFill>
            <a:schemeClr val="bg2">
              <a:lumMod val="90000"/>
            </a:schemeClr>
          </a:solidFill>
          <a:effectLst>
            <a:innerShdw blurRad="63500" dist="50800" dir="13500000">
              <a:prstClr val="black">
                <a:alpha val="50000"/>
              </a:prstClr>
            </a:innerShdw>
          </a:effectLst>
        </p:spPr>
        <p:style>
          <a:lnRef idx="0">
            <a:schemeClr val="accent6"/>
          </a:lnRef>
          <a:fillRef idx="3">
            <a:schemeClr val="accent6"/>
          </a:fillRef>
          <a:effectRef idx="3">
            <a:schemeClr val="accent6"/>
          </a:effectRef>
          <a:fontRef idx="minor">
            <a:schemeClr val="lt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APPLICANT HOLDS PUBLIC</a:t>
            </a:r>
            <a:r>
              <a:rPr kumimoji="0" lang="en-US" sz="3200" b="0" i="0" u="none" strike="noStrike" kern="1200" cap="none" spc="0" normalizeH="0" noProof="0" dirty="0" smtClean="0">
                <a:ln>
                  <a:noFill/>
                </a:ln>
                <a:solidFill>
                  <a:schemeClr val="tx1"/>
                </a:solidFill>
                <a:effectLst/>
                <a:uLnTx/>
                <a:uFillTx/>
                <a:latin typeface="+mn-lt"/>
                <a:ea typeface="+mn-ea"/>
                <a:cs typeface="+mn-cs"/>
              </a:rPr>
              <a:t> AWARENESS SESSION</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1856</TotalTime>
  <Words>731</Words>
  <Application>Microsoft Office PowerPoint</Application>
  <PresentationFormat>On-screen Show (4:3)</PresentationFormat>
  <Paragraphs>178</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HB 328  SITING OF SOLID WASTE MANAGEMNT FACILITIES</vt:lpstr>
      <vt:lpstr>Slide 2</vt:lpstr>
      <vt:lpstr>Slide 3</vt:lpstr>
      <vt:lpstr>APPLICATION SUBMITTAL</vt:lpstr>
      <vt:lpstr>Slide 5</vt:lpstr>
      <vt:lpstr>Slide 6</vt:lpstr>
      <vt:lpstr>Slide 7</vt:lpstr>
      <vt:lpstr>NOTICE REQUIREMENTS</vt:lpstr>
      <vt:lpstr>Slide 9</vt:lpstr>
      <vt:lpstr>Slide 10</vt:lpstr>
      <vt:lpstr>Slide 11</vt:lpstr>
      <vt:lpstr>Slide 12</vt:lpstr>
      <vt:lpstr>Slide 13</vt:lpstr>
      <vt:lpstr>Slide 14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HB 328  SITING OF SOLID WASTE MANAGEMNT FACILITIES</dc:title>
  <dc:creator>cherylhar</dc:creator>
  <cp:lastModifiedBy>cherylhar</cp:lastModifiedBy>
  <cp:revision>187</cp:revision>
  <dcterms:created xsi:type="dcterms:W3CDTF">2017-06-27T15:21:53Z</dcterms:created>
  <dcterms:modified xsi:type="dcterms:W3CDTF">2017-08-07T17:54:52Z</dcterms:modified>
</cp:coreProperties>
</file>