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17" r:id="rId1"/>
  </p:sldMasterIdLst>
  <p:handoutMasterIdLst>
    <p:handoutMasterId r:id="rId21"/>
  </p:handoutMasterIdLst>
  <p:sldIdLst>
    <p:sldId id="285" r:id="rId2"/>
    <p:sldId id="287" r:id="rId3"/>
    <p:sldId id="292" r:id="rId4"/>
    <p:sldId id="291" r:id="rId5"/>
    <p:sldId id="299" r:id="rId6"/>
    <p:sldId id="289" r:id="rId7"/>
    <p:sldId id="290" r:id="rId8"/>
    <p:sldId id="288" r:id="rId9"/>
    <p:sldId id="295" r:id="rId10"/>
    <p:sldId id="294" r:id="rId11"/>
    <p:sldId id="286" r:id="rId12"/>
    <p:sldId id="281" r:id="rId13"/>
    <p:sldId id="275" r:id="rId14"/>
    <p:sldId id="293" r:id="rId15"/>
    <p:sldId id="297" r:id="rId16"/>
    <p:sldId id="296" r:id="rId17"/>
    <p:sldId id="301" r:id="rId18"/>
    <p:sldId id="300" r:id="rId19"/>
    <p:sldId id="298" r:id="rId20"/>
  </p:sldIdLst>
  <p:sldSz cx="12192000" cy="6858000"/>
  <p:notesSz cx="7077075" cy="9363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3B1F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6" d="100"/>
          <a:sy n="86" d="100"/>
        </p:scale>
        <p:origin x="57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69780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08705" y="0"/>
            <a:ext cx="3066733" cy="469780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r">
              <a:defRPr sz="1200"/>
            </a:lvl1pPr>
          </a:lstStyle>
          <a:p>
            <a:fld id="{62C47FFF-F902-4BB5-A913-8ECB10B5A5AA}" type="datetimeFigureOut">
              <a:rPr lang="en-US" smtClean="0"/>
              <a:t>12/5/2017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93297"/>
            <a:ext cx="3066733" cy="469779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08705" y="8893297"/>
            <a:ext cx="3066733" cy="469779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r">
              <a:defRPr sz="1200"/>
            </a:lvl1pPr>
          </a:lstStyle>
          <a:p>
            <a:fld id="{E5DF06BB-129F-44E1-8485-1AA90DE9D8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7283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96F49-4225-4A2A-8303-C97335A4A7AA}" type="datetimeFigureOut">
              <a:rPr lang="en-US" smtClean="0"/>
              <a:t>12/5/2017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94D0A-BB78-4A43-9ED1-724F1AE044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9957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96F49-4225-4A2A-8303-C97335A4A7AA}" type="datetimeFigureOut">
              <a:rPr lang="en-US" smtClean="0"/>
              <a:t>12/5/2017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94D0A-BB78-4A43-9ED1-724F1AE044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7185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96F49-4225-4A2A-8303-C97335A4A7AA}" type="datetimeFigureOut">
              <a:rPr lang="en-US" smtClean="0"/>
              <a:t>12/5/2017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94D0A-BB78-4A43-9ED1-724F1AE044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9755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96F49-4225-4A2A-8303-C97335A4A7AA}" type="datetimeFigureOut">
              <a:rPr lang="en-US" smtClean="0"/>
              <a:t>12/5/2017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94D0A-BB78-4A43-9ED1-724F1AE044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1083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96F49-4225-4A2A-8303-C97335A4A7AA}" type="datetimeFigureOut">
              <a:rPr lang="en-US" smtClean="0"/>
              <a:t>12/5/2017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94D0A-BB78-4A43-9ED1-724F1AE044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0371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96F49-4225-4A2A-8303-C97335A4A7AA}" type="datetimeFigureOut">
              <a:rPr lang="en-US" smtClean="0"/>
              <a:t>12/5/2017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94D0A-BB78-4A43-9ED1-724F1AE044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564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96F49-4225-4A2A-8303-C97335A4A7AA}" type="datetimeFigureOut">
              <a:rPr lang="en-US" smtClean="0"/>
              <a:t>12/5/2017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94D0A-BB78-4A43-9ED1-724F1AE044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533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96F49-4225-4A2A-8303-C97335A4A7AA}" type="datetimeFigureOut">
              <a:rPr lang="en-US" smtClean="0"/>
              <a:t>12/5/2017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94D0A-BB78-4A43-9ED1-724F1AE044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0374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96F49-4225-4A2A-8303-C97335A4A7AA}" type="datetimeFigureOut">
              <a:rPr lang="en-US" smtClean="0"/>
              <a:t>12/5/2017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94D0A-BB78-4A43-9ED1-724F1AE044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9444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96F49-4225-4A2A-8303-C97335A4A7AA}" type="datetimeFigureOut">
              <a:rPr lang="en-US" smtClean="0"/>
              <a:t>12/5/2017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94D0A-BB78-4A43-9ED1-724F1AE044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3758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96F49-4225-4A2A-8303-C97335A4A7AA}" type="datetimeFigureOut">
              <a:rPr lang="en-US" smtClean="0"/>
              <a:t>12/5/2017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94D0A-BB78-4A43-9ED1-724F1AE044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0342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596F49-4225-4A2A-8303-C97335A4A7AA}" type="datetimeFigureOut">
              <a:rPr lang="en-US" smtClean="0"/>
              <a:t>12/5/2017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394D0A-BB78-4A43-9ED1-724F1AE044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857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18" r:id="rId1"/>
    <p:sldLayoutId id="2147484119" r:id="rId2"/>
    <p:sldLayoutId id="2147484120" r:id="rId3"/>
    <p:sldLayoutId id="2147484121" r:id="rId4"/>
    <p:sldLayoutId id="2147484122" r:id="rId5"/>
    <p:sldLayoutId id="2147484123" r:id="rId6"/>
    <p:sldLayoutId id="2147484124" r:id="rId7"/>
    <p:sldLayoutId id="2147484125" r:id="rId8"/>
    <p:sldLayoutId id="2147484126" r:id="rId9"/>
    <p:sldLayoutId id="2147484127" r:id="rId10"/>
    <p:sldLayoutId id="214748412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41009"/>
            <a:ext cx="10515600" cy="292608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en-US" sz="4600" b="1" dirty="0" smtClean="0">
                <a:solidFill>
                  <a:srgbClr val="7030A0"/>
                </a:solidFill>
              </a:rPr>
              <a:t>Higher Education </a:t>
            </a:r>
            <a:br>
              <a:rPr lang="en-US" sz="4600" b="1" dirty="0" smtClean="0">
                <a:solidFill>
                  <a:srgbClr val="7030A0"/>
                </a:solidFill>
              </a:rPr>
            </a:br>
            <a:r>
              <a:rPr lang="en-US" sz="4600" b="1" dirty="0" smtClean="0">
                <a:solidFill>
                  <a:srgbClr val="7030A0"/>
                </a:solidFill>
              </a:rPr>
              <a:t>and Public-Private Partnerships</a:t>
            </a:r>
            <a:endParaRPr lang="en-US" sz="4600" b="1" i="1" dirty="0">
              <a:solidFill>
                <a:srgbClr val="7030A0"/>
              </a:solidFill>
            </a:endParaRPr>
          </a:p>
        </p:txBody>
      </p:sp>
      <p:sp>
        <p:nvSpPr>
          <p:cNvPr id="9" name="Subtitle 8"/>
          <p:cNvSpPr>
            <a:spLocks noGrp="1"/>
          </p:cNvSpPr>
          <p:nvPr>
            <p:ph idx="1"/>
          </p:nvPr>
        </p:nvSpPr>
        <p:spPr>
          <a:xfrm>
            <a:off x="838200" y="3755514"/>
            <a:ext cx="10515600" cy="242144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dirty="0" smtClean="0">
                <a:solidFill>
                  <a:srgbClr val="7030A0"/>
                </a:solidFill>
              </a:rPr>
              <a:t>Dr. Ken Kitts</a:t>
            </a:r>
          </a:p>
          <a:p>
            <a:pPr marL="0" indent="0" algn="ctr">
              <a:buNone/>
            </a:pPr>
            <a:r>
              <a:rPr lang="en-US" sz="3200" dirty="0" smtClean="0">
                <a:solidFill>
                  <a:srgbClr val="7030A0"/>
                </a:solidFill>
              </a:rPr>
              <a:t>University of North Alabama</a:t>
            </a:r>
          </a:p>
          <a:p>
            <a:pPr marL="0" indent="0" algn="ctr">
              <a:buNone/>
            </a:pPr>
            <a:r>
              <a:rPr lang="en-US" sz="3300" b="1" dirty="0" smtClean="0">
                <a:solidFill>
                  <a:srgbClr val="7030A0"/>
                </a:solidFill>
              </a:rPr>
              <a:t> 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872197" y="3105835"/>
            <a:ext cx="82718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 indent="-457200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994" y="36098"/>
            <a:ext cx="1674019" cy="1654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40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41009"/>
            <a:ext cx="10515600" cy="54864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en-US" b="1" dirty="0" smtClean="0">
                <a:solidFill>
                  <a:srgbClr val="7030A0"/>
                </a:solidFill>
              </a:rPr>
              <a:t> </a:t>
            </a:r>
            <a:endParaRPr lang="en-US" b="1" i="1" dirty="0">
              <a:solidFill>
                <a:srgbClr val="7030A0"/>
              </a:solidFill>
            </a:endParaRPr>
          </a:p>
        </p:txBody>
      </p:sp>
      <p:sp>
        <p:nvSpPr>
          <p:cNvPr id="9" name="Subtitle 8"/>
          <p:cNvSpPr>
            <a:spLocks noGrp="1"/>
          </p:cNvSpPr>
          <p:nvPr>
            <p:ph idx="1"/>
          </p:nvPr>
        </p:nvSpPr>
        <p:spPr>
          <a:xfrm>
            <a:off x="838200" y="1477108"/>
            <a:ext cx="10515600" cy="469985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dirty="0" smtClean="0">
                <a:solidFill>
                  <a:srgbClr val="7030A0"/>
                </a:solidFill>
              </a:rPr>
              <a:t> </a:t>
            </a:r>
          </a:p>
          <a:p>
            <a:pPr marL="0" indent="0" algn="ctr">
              <a:buNone/>
            </a:pPr>
            <a:r>
              <a:rPr lang="en-US" sz="3300" b="1" dirty="0" smtClean="0">
                <a:solidFill>
                  <a:srgbClr val="7030A0"/>
                </a:solidFill>
              </a:rPr>
              <a:t> 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872197" y="3105835"/>
            <a:ext cx="82718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 indent="-457200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994" y="36098"/>
            <a:ext cx="1674019" cy="165459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2372" y="1134291"/>
            <a:ext cx="6978833" cy="465255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2219" y="863392"/>
            <a:ext cx="7650684" cy="525739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38704" y="863392"/>
            <a:ext cx="9248046" cy="5577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133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 smtClean="0">
                <a:solidFill>
                  <a:srgbClr val="7030A0"/>
                </a:solidFill>
                <a:latin typeface="+mn-lt"/>
              </a:rPr>
              <a:t>State Funding for Higher Education </a:t>
            </a:r>
            <a:r>
              <a:rPr lang="en-US" sz="4000" b="1" dirty="0" smtClean="0">
                <a:solidFill>
                  <a:srgbClr val="7030A0"/>
                </a:solidFill>
                <a:latin typeface="+mn-lt"/>
              </a:rPr>
              <a:t>   </a:t>
            </a:r>
            <a:endParaRPr lang="en-US" sz="3100" b="1" i="1" dirty="0">
              <a:solidFill>
                <a:srgbClr val="7030A0"/>
              </a:solidFill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sz="2400" dirty="0">
              <a:solidFill>
                <a:srgbClr val="7030A0"/>
              </a:solidFill>
            </a:endParaRPr>
          </a:p>
          <a:p>
            <a:r>
              <a:rPr lang="en-US" sz="2600" b="1" dirty="0" smtClean="0">
                <a:solidFill>
                  <a:srgbClr val="7030A0"/>
                </a:solidFill>
              </a:rPr>
              <a:t>Alabama with fourth steepest decline in state funding for higher education since Great Recession of </a:t>
            </a:r>
            <a:r>
              <a:rPr lang="en-US" sz="2600" b="1" dirty="0" smtClean="0">
                <a:solidFill>
                  <a:srgbClr val="7030A0"/>
                </a:solidFill>
              </a:rPr>
              <a:t>2008</a:t>
            </a:r>
            <a:endParaRPr lang="en-US" sz="2600" b="1" dirty="0" smtClean="0">
              <a:solidFill>
                <a:srgbClr val="7030A0"/>
              </a:solidFill>
            </a:endParaRPr>
          </a:p>
          <a:p>
            <a:pPr marL="0" indent="0">
              <a:buNone/>
            </a:pPr>
            <a:endParaRPr lang="en-US" sz="2600" b="1" dirty="0" smtClean="0">
              <a:solidFill>
                <a:srgbClr val="7030A0"/>
              </a:solidFill>
            </a:endParaRPr>
          </a:p>
          <a:p>
            <a:r>
              <a:rPr lang="en-US" sz="2600" b="1" dirty="0" smtClean="0">
                <a:solidFill>
                  <a:srgbClr val="7030A0"/>
                </a:solidFill>
              </a:rPr>
              <a:t>Higher education funding down 36.2% in Alabama </a:t>
            </a:r>
            <a:r>
              <a:rPr lang="en-US" sz="2600" b="1" dirty="0" smtClean="0">
                <a:solidFill>
                  <a:srgbClr val="7030A0"/>
                </a:solidFill>
              </a:rPr>
              <a:t>since 2008</a:t>
            </a:r>
            <a:endParaRPr lang="en-US" sz="2000" i="1" dirty="0">
              <a:solidFill>
                <a:srgbClr val="7030A0"/>
              </a:solidFill>
            </a:endParaRPr>
          </a:p>
          <a:p>
            <a:pPr marL="0" indent="0">
              <a:buNone/>
            </a:pPr>
            <a:endParaRPr lang="en-US" sz="2000" i="1" dirty="0" smtClean="0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lang="en-US" sz="2000" i="1" dirty="0" smtClean="0">
                <a:solidFill>
                  <a:srgbClr val="7030A0"/>
                </a:solidFill>
              </a:rPr>
              <a:t>Sources</a:t>
            </a:r>
            <a:r>
              <a:rPr lang="en-US" sz="2000" i="1" dirty="0" smtClean="0">
                <a:solidFill>
                  <a:srgbClr val="7030A0"/>
                </a:solidFill>
              </a:rPr>
              <a:t>:  Chronicle of Higher Education, Center on Budget and Policy Priorities</a:t>
            </a:r>
            <a:endParaRPr lang="en-US" sz="2000" i="1" dirty="0">
              <a:solidFill>
                <a:srgbClr val="7030A0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0825" y="2209901"/>
            <a:ext cx="3624349" cy="3582785"/>
          </a:xfrm>
        </p:spPr>
      </p:pic>
      <p:sp>
        <p:nvSpPr>
          <p:cNvPr id="4" name="Rectangle 3"/>
          <p:cNvSpPr/>
          <p:nvPr/>
        </p:nvSpPr>
        <p:spPr>
          <a:xfrm>
            <a:off x="872197" y="3105835"/>
            <a:ext cx="82718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 indent="-457200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6" descr="http://www.cbpp.org/sites/default/files/atoms/files/5-19-16sfp-f1.pn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6" b="32723"/>
          <a:stretch/>
        </p:blipFill>
        <p:spPr bwMode="auto">
          <a:xfrm>
            <a:off x="6221560" y="1509027"/>
            <a:ext cx="5102411" cy="487529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Left Arrow 7"/>
          <p:cNvSpPr/>
          <p:nvPr/>
        </p:nvSpPr>
        <p:spPr>
          <a:xfrm flipV="1">
            <a:off x="9885516" y="2713427"/>
            <a:ext cx="337625" cy="242326"/>
          </a:xfrm>
          <a:prstGeom prst="lef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994" y="36098"/>
            <a:ext cx="1674019" cy="1654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045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endParaRPr lang="en-US" sz="3100" b="1" i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body" idx="1"/>
          </p:nvPr>
        </p:nvSpPr>
        <p:spPr>
          <a:xfrm>
            <a:off x="1700010" y="5344732"/>
            <a:ext cx="9647439" cy="1342032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en-US" sz="2400" dirty="0">
              <a:solidFill>
                <a:srgbClr val="7030A0"/>
              </a:solidFill>
            </a:endParaRPr>
          </a:p>
          <a:p>
            <a:pPr marL="0" indent="0">
              <a:buNone/>
            </a:pPr>
            <a:endParaRPr lang="en-US" sz="2000" b="1" i="1" dirty="0" smtClean="0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lang="en-US" sz="2900" b="1" i="1" dirty="0" smtClean="0">
                <a:solidFill>
                  <a:srgbClr val="7030A0"/>
                </a:solidFill>
              </a:rPr>
              <a:t>With </a:t>
            </a:r>
            <a:r>
              <a:rPr lang="en-US" sz="2900" b="1" i="1" dirty="0" smtClean="0">
                <a:solidFill>
                  <a:srgbClr val="7030A0"/>
                </a:solidFill>
              </a:rPr>
              <a:t>dollars adjusted for inflation, UNA is receiving approximately $9 million less per year as compared to the pre-recession level of FY 08.</a:t>
            </a:r>
            <a:endParaRPr lang="en-US" sz="2900" b="1" i="1" dirty="0">
              <a:solidFill>
                <a:srgbClr val="7030A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72197" y="3105835"/>
            <a:ext cx="82718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 indent="-457200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6345493"/>
              </p:ext>
            </p:extLst>
          </p:nvPr>
        </p:nvGraphicFramePr>
        <p:xfrm>
          <a:off x="2635623" y="445026"/>
          <a:ext cx="7180729" cy="5291273"/>
        </p:xfrm>
        <a:graphic>
          <a:graphicData uri="http://schemas.openxmlformats.org/drawingml/2006/table">
            <a:tbl>
              <a:tblPr firstRow="1" firstCol="1" bandRow="1"/>
              <a:tblGrid>
                <a:gridCol w="24296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510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017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 smtClean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Fiscal Year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1" dirty="0" smtClean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UNA’s Total State Appropriation</a:t>
                      </a:r>
                      <a:endParaRPr lang="en-US" sz="2000" b="1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41780866"/>
                  </a:ext>
                </a:extLst>
              </a:tr>
              <a:tr h="36017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FY 07</a:t>
                      </a:r>
                      <a:endParaRPr lang="en-US" sz="20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$30,133,495</a:t>
                      </a:r>
                      <a:endParaRPr lang="en-US" sz="20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17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FY 08</a:t>
                      </a:r>
                      <a:endParaRPr lang="en-US" sz="200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$33,707,514</a:t>
                      </a:r>
                      <a:endParaRPr lang="en-US" sz="200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017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FY 09</a:t>
                      </a:r>
                      <a:endParaRPr lang="en-US" sz="200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$27,359,888</a:t>
                      </a:r>
                      <a:endParaRPr lang="en-US" sz="200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017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FY 10</a:t>
                      </a:r>
                      <a:endParaRPr lang="en-US" sz="200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$25,105,160</a:t>
                      </a:r>
                      <a:endParaRPr lang="en-US" sz="20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017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FY 11</a:t>
                      </a:r>
                      <a:endParaRPr lang="en-US" sz="200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$25,105,160</a:t>
                      </a:r>
                      <a:endParaRPr lang="en-US" sz="20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017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FY 12</a:t>
                      </a:r>
                      <a:endParaRPr lang="en-US" sz="200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$25,796,342</a:t>
                      </a:r>
                      <a:endParaRPr lang="en-US" sz="200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017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FY 13</a:t>
                      </a:r>
                      <a:endParaRPr lang="en-US" sz="200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$24,764,488</a:t>
                      </a:r>
                      <a:endParaRPr lang="en-US" sz="20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017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FY 14</a:t>
                      </a:r>
                      <a:endParaRPr lang="en-US" sz="200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$25,917,319</a:t>
                      </a:r>
                      <a:endParaRPr lang="en-US" sz="200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017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FY 15</a:t>
                      </a:r>
                      <a:endParaRPr lang="en-US" sz="200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$26,351,275</a:t>
                      </a:r>
                      <a:endParaRPr lang="en-US" sz="200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5089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FY 16</a:t>
                      </a:r>
                      <a:endParaRPr lang="en-US" sz="200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$27,179,033</a:t>
                      </a:r>
                      <a:endParaRPr lang="en-US" sz="200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6017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FY 17</a:t>
                      </a:r>
                      <a:endParaRPr lang="en-US" sz="20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$28,186,242</a:t>
                      </a:r>
                      <a:endParaRPr lang="en-US" sz="20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6017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FY 18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$28,186,242</a:t>
                      </a:r>
                      <a:endParaRPr lang="en-US" sz="2000" dirty="0" smtClean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31830146"/>
                  </a:ext>
                </a:extLst>
              </a:tr>
            </a:tbl>
          </a:graphicData>
        </a:graphic>
      </p:graphicFrame>
      <p:sp>
        <p:nvSpPr>
          <p:cNvPr id="5" name="5-Point Star 4"/>
          <p:cNvSpPr/>
          <p:nvPr/>
        </p:nvSpPr>
        <p:spPr>
          <a:xfrm>
            <a:off x="8401373" y="1815738"/>
            <a:ext cx="193987" cy="20279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994" y="36098"/>
            <a:ext cx="1674019" cy="1654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826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endParaRPr lang="en-US" sz="3100" b="1" i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2400" dirty="0">
              <a:solidFill>
                <a:srgbClr val="7030A0"/>
              </a:solidFill>
            </a:endParaRPr>
          </a:p>
          <a:p>
            <a:pPr marL="0" indent="0">
              <a:buNone/>
            </a:pPr>
            <a:endParaRPr lang="en-US" sz="1200" i="1" dirty="0">
              <a:solidFill>
                <a:srgbClr val="7030A0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989427" y="1825625"/>
            <a:ext cx="5200358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600" b="1" dirty="0" smtClean="0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lang="en-US" sz="2600" b="1" dirty="0" smtClean="0">
                <a:solidFill>
                  <a:srgbClr val="7030A0"/>
                </a:solidFill>
              </a:rPr>
              <a:t>Less </a:t>
            </a:r>
            <a:r>
              <a:rPr lang="en-US" sz="2600" b="1" dirty="0" smtClean="0">
                <a:solidFill>
                  <a:srgbClr val="7030A0"/>
                </a:solidFill>
              </a:rPr>
              <a:t>state funding = higher tuition</a:t>
            </a:r>
          </a:p>
          <a:p>
            <a:pPr marL="0" indent="0">
              <a:buNone/>
            </a:pPr>
            <a:endParaRPr lang="en-US" sz="2600" b="1" dirty="0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lang="en-US" sz="2600" b="1" dirty="0" smtClean="0">
                <a:solidFill>
                  <a:srgbClr val="7030A0"/>
                </a:solidFill>
              </a:rPr>
              <a:t>Alabama seventh in tuition increases (56.9%) </a:t>
            </a:r>
            <a:r>
              <a:rPr lang="en-US" sz="2600" b="1" dirty="0" smtClean="0">
                <a:solidFill>
                  <a:srgbClr val="7030A0"/>
                </a:solidFill>
              </a:rPr>
              <a:t>since 2008</a:t>
            </a:r>
            <a:endParaRPr lang="en-US" sz="2600" b="1" dirty="0" smtClean="0">
              <a:solidFill>
                <a:srgbClr val="7030A0"/>
              </a:solidFill>
            </a:endParaRPr>
          </a:p>
          <a:p>
            <a:pPr marL="0" indent="0">
              <a:buNone/>
            </a:pPr>
            <a:endParaRPr lang="en-US" sz="2400" b="1" dirty="0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lang="en-US" sz="2000" i="1" dirty="0" smtClean="0">
                <a:solidFill>
                  <a:srgbClr val="7030A0"/>
                </a:solidFill>
              </a:rPr>
              <a:t>Sources:  College Board, Center on Budget and Policy Priorities</a:t>
            </a:r>
            <a:endParaRPr lang="en-US" sz="2000" i="1" dirty="0">
              <a:solidFill>
                <a:srgbClr val="7030A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72197" y="3105835"/>
            <a:ext cx="82718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 indent="-457200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 descr="Tuition Has Increased Sharply at Public Colleges and Universities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4109" y="140677"/>
            <a:ext cx="4767775" cy="6836801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ight Arrow 7"/>
          <p:cNvSpPr/>
          <p:nvPr/>
        </p:nvSpPr>
        <p:spPr>
          <a:xfrm>
            <a:off x="6894342" y="1796538"/>
            <a:ext cx="280299" cy="237196"/>
          </a:xfrm>
          <a:prstGeom prst="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994" y="36098"/>
            <a:ext cx="1674019" cy="1654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011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1685588" cy="1325563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en-US" b="1" dirty="0" smtClean="0">
                <a:solidFill>
                  <a:srgbClr val="7030A0"/>
                </a:solidFill>
              </a:rPr>
              <a:t> </a:t>
            </a:r>
            <a:r>
              <a:rPr lang="en-US" b="1" dirty="0" smtClean="0">
                <a:solidFill>
                  <a:srgbClr val="7030A0"/>
                </a:solidFill>
              </a:rPr>
              <a:t>     Funding Dilemma in Higher Education</a:t>
            </a:r>
            <a:endParaRPr lang="en-US" b="1" i="1" dirty="0">
              <a:solidFill>
                <a:srgbClr val="7030A0"/>
              </a:solidFill>
            </a:endParaRPr>
          </a:p>
        </p:txBody>
      </p:sp>
      <p:sp>
        <p:nvSpPr>
          <p:cNvPr id="9" name="Subtitle 8"/>
          <p:cNvSpPr>
            <a:spLocks noGrp="1"/>
          </p:cNvSpPr>
          <p:nvPr>
            <p:ph idx="4294967295"/>
          </p:nvPr>
        </p:nvSpPr>
        <p:spPr>
          <a:xfrm>
            <a:off x="0" y="2019300"/>
            <a:ext cx="10515600" cy="44481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smtClean="0">
                <a:solidFill>
                  <a:srgbClr val="7030A0"/>
                </a:solidFill>
              </a:rPr>
              <a:t> </a:t>
            </a:r>
          </a:p>
          <a:p>
            <a:pPr marL="0" indent="0" algn="ctr">
              <a:buNone/>
            </a:pPr>
            <a:r>
              <a:rPr lang="en-US" sz="3300" b="1" dirty="0" smtClean="0">
                <a:solidFill>
                  <a:srgbClr val="7030A0"/>
                </a:solidFill>
              </a:rPr>
              <a:t> </a:t>
            </a:r>
          </a:p>
        </p:txBody>
      </p:sp>
      <p:sp>
        <p:nvSpPr>
          <p:cNvPr id="4" name="Rectangle 3"/>
          <p:cNvSpPr/>
          <p:nvPr/>
        </p:nvSpPr>
        <p:spPr>
          <a:xfrm>
            <a:off x="872197" y="3105835"/>
            <a:ext cx="82718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 indent="-457200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994" y="36098"/>
            <a:ext cx="1674019" cy="165459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68787" y="2326340"/>
            <a:ext cx="2153387" cy="2433917"/>
          </a:xfrm>
          <a:prstGeom prst="rect">
            <a:avLst/>
          </a:prstGeom>
          <a:ln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b="1" dirty="0" smtClean="0">
              <a:solidFill>
                <a:srgbClr val="7030A0"/>
              </a:solidFill>
            </a:endParaRPr>
          </a:p>
          <a:p>
            <a:pPr algn="ctr"/>
            <a:r>
              <a:rPr lang="en-US" sz="2000" b="1" dirty="0" smtClean="0">
                <a:solidFill>
                  <a:srgbClr val="7030A0"/>
                </a:solidFill>
              </a:rPr>
              <a:t>Loss Of State </a:t>
            </a:r>
          </a:p>
          <a:p>
            <a:pPr algn="ctr"/>
            <a:r>
              <a:rPr lang="en-US" sz="2000" b="1" dirty="0" smtClean="0">
                <a:solidFill>
                  <a:srgbClr val="7030A0"/>
                </a:solidFill>
              </a:rPr>
              <a:t>Funding and          </a:t>
            </a:r>
          </a:p>
          <a:p>
            <a:pPr algn="ctr"/>
            <a:r>
              <a:rPr lang="en-US" sz="2000" b="1" dirty="0" smtClean="0">
                <a:solidFill>
                  <a:srgbClr val="7030A0"/>
                </a:solidFill>
              </a:rPr>
              <a:t>Dependence on</a:t>
            </a:r>
          </a:p>
          <a:p>
            <a:pPr algn="ctr"/>
            <a:r>
              <a:rPr lang="en-US" sz="2000" b="1" dirty="0" smtClean="0">
                <a:solidFill>
                  <a:srgbClr val="7030A0"/>
                </a:solidFill>
              </a:rPr>
              <a:t>Enrollment</a:t>
            </a:r>
          </a:p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837328" y="2326340"/>
            <a:ext cx="2057402" cy="2433917"/>
          </a:xfrm>
          <a:prstGeom prst="rect">
            <a:avLst/>
          </a:prstGeom>
          <a:ln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7030A0"/>
                </a:solidFill>
              </a:rPr>
              <a:t>Intense Competition for Students</a:t>
            </a:r>
            <a:endParaRPr lang="en-US" sz="2000" b="1" dirty="0">
              <a:solidFill>
                <a:srgbClr val="7030A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109885" y="2326341"/>
            <a:ext cx="1963273" cy="2433917"/>
          </a:xfrm>
          <a:prstGeom prst="rect">
            <a:avLst/>
          </a:prstGeom>
          <a:ln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7030A0"/>
                </a:solidFill>
              </a:rPr>
              <a:t>“Arms Race” of Amenities in Higher Education</a:t>
            </a:r>
            <a:endParaRPr lang="en-US" sz="2000" b="1" dirty="0">
              <a:solidFill>
                <a:srgbClr val="7030A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288313" y="2326341"/>
            <a:ext cx="2070841" cy="2433917"/>
          </a:xfrm>
          <a:prstGeom prst="rect">
            <a:avLst/>
          </a:prstGeom>
          <a:ln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7030A0"/>
                </a:solidFill>
              </a:rPr>
              <a:t>Little State Funding for Capital Development</a:t>
            </a:r>
            <a:endParaRPr lang="en-US" sz="2000" b="1" dirty="0">
              <a:solidFill>
                <a:srgbClr val="7030A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843249" y="2326341"/>
            <a:ext cx="2070845" cy="2433917"/>
          </a:xfrm>
          <a:prstGeom prst="rect">
            <a:avLst/>
          </a:prstGeom>
          <a:ln>
            <a:solidFill>
              <a:srgbClr val="7030A0"/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7030A0"/>
                </a:solidFill>
              </a:rPr>
              <a:t>Search for New Funding Sources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16" name="Equal 15"/>
          <p:cNvSpPr/>
          <p:nvPr/>
        </p:nvSpPr>
        <p:spPr>
          <a:xfrm>
            <a:off x="9359154" y="3215644"/>
            <a:ext cx="484095" cy="555855"/>
          </a:xfrm>
          <a:prstGeom prst="mathEqual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475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1" grpId="0" animBg="1"/>
      <p:bldP spid="1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41009"/>
            <a:ext cx="10515600" cy="54864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en-US" b="1" dirty="0" smtClean="0">
                <a:solidFill>
                  <a:srgbClr val="7030A0"/>
                </a:solidFill>
              </a:rPr>
              <a:t> </a:t>
            </a:r>
            <a:r>
              <a:rPr lang="en-US" b="1" dirty="0" smtClean="0">
                <a:solidFill>
                  <a:srgbClr val="7030A0"/>
                </a:solidFill>
              </a:rPr>
              <a:t>Range of Higher Ed Engagement </a:t>
            </a:r>
            <a:br>
              <a:rPr lang="en-US" b="1" dirty="0" smtClean="0">
                <a:solidFill>
                  <a:srgbClr val="7030A0"/>
                </a:solidFill>
              </a:rPr>
            </a:br>
            <a:r>
              <a:rPr lang="en-US" b="1" dirty="0">
                <a:solidFill>
                  <a:srgbClr val="7030A0"/>
                </a:solidFill>
              </a:rPr>
              <a:t> </a:t>
            </a:r>
            <a:r>
              <a:rPr lang="en-US" b="1" dirty="0" smtClean="0">
                <a:solidFill>
                  <a:srgbClr val="7030A0"/>
                </a:solidFill>
              </a:rPr>
              <a:t>      </a:t>
            </a:r>
            <a:r>
              <a:rPr lang="en-US" b="1" dirty="0" smtClean="0">
                <a:solidFill>
                  <a:srgbClr val="7030A0"/>
                </a:solidFill>
              </a:rPr>
              <a:t>of Private Sector Resources</a:t>
            </a:r>
            <a:endParaRPr lang="en-US" b="1" i="1" dirty="0">
              <a:solidFill>
                <a:srgbClr val="7030A0"/>
              </a:solidFill>
            </a:endParaRPr>
          </a:p>
        </p:txBody>
      </p:sp>
      <p:sp>
        <p:nvSpPr>
          <p:cNvPr id="9" name="Subtitle 8"/>
          <p:cNvSpPr>
            <a:spLocks noGrp="1"/>
          </p:cNvSpPr>
          <p:nvPr>
            <p:ph idx="1"/>
          </p:nvPr>
        </p:nvSpPr>
        <p:spPr>
          <a:xfrm>
            <a:off x="838200" y="1477108"/>
            <a:ext cx="10515600" cy="469985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dirty="0" smtClean="0">
                <a:solidFill>
                  <a:srgbClr val="7030A0"/>
                </a:solidFill>
              </a:rPr>
              <a:t> </a:t>
            </a:r>
          </a:p>
          <a:p>
            <a:pPr marL="0" indent="0" algn="ctr">
              <a:buNone/>
            </a:pPr>
            <a:r>
              <a:rPr lang="en-US" sz="3300" b="1" dirty="0" smtClean="0">
                <a:solidFill>
                  <a:srgbClr val="7030A0"/>
                </a:solidFill>
              </a:rPr>
              <a:t>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872197" y="3105835"/>
            <a:ext cx="82718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 indent="-457200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994" y="36098"/>
            <a:ext cx="1674019" cy="1654590"/>
          </a:xfrm>
          <a:prstGeom prst="rect">
            <a:avLst/>
          </a:prstGeom>
        </p:spPr>
      </p:pic>
      <p:cxnSp>
        <p:nvCxnSpPr>
          <p:cNvPr id="5" name="Straight Arrow Connector 4"/>
          <p:cNvCxnSpPr>
            <a:stCxn id="4" idx="1"/>
          </p:cNvCxnSpPr>
          <p:nvPr/>
        </p:nvCxnSpPr>
        <p:spPr>
          <a:xfrm>
            <a:off x="872197" y="3290501"/>
            <a:ext cx="10481603" cy="17475"/>
          </a:xfrm>
          <a:prstGeom prst="straightConnector1">
            <a:avLst/>
          </a:prstGeom>
          <a:ln w="57150" cap="flat" cmpd="sng" algn="ctr">
            <a:solidFill>
              <a:srgbClr val="7030A0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872197" y="3697941"/>
            <a:ext cx="1360015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smtClean="0">
                <a:solidFill>
                  <a:srgbClr val="7030A0"/>
                </a:solidFill>
              </a:rPr>
              <a:t>Little to No Use of Private Capital or Expertise</a:t>
            </a:r>
            <a:endParaRPr lang="en-US" sz="2200" b="1" dirty="0">
              <a:solidFill>
                <a:srgbClr val="7030A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587754" y="3818965"/>
            <a:ext cx="166743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smtClean="0">
                <a:solidFill>
                  <a:srgbClr val="7030A0"/>
                </a:solidFill>
              </a:rPr>
              <a:t>Privatization of University Functions</a:t>
            </a:r>
            <a:endParaRPr lang="en-US" sz="2200" b="1" dirty="0">
              <a:solidFill>
                <a:srgbClr val="7030A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963886" y="3953435"/>
            <a:ext cx="344859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7030A0"/>
                </a:solidFill>
              </a:rPr>
              <a:t> </a:t>
            </a:r>
          </a:p>
          <a:p>
            <a:r>
              <a:rPr lang="en-US" sz="3200" b="1" dirty="0" smtClean="0">
                <a:solidFill>
                  <a:srgbClr val="7030A0"/>
                </a:solidFill>
              </a:rPr>
              <a:t>World of the P3s</a:t>
            </a:r>
          </a:p>
          <a:p>
            <a:endParaRPr lang="en-US" sz="3200" b="1" dirty="0">
              <a:solidFill>
                <a:srgbClr val="7030A0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3082835" y="2939143"/>
            <a:ext cx="1227908" cy="666206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7030A0"/>
                </a:solidFill>
              </a:rPr>
              <a:t>UNA &gt;&gt;&gt;</a:t>
            </a:r>
            <a:endParaRPr lang="en-US" sz="2400" dirty="0">
              <a:solidFill>
                <a:srgbClr val="7030A0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4442849" y="2416629"/>
            <a:ext cx="4165573" cy="165898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Construction of New Buildings with Private Capital and Revenue Sharing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2249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en-US" b="1" dirty="0" smtClean="0">
                <a:solidFill>
                  <a:srgbClr val="7030A0"/>
                </a:solidFill>
              </a:rPr>
              <a:t> </a:t>
            </a:r>
            <a:endParaRPr lang="en-US" b="1" i="1" dirty="0">
              <a:solidFill>
                <a:srgbClr val="7030A0"/>
              </a:solidFill>
            </a:endParaRPr>
          </a:p>
        </p:txBody>
      </p:sp>
      <p:sp>
        <p:nvSpPr>
          <p:cNvPr id="9" name="Subtitle 8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smtClean="0">
                <a:solidFill>
                  <a:srgbClr val="7030A0"/>
                </a:solidFill>
              </a:rPr>
              <a:t> </a:t>
            </a:r>
            <a:endParaRPr lang="en-US" sz="3300" b="1" dirty="0" smtClean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872197" y="3105835"/>
            <a:ext cx="82718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 indent="-457200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13420" r="9999" b="5934"/>
          <a:stretch/>
        </p:blipFill>
        <p:spPr>
          <a:xfrm>
            <a:off x="159361" y="335824"/>
            <a:ext cx="11873278" cy="6140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697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41009"/>
            <a:ext cx="10515600" cy="54864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en-US" b="1" dirty="0" smtClean="0">
                <a:solidFill>
                  <a:srgbClr val="7030A0"/>
                </a:solidFill>
              </a:rPr>
              <a:t> </a:t>
            </a:r>
            <a:endParaRPr lang="en-US" b="1" i="1" dirty="0">
              <a:solidFill>
                <a:srgbClr val="7030A0"/>
              </a:solidFill>
            </a:endParaRPr>
          </a:p>
        </p:txBody>
      </p:sp>
      <p:sp>
        <p:nvSpPr>
          <p:cNvPr id="9" name="Subtitle 8"/>
          <p:cNvSpPr>
            <a:spLocks noGrp="1"/>
          </p:cNvSpPr>
          <p:nvPr>
            <p:ph idx="1"/>
          </p:nvPr>
        </p:nvSpPr>
        <p:spPr>
          <a:xfrm>
            <a:off x="838200" y="1477108"/>
            <a:ext cx="10515600" cy="469985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dirty="0" smtClean="0">
                <a:solidFill>
                  <a:srgbClr val="7030A0"/>
                </a:solidFill>
              </a:rPr>
              <a:t> </a:t>
            </a:r>
          </a:p>
          <a:p>
            <a:pPr marL="0" indent="0" algn="ctr">
              <a:buNone/>
            </a:pPr>
            <a:r>
              <a:rPr lang="en-US" sz="3300" b="1" dirty="0" smtClean="0">
                <a:solidFill>
                  <a:srgbClr val="7030A0"/>
                </a:solidFill>
              </a:rPr>
              <a:t> 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872197" y="3105835"/>
            <a:ext cx="82718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 indent="-457200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/>
          <p:cNvPicPr/>
          <p:nvPr/>
        </p:nvPicPr>
        <p:blipFill rotWithShape="1">
          <a:blip r:embed="rId2"/>
          <a:srcRect l="37976" t="13559" r="5192" b="5320"/>
          <a:stretch/>
        </p:blipFill>
        <p:spPr bwMode="auto">
          <a:xfrm>
            <a:off x="1517286" y="189948"/>
            <a:ext cx="8972187" cy="644598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62805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 smtClean="0">
                <a:solidFill>
                  <a:srgbClr val="7030A0"/>
                </a:solidFill>
                <a:latin typeface="+mn-lt"/>
              </a:rPr>
              <a:t>P3s:  Finding the Right Balance     </a:t>
            </a:r>
            <a:endParaRPr lang="en-US" b="1" i="1" dirty="0">
              <a:solidFill>
                <a:srgbClr val="7030A0"/>
              </a:solidFill>
              <a:latin typeface="+mn-lt"/>
            </a:endParaRPr>
          </a:p>
        </p:txBody>
      </p:sp>
      <p:sp>
        <p:nvSpPr>
          <p:cNvPr id="9" name="Subtitle 8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040086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dirty="0" smtClean="0">
                <a:solidFill>
                  <a:srgbClr val="7030A0"/>
                </a:solidFill>
              </a:rPr>
              <a:t> </a:t>
            </a:r>
            <a:r>
              <a:rPr lang="en-US" b="1" u="sng" dirty="0" smtClean="0">
                <a:solidFill>
                  <a:srgbClr val="7030A0"/>
                </a:solidFill>
              </a:rPr>
              <a:t>Advantages</a:t>
            </a:r>
            <a:endParaRPr lang="en-US" b="1" u="sng" dirty="0" smtClean="0">
              <a:solidFill>
                <a:srgbClr val="7030A0"/>
              </a:solidFill>
            </a:endParaRPr>
          </a:p>
          <a:p>
            <a:r>
              <a:rPr lang="en-US" b="1" dirty="0" smtClean="0">
                <a:solidFill>
                  <a:srgbClr val="7030A0"/>
                </a:solidFill>
              </a:rPr>
              <a:t>Access to much-needed capital and expertise</a:t>
            </a:r>
          </a:p>
          <a:p>
            <a:r>
              <a:rPr lang="en-US" b="1" dirty="0" smtClean="0">
                <a:solidFill>
                  <a:srgbClr val="7030A0"/>
                </a:solidFill>
              </a:rPr>
              <a:t>Reduce borrowing and protect credit ratings</a:t>
            </a:r>
          </a:p>
          <a:p>
            <a:r>
              <a:rPr lang="en-US" b="1" dirty="0" smtClean="0">
                <a:solidFill>
                  <a:srgbClr val="7030A0"/>
                </a:solidFill>
              </a:rPr>
              <a:t>Project efficiency and speed</a:t>
            </a:r>
          </a:p>
          <a:p>
            <a:r>
              <a:rPr lang="en-US" b="1" dirty="0" smtClean="0">
                <a:solidFill>
                  <a:srgbClr val="7030A0"/>
                </a:solidFill>
              </a:rPr>
              <a:t>Maintain competitive advantage</a:t>
            </a:r>
            <a:endParaRPr lang="en-US" b="1" dirty="0" smtClean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b="1" u="sng" dirty="0" smtClean="0">
                <a:solidFill>
                  <a:srgbClr val="7030A0"/>
                </a:solidFill>
              </a:rPr>
              <a:t>Challenges</a:t>
            </a:r>
          </a:p>
          <a:p>
            <a:r>
              <a:rPr lang="en-US" b="1" dirty="0" smtClean="0">
                <a:solidFill>
                  <a:srgbClr val="7030A0"/>
                </a:solidFill>
              </a:rPr>
              <a:t>Some loss of institutional control</a:t>
            </a:r>
          </a:p>
          <a:p>
            <a:r>
              <a:rPr lang="en-US" b="1" dirty="0" smtClean="0">
                <a:solidFill>
                  <a:srgbClr val="7030A0"/>
                </a:solidFill>
              </a:rPr>
              <a:t>Some loss of revenue</a:t>
            </a:r>
          </a:p>
          <a:p>
            <a:r>
              <a:rPr lang="en-US" b="1" dirty="0" smtClean="0">
                <a:solidFill>
                  <a:srgbClr val="7030A0"/>
                </a:solidFill>
              </a:rPr>
              <a:t>Devil in the details – contract negotiation and oversight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72197" y="3105835"/>
            <a:ext cx="82718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 indent="-457200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994" y="36098"/>
            <a:ext cx="1674019" cy="1654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860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en-US" b="1" dirty="0" smtClean="0">
                <a:solidFill>
                  <a:srgbClr val="7030A0"/>
                </a:solidFill>
              </a:rPr>
              <a:t> </a:t>
            </a:r>
            <a:r>
              <a:rPr lang="en-US" b="1" dirty="0" smtClean="0">
                <a:solidFill>
                  <a:srgbClr val="7030A0"/>
                </a:solidFill>
              </a:rPr>
              <a:t>Message to ACCA Members </a:t>
            </a:r>
            <a:br>
              <a:rPr lang="en-US" b="1" dirty="0" smtClean="0">
                <a:solidFill>
                  <a:srgbClr val="7030A0"/>
                </a:solidFill>
              </a:rPr>
            </a:br>
            <a:r>
              <a:rPr lang="en-US" b="1" dirty="0" smtClean="0">
                <a:solidFill>
                  <a:srgbClr val="7030A0"/>
                </a:solidFill>
              </a:rPr>
              <a:t>     from Alabama’s Public Universities</a:t>
            </a:r>
            <a:endParaRPr lang="en-US" b="1" i="1" dirty="0">
              <a:solidFill>
                <a:srgbClr val="7030A0"/>
              </a:solidFill>
            </a:endParaRPr>
          </a:p>
        </p:txBody>
      </p:sp>
      <p:sp>
        <p:nvSpPr>
          <p:cNvPr id="9" name="Subtitle 8"/>
          <p:cNvSpPr>
            <a:spLocks noGrp="1"/>
          </p:cNvSpPr>
          <p:nvPr>
            <p:ph idx="1"/>
          </p:nvPr>
        </p:nvSpPr>
        <p:spPr>
          <a:xfrm>
            <a:off x="838200" y="1920239"/>
            <a:ext cx="10515600" cy="4256723"/>
          </a:xfrm>
        </p:spPr>
        <p:txBody>
          <a:bodyPr>
            <a:normAutofit lnSpcReduction="10000"/>
          </a:bodyPr>
          <a:lstStyle/>
          <a:p>
            <a:r>
              <a:rPr lang="en-US" sz="3200" dirty="0" smtClean="0">
                <a:solidFill>
                  <a:srgbClr val="7030A0"/>
                </a:solidFill>
              </a:rPr>
              <a:t>Very challenging time for public higher education.</a:t>
            </a:r>
          </a:p>
          <a:p>
            <a:r>
              <a:rPr lang="en-US" sz="3200" dirty="0" smtClean="0">
                <a:solidFill>
                  <a:srgbClr val="7030A0"/>
                </a:solidFill>
              </a:rPr>
              <a:t>We care.  Your local university is deeply invested in your community and interested in its development. </a:t>
            </a:r>
          </a:p>
          <a:p>
            <a:r>
              <a:rPr lang="en-US" sz="3200" dirty="0" smtClean="0">
                <a:solidFill>
                  <a:srgbClr val="7030A0"/>
                </a:solidFill>
              </a:rPr>
              <a:t>Use us!  We have expertise and services that we are eager to share. </a:t>
            </a:r>
          </a:p>
          <a:p>
            <a:r>
              <a:rPr lang="en-US" sz="3200" dirty="0" smtClean="0">
                <a:solidFill>
                  <a:srgbClr val="7030A0"/>
                </a:solidFill>
              </a:rPr>
              <a:t>We need your help.  No better return on investment than higher education.</a:t>
            </a:r>
          </a:p>
          <a:p>
            <a:pPr marL="0" indent="0">
              <a:buNone/>
            </a:pPr>
            <a:endParaRPr lang="en-US" sz="3200" dirty="0">
              <a:solidFill>
                <a:srgbClr val="7030A0"/>
              </a:solidFill>
            </a:endParaRPr>
          </a:p>
          <a:p>
            <a:pPr marL="0" indent="0" algn="ctr">
              <a:buNone/>
            </a:pPr>
            <a:r>
              <a:rPr lang="en-US" sz="3200" b="1" dirty="0" smtClean="0">
                <a:solidFill>
                  <a:srgbClr val="7030A0"/>
                </a:solidFill>
              </a:rPr>
              <a:t>Thank you for your time and attention!</a:t>
            </a:r>
            <a:endParaRPr lang="en-US" sz="3300" b="1" dirty="0">
              <a:solidFill>
                <a:srgbClr val="7030A0"/>
              </a:solidFill>
            </a:endParaRPr>
          </a:p>
          <a:p>
            <a:pPr marL="0" indent="0">
              <a:buNone/>
            </a:pPr>
            <a:endParaRPr lang="en-US" sz="3200" dirty="0" smtClean="0">
              <a:solidFill>
                <a:srgbClr val="7030A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72197" y="3105835"/>
            <a:ext cx="82718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 indent="-457200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994" y="36098"/>
            <a:ext cx="1674019" cy="1654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315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en-US" b="1" dirty="0" smtClean="0">
                <a:solidFill>
                  <a:srgbClr val="7030A0"/>
                </a:solidFill>
              </a:rPr>
              <a:t> </a:t>
            </a:r>
            <a:r>
              <a:rPr lang="en-US" b="1" dirty="0" smtClean="0">
                <a:solidFill>
                  <a:srgbClr val="7030A0"/>
                </a:solidFill>
              </a:rPr>
              <a:t>Some Questions to Consider</a:t>
            </a:r>
            <a:endParaRPr lang="en-US" b="1" i="1" dirty="0">
              <a:solidFill>
                <a:srgbClr val="7030A0"/>
              </a:solidFill>
            </a:endParaRPr>
          </a:p>
        </p:txBody>
      </p:sp>
      <p:sp>
        <p:nvSpPr>
          <p:cNvPr id="9" name="Subtitle 8"/>
          <p:cNvSpPr>
            <a:spLocks noGrp="1"/>
          </p:cNvSpPr>
          <p:nvPr>
            <p:ph idx="1"/>
          </p:nvPr>
        </p:nvSpPr>
        <p:spPr>
          <a:xfrm>
            <a:off x="1448972" y="2019715"/>
            <a:ext cx="9904828" cy="4157248"/>
          </a:xfrm>
        </p:spPr>
        <p:txBody>
          <a:bodyPr>
            <a:normAutofit/>
          </a:bodyPr>
          <a:lstStyle/>
          <a:p>
            <a:pPr>
              <a:spcBef>
                <a:spcPts val="1800"/>
              </a:spcBef>
            </a:pPr>
            <a:r>
              <a:rPr lang="en-US" sz="4000" dirty="0" smtClean="0">
                <a:solidFill>
                  <a:srgbClr val="7030A0"/>
                </a:solidFill>
              </a:rPr>
              <a:t>What </a:t>
            </a:r>
            <a:r>
              <a:rPr lang="en-US" sz="4000" dirty="0" smtClean="0">
                <a:solidFill>
                  <a:srgbClr val="7030A0"/>
                </a:solidFill>
              </a:rPr>
              <a:t>exactly is a public-private partnership (P3)?</a:t>
            </a:r>
            <a:endParaRPr lang="en-US" sz="4000" dirty="0" smtClean="0">
              <a:solidFill>
                <a:srgbClr val="7030A0"/>
              </a:solidFill>
            </a:endParaRPr>
          </a:p>
          <a:p>
            <a:pPr>
              <a:spcBef>
                <a:spcPts val="1800"/>
              </a:spcBef>
            </a:pPr>
            <a:r>
              <a:rPr lang="en-US" sz="4000" dirty="0" smtClean="0">
                <a:solidFill>
                  <a:srgbClr val="7030A0"/>
                </a:solidFill>
              </a:rPr>
              <a:t>Why the emerging interest in P3s in public higher education?</a:t>
            </a:r>
          </a:p>
          <a:p>
            <a:pPr>
              <a:spcBef>
                <a:spcPts val="1800"/>
              </a:spcBef>
            </a:pPr>
            <a:r>
              <a:rPr lang="en-US" sz="4000" dirty="0" smtClean="0">
                <a:solidFill>
                  <a:srgbClr val="7030A0"/>
                </a:solidFill>
              </a:rPr>
              <a:t>What are the implications of P3s for public universities and the communities they serve?</a:t>
            </a:r>
          </a:p>
          <a:p>
            <a:pPr marL="0" indent="0">
              <a:buNone/>
            </a:pPr>
            <a:endParaRPr lang="en-US" sz="3200" dirty="0" smtClean="0">
              <a:solidFill>
                <a:srgbClr val="7030A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72197" y="3105835"/>
            <a:ext cx="82718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 indent="-457200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994" y="36098"/>
            <a:ext cx="1674019" cy="1654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536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en-US" b="1" dirty="0" smtClean="0">
                <a:solidFill>
                  <a:srgbClr val="7030A0"/>
                </a:solidFill>
              </a:rPr>
              <a:t> </a:t>
            </a:r>
            <a:r>
              <a:rPr lang="en-US" b="1" dirty="0" smtClean="0">
                <a:solidFill>
                  <a:srgbClr val="7030A0"/>
                </a:solidFill>
              </a:rPr>
              <a:t>Public-Private Partnerships (P3s)</a:t>
            </a:r>
            <a:endParaRPr lang="en-US" b="1" i="1" dirty="0">
              <a:solidFill>
                <a:srgbClr val="7030A0"/>
              </a:solidFill>
            </a:endParaRPr>
          </a:p>
        </p:txBody>
      </p:sp>
      <p:sp>
        <p:nvSpPr>
          <p:cNvPr id="9" name="Subtitle 8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600" i="1" dirty="0" smtClean="0">
                <a:solidFill>
                  <a:srgbClr val="7030A0"/>
                </a:solidFill>
              </a:rPr>
              <a:t>“…. a </a:t>
            </a:r>
            <a:r>
              <a:rPr lang="en-US" sz="3600" i="1" dirty="0">
                <a:solidFill>
                  <a:srgbClr val="7030A0"/>
                </a:solidFill>
              </a:rPr>
              <a:t>contractual arrangement between a public and private sector partner in which resources, risks, responsibilities, and rewards are shared for the operations and maintenance of facilities, and development of infrastructure</a:t>
            </a:r>
            <a:r>
              <a:rPr lang="en-US" sz="3600" i="1" dirty="0" smtClean="0">
                <a:solidFill>
                  <a:srgbClr val="7030A0"/>
                </a:solidFill>
              </a:rPr>
              <a:t>.”</a:t>
            </a:r>
          </a:p>
          <a:p>
            <a:pPr marL="0" indent="0">
              <a:buNone/>
            </a:pPr>
            <a:endParaRPr lang="en-US" sz="3600" b="1" dirty="0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lang="en-US" sz="3600" i="1" dirty="0" smtClean="0">
                <a:solidFill>
                  <a:srgbClr val="7030A0"/>
                </a:solidFill>
              </a:rPr>
              <a:t>“…. the web of business and financial relationships that link public higher education to key private sector partners.”</a:t>
            </a:r>
            <a:endParaRPr lang="en-US" sz="3600" i="1" dirty="0">
              <a:solidFill>
                <a:srgbClr val="7030A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72197" y="3105835"/>
            <a:ext cx="82718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 indent="-457200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994" y="36098"/>
            <a:ext cx="1674019" cy="1654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7622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05118"/>
            <a:ext cx="10515600" cy="108557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rgbClr val="7030A0"/>
                </a:solidFill>
              </a:rPr>
              <a:t>The University of North Alabama</a:t>
            </a:r>
            <a:br>
              <a:rPr lang="en-US" b="1" dirty="0" smtClean="0">
                <a:solidFill>
                  <a:srgbClr val="7030A0"/>
                </a:solidFill>
              </a:rPr>
            </a:br>
            <a:endParaRPr lang="en-US" sz="3600" b="1" i="1" dirty="0">
              <a:solidFill>
                <a:srgbClr val="7030A0"/>
              </a:solidFill>
            </a:endParaRPr>
          </a:p>
        </p:txBody>
      </p:sp>
      <p:sp>
        <p:nvSpPr>
          <p:cNvPr id="9" name="Subtitle 8"/>
          <p:cNvSpPr>
            <a:spLocks noGrp="1"/>
          </p:cNvSpPr>
          <p:nvPr>
            <p:ph idx="1"/>
          </p:nvPr>
        </p:nvSpPr>
        <p:spPr>
          <a:xfrm>
            <a:off x="1195754" y="1828800"/>
            <a:ext cx="10158046" cy="4518212"/>
          </a:xfrm>
        </p:spPr>
        <p:txBody>
          <a:bodyPr>
            <a:normAutofit fontScale="85000" lnSpcReduction="10000"/>
          </a:bodyPr>
          <a:lstStyle/>
          <a:p>
            <a:pPr>
              <a:spcAft>
                <a:spcPts val="1200"/>
              </a:spcAft>
            </a:pPr>
            <a:r>
              <a:rPr lang="en-US" sz="3600" dirty="0" smtClean="0">
                <a:solidFill>
                  <a:srgbClr val="7030A0"/>
                </a:solidFill>
              </a:rPr>
              <a:t>History back to 1830 and </a:t>
            </a:r>
            <a:r>
              <a:rPr lang="en-US" sz="3600" dirty="0" smtClean="0">
                <a:solidFill>
                  <a:srgbClr val="7030A0"/>
                </a:solidFill>
              </a:rPr>
              <a:t>proud alumni </a:t>
            </a:r>
            <a:r>
              <a:rPr lang="en-US" sz="3600" dirty="0" smtClean="0">
                <a:solidFill>
                  <a:srgbClr val="7030A0"/>
                </a:solidFill>
              </a:rPr>
              <a:t>legacy</a:t>
            </a:r>
          </a:p>
          <a:p>
            <a:pPr>
              <a:spcAft>
                <a:spcPts val="1200"/>
              </a:spcAft>
            </a:pPr>
            <a:r>
              <a:rPr lang="en-US" sz="3600" dirty="0" smtClean="0">
                <a:solidFill>
                  <a:srgbClr val="7030A0"/>
                </a:solidFill>
              </a:rPr>
              <a:t>70+ academic programs that include specialized offerings with a regional flair</a:t>
            </a:r>
          </a:p>
          <a:p>
            <a:pPr lvl="1">
              <a:spcAft>
                <a:spcPts val="1200"/>
              </a:spcAft>
            </a:pPr>
            <a:r>
              <a:rPr lang="en-US" sz="2800" dirty="0" smtClean="0">
                <a:solidFill>
                  <a:srgbClr val="7030A0"/>
                </a:solidFill>
              </a:rPr>
              <a:t>Entertainment Industry, Hospitality and Design, </a:t>
            </a:r>
            <a:r>
              <a:rPr lang="en-US" sz="2800" dirty="0" err="1" smtClean="0">
                <a:solidFill>
                  <a:srgbClr val="7030A0"/>
                </a:solidFill>
              </a:rPr>
              <a:t>Kilby</a:t>
            </a:r>
            <a:r>
              <a:rPr lang="en-US" sz="2800" dirty="0" smtClean="0">
                <a:solidFill>
                  <a:srgbClr val="7030A0"/>
                </a:solidFill>
              </a:rPr>
              <a:t> Lab </a:t>
            </a:r>
            <a:r>
              <a:rPr lang="en-US" sz="2800" dirty="0" smtClean="0">
                <a:solidFill>
                  <a:srgbClr val="7030A0"/>
                </a:solidFill>
              </a:rPr>
              <a:t>School, recent addition of Engineering Technology</a:t>
            </a:r>
            <a:endParaRPr lang="en-US" sz="2800" dirty="0" smtClean="0">
              <a:solidFill>
                <a:srgbClr val="7030A0"/>
              </a:solidFill>
            </a:endParaRPr>
          </a:p>
          <a:p>
            <a:pPr>
              <a:spcAft>
                <a:spcPts val="1200"/>
              </a:spcAft>
            </a:pPr>
            <a:r>
              <a:rPr lang="en-US" sz="3600" dirty="0" smtClean="0">
                <a:solidFill>
                  <a:srgbClr val="7030A0"/>
                </a:solidFill>
              </a:rPr>
              <a:t>Located</a:t>
            </a:r>
            <a:r>
              <a:rPr lang="en-US" sz="3600" dirty="0" smtClean="0">
                <a:solidFill>
                  <a:srgbClr val="7030A0"/>
                </a:solidFill>
              </a:rPr>
              <a:t> in culturally rich Shoals region</a:t>
            </a:r>
            <a:endParaRPr lang="en-US" sz="3600" dirty="0" smtClean="0">
              <a:solidFill>
                <a:srgbClr val="7030A0"/>
              </a:solidFill>
            </a:endParaRPr>
          </a:p>
          <a:p>
            <a:pPr>
              <a:spcAft>
                <a:spcPts val="1200"/>
              </a:spcAft>
            </a:pPr>
            <a:r>
              <a:rPr lang="en-US" sz="3600" dirty="0" smtClean="0">
                <a:solidFill>
                  <a:srgbClr val="7030A0"/>
                </a:solidFill>
              </a:rPr>
              <a:t>Attractive and historic </a:t>
            </a:r>
            <a:r>
              <a:rPr lang="en-US" sz="3600" dirty="0" smtClean="0">
                <a:solidFill>
                  <a:srgbClr val="7030A0"/>
                </a:solidFill>
              </a:rPr>
              <a:t>campus</a:t>
            </a:r>
          </a:p>
          <a:p>
            <a:pPr>
              <a:spcAft>
                <a:spcPts val="1200"/>
              </a:spcAft>
            </a:pPr>
            <a:r>
              <a:rPr lang="en-US" sz="3600" dirty="0" smtClean="0">
                <a:solidFill>
                  <a:srgbClr val="7030A0"/>
                </a:solidFill>
              </a:rPr>
              <a:t>Current enrollment of 7,500 and full-time workforce of 750</a:t>
            </a:r>
            <a:endParaRPr lang="en-US" sz="3600" dirty="0" smtClean="0">
              <a:solidFill>
                <a:srgbClr val="7030A0"/>
              </a:solidFill>
            </a:endParaRPr>
          </a:p>
          <a:p>
            <a:pPr marL="0" indent="0">
              <a:buNone/>
            </a:pPr>
            <a:endParaRPr lang="en-US" sz="3200" dirty="0" smtClean="0">
              <a:solidFill>
                <a:srgbClr val="7030A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72197" y="3105835"/>
            <a:ext cx="82718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 indent="-457200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994" y="36098"/>
            <a:ext cx="1674019" cy="1654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575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41009"/>
            <a:ext cx="10515600" cy="54864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en-US" b="1" dirty="0" smtClean="0">
                <a:solidFill>
                  <a:srgbClr val="7030A0"/>
                </a:solidFill>
              </a:rPr>
              <a:t> </a:t>
            </a:r>
            <a:endParaRPr lang="en-US" b="1" i="1" dirty="0">
              <a:solidFill>
                <a:srgbClr val="7030A0"/>
              </a:solidFill>
            </a:endParaRPr>
          </a:p>
        </p:txBody>
      </p:sp>
      <p:sp>
        <p:nvSpPr>
          <p:cNvPr id="9" name="Subtitle 8"/>
          <p:cNvSpPr>
            <a:spLocks noGrp="1"/>
          </p:cNvSpPr>
          <p:nvPr>
            <p:ph idx="1"/>
          </p:nvPr>
        </p:nvSpPr>
        <p:spPr>
          <a:xfrm>
            <a:off x="838200" y="1477108"/>
            <a:ext cx="10515600" cy="469985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dirty="0" smtClean="0">
                <a:solidFill>
                  <a:srgbClr val="7030A0"/>
                </a:solidFill>
              </a:rPr>
              <a:t> </a:t>
            </a:r>
          </a:p>
          <a:p>
            <a:pPr marL="0" indent="0" algn="ctr">
              <a:buNone/>
            </a:pPr>
            <a:r>
              <a:rPr lang="en-US" sz="3300" b="1" dirty="0" smtClean="0">
                <a:solidFill>
                  <a:srgbClr val="7030A0"/>
                </a:solidFill>
              </a:rPr>
              <a:t> 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872197" y="3105835"/>
            <a:ext cx="82718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 indent="-457200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994" y="36098"/>
            <a:ext cx="1674019" cy="165459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6995" y="36098"/>
            <a:ext cx="8725988" cy="6740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059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41009"/>
            <a:ext cx="10515600" cy="54864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en-US" b="1" dirty="0" smtClean="0">
                <a:solidFill>
                  <a:srgbClr val="7030A0"/>
                </a:solidFill>
              </a:rPr>
              <a:t> </a:t>
            </a:r>
            <a:endParaRPr lang="en-US" b="1" i="1" dirty="0">
              <a:solidFill>
                <a:srgbClr val="7030A0"/>
              </a:solidFill>
            </a:endParaRPr>
          </a:p>
        </p:txBody>
      </p:sp>
      <p:sp>
        <p:nvSpPr>
          <p:cNvPr id="9" name="Subtitle 8"/>
          <p:cNvSpPr>
            <a:spLocks noGrp="1"/>
          </p:cNvSpPr>
          <p:nvPr>
            <p:ph idx="1"/>
          </p:nvPr>
        </p:nvSpPr>
        <p:spPr>
          <a:xfrm>
            <a:off x="838200" y="1477108"/>
            <a:ext cx="10515600" cy="469985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dirty="0" smtClean="0">
                <a:solidFill>
                  <a:srgbClr val="7030A0"/>
                </a:solidFill>
              </a:rPr>
              <a:t> </a:t>
            </a:r>
          </a:p>
          <a:p>
            <a:pPr marL="0" indent="0" algn="ctr">
              <a:buNone/>
            </a:pPr>
            <a:r>
              <a:rPr lang="en-US" sz="3300" b="1" dirty="0" smtClean="0">
                <a:solidFill>
                  <a:srgbClr val="7030A0"/>
                </a:solidFill>
              </a:rPr>
              <a:t> 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872197" y="3105835"/>
            <a:ext cx="82718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 indent="-457200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994" y="36098"/>
            <a:ext cx="1674019" cy="1654590"/>
          </a:xfrm>
          <a:prstGeom prst="rect">
            <a:avLst/>
          </a:prstGeom>
        </p:spPr>
      </p:pic>
      <p:pic>
        <p:nvPicPr>
          <p:cNvPr id="6" name="Picture 4" descr="http://www.alabamapower.com/business/services/architects-engineers/images/alabama_state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7261" y="261320"/>
            <a:ext cx="3926856" cy="6427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H="1" flipV="1">
            <a:off x="5525378" y="1315329"/>
            <a:ext cx="570622" cy="22841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4770077" y="457200"/>
            <a:ext cx="1429017" cy="334294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7911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1041400"/>
            <a:ext cx="10515600" cy="547688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en-US" b="1" dirty="0" smtClean="0">
                <a:solidFill>
                  <a:srgbClr val="7030A0"/>
                </a:solidFill>
              </a:rPr>
              <a:t> </a:t>
            </a:r>
            <a:endParaRPr lang="en-US" b="1" i="1" dirty="0">
              <a:solidFill>
                <a:srgbClr val="7030A0"/>
              </a:solidFill>
            </a:endParaRPr>
          </a:p>
        </p:txBody>
      </p:sp>
      <p:sp>
        <p:nvSpPr>
          <p:cNvPr id="9" name="Subtitle 8"/>
          <p:cNvSpPr>
            <a:spLocks noGrp="1"/>
          </p:cNvSpPr>
          <p:nvPr>
            <p:ph idx="4294967295"/>
          </p:nvPr>
        </p:nvSpPr>
        <p:spPr>
          <a:xfrm>
            <a:off x="0" y="1476375"/>
            <a:ext cx="10515600" cy="470058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dirty="0" smtClean="0">
                <a:solidFill>
                  <a:srgbClr val="7030A0"/>
                </a:solidFill>
              </a:rPr>
              <a:t> </a:t>
            </a:r>
          </a:p>
          <a:p>
            <a:pPr marL="0" indent="0" algn="ctr">
              <a:buNone/>
            </a:pPr>
            <a:r>
              <a:rPr lang="en-US" sz="3300" b="1" dirty="0" smtClean="0">
                <a:solidFill>
                  <a:srgbClr val="7030A0"/>
                </a:solidFill>
              </a:rPr>
              <a:t> 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872197" y="3105835"/>
            <a:ext cx="82718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 indent="-457200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994" y="36098"/>
            <a:ext cx="1674019" cy="1654590"/>
          </a:xfrm>
          <a:prstGeom prst="rect">
            <a:avLst/>
          </a:prstGeom>
        </p:spPr>
      </p:pic>
      <p:pic>
        <p:nvPicPr>
          <p:cNvPr id="6" name="Content Placeholder 6"/>
          <p:cNvPicPr>
            <a:picLocks noChangeAspect="1"/>
          </p:cNvPicPr>
          <p:nvPr/>
        </p:nvPicPr>
        <p:blipFill rotWithShape="1">
          <a:blip r:embed="rId3"/>
          <a:srcRect l="35113" t="24250" r="5339" b="17118"/>
          <a:stretch/>
        </p:blipFill>
        <p:spPr>
          <a:xfrm>
            <a:off x="5375956" y="299428"/>
            <a:ext cx="5260638" cy="2991073"/>
          </a:xfrm>
          <a:prstGeom prst="rect">
            <a:avLst/>
          </a:prstGeom>
        </p:spPr>
      </p:pic>
      <p:pic>
        <p:nvPicPr>
          <p:cNvPr id="7" name="Picture 4" descr="Image result for coby hall un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398" y="2565516"/>
            <a:ext cx="4614543" cy="3073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Image result for wesleyan hall un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3995" y="3881207"/>
            <a:ext cx="5328505" cy="2995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1741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41009"/>
            <a:ext cx="10515600" cy="54864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en-US" b="1" dirty="0" smtClean="0">
                <a:solidFill>
                  <a:srgbClr val="7030A0"/>
                </a:solidFill>
              </a:rPr>
              <a:t> </a:t>
            </a:r>
            <a:endParaRPr lang="en-US" b="1" i="1" dirty="0">
              <a:solidFill>
                <a:srgbClr val="7030A0"/>
              </a:solidFill>
            </a:endParaRPr>
          </a:p>
        </p:txBody>
      </p:sp>
      <p:sp>
        <p:nvSpPr>
          <p:cNvPr id="9" name="Subtitle 8"/>
          <p:cNvSpPr>
            <a:spLocks noGrp="1"/>
          </p:cNvSpPr>
          <p:nvPr>
            <p:ph idx="1"/>
          </p:nvPr>
        </p:nvSpPr>
        <p:spPr>
          <a:xfrm>
            <a:off x="838200" y="1477108"/>
            <a:ext cx="10515600" cy="469985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dirty="0" smtClean="0">
                <a:solidFill>
                  <a:srgbClr val="7030A0"/>
                </a:solidFill>
              </a:rPr>
              <a:t> </a:t>
            </a:r>
          </a:p>
          <a:p>
            <a:pPr marL="0" indent="0" algn="ctr">
              <a:buNone/>
            </a:pPr>
            <a:r>
              <a:rPr lang="en-US" sz="3300" b="1" dirty="0" smtClean="0">
                <a:solidFill>
                  <a:srgbClr val="7030A0"/>
                </a:solidFill>
              </a:rPr>
              <a:t> 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872197" y="3105835"/>
            <a:ext cx="82718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 indent="-457200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994" y="36098"/>
            <a:ext cx="1674019" cy="1654590"/>
          </a:xfrm>
          <a:prstGeom prst="rect">
            <a:avLst/>
          </a:prstGeom>
        </p:spPr>
      </p:pic>
      <p:pic>
        <p:nvPicPr>
          <p:cNvPr id="6" name="Picture 2" descr="http://bloximages.newyork1.vip.townnews.com/florala.net/content/tncms/assets/v3/editorial/3/cc/3cc25f32-01b3-11e6-8b5b-1b2e0c9a6c26/570ea71862afe.image.jpg?resize=760%2C50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4604" y="863393"/>
            <a:ext cx="8154296" cy="5439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3742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41009"/>
            <a:ext cx="10515600" cy="54864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en-US" b="1" dirty="0" smtClean="0">
                <a:solidFill>
                  <a:srgbClr val="7030A0"/>
                </a:solidFill>
              </a:rPr>
              <a:t> </a:t>
            </a:r>
            <a:endParaRPr lang="en-US" b="1" i="1" dirty="0">
              <a:solidFill>
                <a:srgbClr val="7030A0"/>
              </a:solidFill>
            </a:endParaRPr>
          </a:p>
        </p:txBody>
      </p:sp>
      <p:sp>
        <p:nvSpPr>
          <p:cNvPr id="9" name="Subtitle 8"/>
          <p:cNvSpPr>
            <a:spLocks noGrp="1"/>
          </p:cNvSpPr>
          <p:nvPr>
            <p:ph idx="1"/>
          </p:nvPr>
        </p:nvSpPr>
        <p:spPr>
          <a:xfrm>
            <a:off x="838200" y="1477108"/>
            <a:ext cx="10515600" cy="469985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dirty="0" smtClean="0">
                <a:solidFill>
                  <a:srgbClr val="7030A0"/>
                </a:solidFill>
              </a:rPr>
              <a:t> </a:t>
            </a:r>
          </a:p>
          <a:p>
            <a:pPr marL="0" indent="0" algn="ctr">
              <a:buNone/>
            </a:pPr>
            <a:r>
              <a:rPr lang="en-US" sz="3300" b="1" dirty="0" smtClean="0">
                <a:solidFill>
                  <a:srgbClr val="7030A0"/>
                </a:solidFill>
              </a:rPr>
              <a:t> 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872197" y="3105835"/>
            <a:ext cx="82718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 indent="-457200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994" y="36098"/>
            <a:ext cx="1674019" cy="165459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436" y="2126787"/>
            <a:ext cx="4184849" cy="314328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6744" y="3380193"/>
            <a:ext cx="4944542" cy="323286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3049" y="86749"/>
            <a:ext cx="4643465" cy="3097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774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3705</TotalTime>
  <Words>560</Words>
  <Application>Microsoft Office PowerPoint</Application>
  <PresentationFormat>Widescreen</PresentationFormat>
  <Paragraphs>145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Calibri Light</vt:lpstr>
      <vt:lpstr>Cambria</vt:lpstr>
      <vt:lpstr>Times New Roman</vt:lpstr>
      <vt:lpstr>Office Theme</vt:lpstr>
      <vt:lpstr>    Higher Education  and Public-Private Partnerships</vt:lpstr>
      <vt:lpstr>     Some Questions to Consider</vt:lpstr>
      <vt:lpstr>     Public-Private Partnerships (P3s)</vt:lpstr>
      <vt:lpstr>The University of North Alabama </vt:lpstr>
      <vt:lpstr>     </vt:lpstr>
      <vt:lpstr>     </vt:lpstr>
      <vt:lpstr>     </vt:lpstr>
      <vt:lpstr>     </vt:lpstr>
      <vt:lpstr>     </vt:lpstr>
      <vt:lpstr>     </vt:lpstr>
      <vt:lpstr>State Funding for Higher Education    </vt:lpstr>
      <vt:lpstr>    </vt:lpstr>
      <vt:lpstr>    </vt:lpstr>
      <vt:lpstr>          Funding Dilemma in Higher Education</vt:lpstr>
      <vt:lpstr>     Range of Higher Ed Engagement         of Private Sector Resources</vt:lpstr>
      <vt:lpstr>     </vt:lpstr>
      <vt:lpstr>     </vt:lpstr>
      <vt:lpstr>P3s:  Finding the Right Balance     </vt:lpstr>
      <vt:lpstr>     Message to ACCA Members       from Alabama’s Public Universities</vt:lpstr>
    </vt:vector>
  </TitlesOfParts>
  <Company>University of North Alabama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Big Idea</dc:title>
  <dc:creator>Kitts, Kenneth D.</dc:creator>
  <cp:lastModifiedBy>Kitts, Kenneth Dale</cp:lastModifiedBy>
  <cp:revision>110</cp:revision>
  <cp:lastPrinted>2015-07-13T11:28:38Z</cp:lastPrinted>
  <dcterms:created xsi:type="dcterms:W3CDTF">2015-05-11T00:16:01Z</dcterms:created>
  <dcterms:modified xsi:type="dcterms:W3CDTF">2017-12-06T14:13:17Z</dcterms:modified>
</cp:coreProperties>
</file>