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5" r:id="rId6"/>
    <p:sldId id="267" r:id="rId7"/>
    <p:sldId id="269" r:id="rId8"/>
    <p:sldId id="268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717"/>
    <a:srgbClr val="866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 autoAdjust="0"/>
    <p:restoredTop sz="86715" autoAdjust="0"/>
  </p:normalViewPr>
  <p:slideViewPr>
    <p:cSldViewPr snapToGrid="0" snapToObjects="1">
      <p:cViewPr>
        <p:scale>
          <a:sx n="157" d="100"/>
          <a:sy n="157" d="100"/>
        </p:scale>
        <p:origin x="-25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8616-AA8C-40F9-B61A-8E689BF0D0E8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FBB2-DDC3-4CE9-AE2D-D0EF38F9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FBB2-DDC3-4CE9-AE2D-D0EF38F90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9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83"/>
            <a:ext cx="8229600" cy="9078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75"/>
            <a:ext cx="8229600" cy="341914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Calibri"/>
                <a:cs typeface="Calibri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Calibri"/>
                <a:cs typeface="Calibri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Calibri"/>
                <a:cs typeface="Calibri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Calibri"/>
                <a:cs typeface="Calibri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8252" y="594230"/>
            <a:ext cx="1317482" cy="2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6105"/>
            <a:ext cx="8229600" cy="425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3">
                    <a:lumMod val="75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sz="3000" dirty="0" smtClean="0">
                <a:solidFill>
                  <a:schemeClr val="tx1"/>
                </a:solidFill>
                <a:latin typeface="Calibri"/>
                <a:cs typeface="Calibri"/>
              </a:rPr>
              <a:t>Click to edit Master title style</a:t>
            </a:r>
            <a:endParaRPr lang="en-US" sz="3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8252" y="594230"/>
            <a:ext cx="1317482" cy="2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3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466" y="423894"/>
            <a:ext cx="56075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/>
              <a:t>RURAL HEALTH IN ALABAMA: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 smtClean="0"/>
              <a:t>Issues and Possible Solutions</a:t>
            </a:r>
          </a:p>
          <a:p>
            <a:pPr algn="ctr"/>
            <a:endParaRPr lang="en-US" altLang="en-US" sz="1600" b="1" dirty="0" smtClean="0"/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Dale E. Quinney, Executive Director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Alabama Rural Health Association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arha@arhaonline.org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(</a:t>
            </a:r>
            <a:r>
              <a:rPr lang="en-US" altLang="en-US" sz="1200" b="1" dirty="0" smtClean="0"/>
              <a:t>334) 546-3502</a:t>
            </a:r>
            <a:endParaRPr lang="en-US" altLang="en-US" sz="1400" b="1" dirty="0"/>
          </a:p>
          <a:p>
            <a:pPr algn="ctr">
              <a:spcBef>
                <a:spcPct val="0"/>
              </a:spcBef>
            </a:pPr>
            <a:endParaRPr lang="en-US" altLang="en-US" sz="14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altLang="en-US" sz="1200" b="1" dirty="0" smtClean="0"/>
              <a:t>ACCA ANNUAL CONVENTION</a:t>
            </a:r>
            <a:endParaRPr lang="en-US" altLang="en-US" sz="1200" b="1" dirty="0" smtClean="0"/>
          </a:p>
          <a:p>
            <a:pPr algn="ctr">
              <a:spcBef>
                <a:spcPct val="0"/>
              </a:spcBef>
            </a:pPr>
            <a:r>
              <a:rPr lang="en-US" altLang="en-US" sz="1200" b="1" dirty="0" smtClean="0"/>
              <a:t>AUGUST 23</a:t>
            </a:r>
            <a:r>
              <a:rPr lang="en-US" altLang="en-US" sz="1200" b="1" dirty="0" smtClean="0"/>
              <a:t>, 2017</a:t>
            </a:r>
            <a:endParaRPr lang="en-US" alt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82"/>
            <a:ext cx="8229600" cy="951465"/>
          </a:xfrm>
        </p:spPr>
        <p:txBody>
          <a:bodyPr/>
          <a:lstStyle/>
          <a:p>
            <a:r>
              <a:rPr lang="en-US" sz="2800" b="1" dirty="0" smtClean="0"/>
              <a:t>RURAL AREAS ARE IMPORTANT TO </a:t>
            </a:r>
            <a:br>
              <a:rPr lang="en-US" sz="2800" b="1" dirty="0" smtClean="0"/>
            </a:br>
            <a:r>
              <a:rPr lang="en-US" sz="2800" b="1" dirty="0" smtClean="0"/>
              <a:t>             </a:t>
            </a:r>
            <a:r>
              <a:rPr lang="en-US" sz="2800" b="1" u="sng" dirty="0" smtClean="0"/>
              <a:t>EVERYONE</a:t>
            </a:r>
            <a:r>
              <a:rPr lang="en-US" sz="2800" b="1" dirty="0" smtClean="0"/>
              <a:t>!!!!!!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Products produced in rural areas or produced from materials and resources that come from our rural areas are of </a:t>
            </a:r>
            <a:r>
              <a:rPr lang="en-US" sz="2400" b="1" u="sng" dirty="0" smtClean="0"/>
              <a:t>critical</a:t>
            </a:r>
            <a:r>
              <a:rPr lang="en-US" sz="2400" dirty="0" smtClean="0"/>
              <a:t> importance to the survival of  </a:t>
            </a:r>
            <a:r>
              <a:rPr lang="en-US" sz="2400" b="1" u="sng" dirty="0" smtClean="0"/>
              <a:t>EVERYONE</a:t>
            </a:r>
            <a:r>
              <a:rPr lang="en-US" sz="2400" dirty="0" smtClean="0"/>
              <a:t> and produce economic impacts for everyone.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7197" y="587396"/>
            <a:ext cx="1471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49597" y="739796"/>
            <a:ext cx="1471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9142" y="4620445"/>
            <a:ext cx="3911936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RURAL ALABAMA COUNTIES Are Stifled By</a:t>
            </a:r>
            <a:br>
              <a:rPr lang="en-US" sz="2400" b="1" dirty="0" smtClean="0"/>
            </a:br>
            <a:r>
              <a:rPr lang="en-US" sz="2400" b="1" dirty="0" smtClean="0"/>
              <a:t>a Chronic Lack Of Healthy </a:t>
            </a:r>
            <a:r>
              <a:rPr lang="en-US" sz="2400" b="1" dirty="0"/>
              <a:t>Population Growth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700" dirty="0" smtClean="0"/>
              <a:t>Between 1910 and 2010, Alabama’s </a:t>
            </a:r>
            <a:r>
              <a:rPr lang="en-US" sz="1700" b="1" dirty="0" smtClean="0"/>
              <a:t>RURAL</a:t>
            </a:r>
            <a:r>
              <a:rPr lang="en-US" sz="1700" dirty="0" smtClean="0"/>
              <a:t> counties increased in population by only </a:t>
            </a:r>
            <a:r>
              <a:rPr lang="en-US" sz="1700" dirty="0" smtClean="0">
                <a:solidFill>
                  <a:srgbClr val="FF0000"/>
                </a:solidFill>
              </a:rPr>
              <a:t>35.3%</a:t>
            </a:r>
            <a:r>
              <a:rPr lang="en-US" sz="1700" dirty="0" smtClean="0"/>
              <a:t> while our </a:t>
            </a:r>
            <a:r>
              <a:rPr lang="en-US" sz="1700" b="1" dirty="0" smtClean="0"/>
              <a:t>URBAN</a:t>
            </a:r>
            <a:r>
              <a:rPr lang="en-US" sz="1700" dirty="0" smtClean="0"/>
              <a:t> counties increased by </a:t>
            </a:r>
            <a:r>
              <a:rPr lang="en-US" sz="1700" dirty="0" smtClean="0">
                <a:solidFill>
                  <a:srgbClr val="FF0000"/>
                </a:solidFill>
              </a:rPr>
              <a:t>291.2%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24</a:t>
            </a:r>
            <a:r>
              <a:rPr lang="en-US" sz="1700" dirty="0" smtClean="0"/>
              <a:t> of our 54 </a:t>
            </a:r>
            <a:r>
              <a:rPr lang="en-US" sz="1700" b="1" dirty="0" smtClean="0"/>
              <a:t>RURAL</a:t>
            </a:r>
            <a:r>
              <a:rPr lang="en-US" sz="1700" dirty="0" smtClean="0"/>
              <a:t> counties actually lost population between 1910 and 2010 with Bullock, Greene, Lowndes, Perry, and Wilcox Counties having approximately 1/3 of the population in 2010 that they had in 1910.</a:t>
            </a:r>
          </a:p>
          <a:p>
            <a:pPr marL="0" indent="0">
              <a:buNone/>
            </a:pPr>
            <a:r>
              <a:rPr lang="en-US" sz="1700" dirty="0"/>
              <a:t>Between </a:t>
            </a:r>
            <a:r>
              <a:rPr lang="en-US" sz="1700" dirty="0" smtClean="0"/>
              <a:t>2010 </a:t>
            </a:r>
            <a:r>
              <a:rPr lang="en-US" sz="1700" dirty="0"/>
              <a:t>and </a:t>
            </a:r>
            <a:r>
              <a:rPr lang="en-US" sz="1700" dirty="0" smtClean="0"/>
              <a:t>2040</a:t>
            </a:r>
            <a:r>
              <a:rPr lang="en-US" sz="1700" dirty="0"/>
              <a:t>, Alabama’s </a:t>
            </a:r>
            <a:r>
              <a:rPr lang="en-US" sz="1700" b="1" dirty="0"/>
              <a:t>RURAL</a:t>
            </a:r>
            <a:r>
              <a:rPr lang="en-US" sz="1700" dirty="0"/>
              <a:t> counties </a:t>
            </a:r>
            <a:r>
              <a:rPr lang="en-US" sz="1700" dirty="0" smtClean="0"/>
              <a:t>are projected to increase </a:t>
            </a:r>
            <a:r>
              <a:rPr lang="en-US" sz="1700" dirty="0"/>
              <a:t>in population by only </a:t>
            </a:r>
            <a:r>
              <a:rPr lang="en-US" sz="1700" dirty="0" smtClean="0">
                <a:solidFill>
                  <a:srgbClr val="FF0000"/>
                </a:solidFill>
              </a:rPr>
              <a:t>1.1%</a:t>
            </a:r>
            <a:r>
              <a:rPr lang="en-US" sz="1700" dirty="0" smtClean="0"/>
              <a:t> </a:t>
            </a:r>
            <a:r>
              <a:rPr lang="en-US" sz="1700" dirty="0"/>
              <a:t>while our </a:t>
            </a:r>
            <a:r>
              <a:rPr lang="en-US" sz="1700" b="1" dirty="0"/>
              <a:t>URBAN</a:t>
            </a:r>
            <a:r>
              <a:rPr lang="en-US" sz="1700" dirty="0"/>
              <a:t> counties </a:t>
            </a:r>
            <a:r>
              <a:rPr lang="en-US" sz="1700" dirty="0" smtClean="0"/>
              <a:t>should increase </a:t>
            </a:r>
            <a:r>
              <a:rPr lang="en-US" sz="1700" dirty="0"/>
              <a:t>by </a:t>
            </a:r>
            <a:r>
              <a:rPr lang="en-US" sz="1700" dirty="0" smtClean="0">
                <a:solidFill>
                  <a:srgbClr val="FF0000"/>
                </a:solidFill>
              </a:rPr>
              <a:t>16.4%</a:t>
            </a:r>
            <a:r>
              <a:rPr lang="en-US" sz="1700" dirty="0" smtClean="0"/>
              <a:t>.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39</a:t>
            </a:r>
            <a:r>
              <a:rPr lang="en-US" sz="1700" dirty="0" smtClean="0"/>
              <a:t> </a:t>
            </a:r>
            <a:r>
              <a:rPr lang="en-US" sz="1700" dirty="0"/>
              <a:t>of our 54 </a:t>
            </a:r>
            <a:r>
              <a:rPr lang="en-US" sz="1700" b="1" dirty="0" smtClean="0"/>
              <a:t>RURAL</a:t>
            </a:r>
            <a:r>
              <a:rPr lang="en-US" sz="1700" dirty="0" smtClean="0"/>
              <a:t> </a:t>
            </a:r>
            <a:r>
              <a:rPr lang="en-US" sz="1700" dirty="0"/>
              <a:t>counties and </a:t>
            </a:r>
            <a:r>
              <a:rPr lang="en-US" sz="1700" dirty="0">
                <a:solidFill>
                  <a:srgbClr val="FF0000"/>
                </a:solidFill>
              </a:rPr>
              <a:t>2</a:t>
            </a:r>
            <a:r>
              <a:rPr lang="en-US" sz="1700" dirty="0"/>
              <a:t> of our 13 URBAN counties </a:t>
            </a:r>
            <a:r>
              <a:rPr lang="en-US" sz="1700" dirty="0" smtClean="0"/>
              <a:t>are projected to lose </a:t>
            </a:r>
            <a:r>
              <a:rPr lang="en-US" sz="1700" dirty="0"/>
              <a:t>population between </a:t>
            </a:r>
            <a:r>
              <a:rPr lang="en-US" sz="1700" dirty="0" smtClean="0"/>
              <a:t>2010 </a:t>
            </a:r>
            <a:r>
              <a:rPr lang="en-US" sz="1700" dirty="0"/>
              <a:t>and </a:t>
            </a:r>
            <a:r>
              <a:rPr lang="en-US" sz="1700" dirty="0" smtClean="0"/>
              <a:t>2040.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7066919" y="551062"/>
            <a:ext cx="1538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9420" y="4614389"/>
            <a:ext cx="3845324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514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Rural Residents Have An </a:t>
            </a:r>
            <a:r>
              <a:rPr lang="en-US" altLang="en-US" sz="2400" b="1" dirty="0" smtClean="0"/>
              <a:t>Unfavorable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Health </a:t>
            </a:r>
            <a:r>
              <a:rPr lang="en-US" altLang="en-US" sz="2400" b="1" dirty="0"/>
              <a:t>Status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457"/>
            <a:ext cx="8229600" cy="337298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en-US" sz="1400" dirty="0" smtClean="0"/>
          </a:p>
          <a:p>
            <a:pPr>
              <a:buFont typeface="Arial" charset="0"/>
              <a:buNone/>
            </a:pPr>
            <a:r>
              <a:rPr lang="en-US" altLang="en-US" sz="1400" dirty="0" smtClean="0"/>
              <a:t>Life </a:t>
            </a:r>
            <a:r>
              <a:rPr lang="en-US" altLang="en-US" sz="1400" dirty="0"/>
              <a:t>expectancy for rural residents is ½ year lower than Urban Alabama residents  and 3 ½ years lower than that for the nation.</a:t>
            </a:r>
          </a:p>
          <a:p>
            <a:pPr>
              <a:buFont typeface="Arial" charset="0"/>
              <a:buNone/>
            </a:pPr>
            <a:r>
              <a:rPr lang="en-US" altLang="en-US" sz="1400" dirty="0"/>
              <a:t>Rural residents have an age-adjusted mortality rate that is 10% higher than that for urban residents and 33% higher than that for the nation.</a:t>
            </a:r>
          </a:p>
          <a:p>
            <a:pPr>
              <a:buFont typeface="Arial" charset="0"/>
              <a:buNone/>
            </a:pPr>
            <a:r>
              <a:rPr lang="en-US" altLang="en-US" sz="1400" dirty="0" smtClean="0"/>
              <a:t>Rural </a:t>
            </a:r>
            <a:r>
              <a:rPr lang="en-US" altLang="en-US" sz="1400" dirty="0"/>
              <a:t>residents have 4.1 primary care physicians per 10,000 population compared to 7.9 for urban residents.</a:t>
            </a:r>
          </a:p>
          <a:p>
            <a:pPr>
              <a:buFont typeface="Arial" charset="0"/>
              <a:buNone/>
            </a:pPr>
            <a:r>
              <a:rPr lang="en-US" altLang="en-US" sz="1400" dirty="0"/>
              <a:t>Rural residents have 2.7 dentists per 10,000 population compared to 5.5 for urban residents</a:t>
            </a:r>
            <a:r>
              <a:rPr lang="en-US" altLang="en-US" sz="1400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altLang="en-US" sz="1400" dirty="0" smtClean="0"/>
              <a:t>13 rural counties do not have a dialysis clinic.</a:t>
            </a:r>
          </a:p>
          <a:p>
            <a:pPr>
              <a:buFont typeface="Arial" charset="0"/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42697" y="551062"/>
            <a:ext cx="14957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1253" y="4626501"/>
            <a:ext cx="3869547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839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PART OF THE SOLUTION TO HAVING ADEQUATE 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RURAL </a:t>
            </a:r>
            <a:r>
              <a:rPr lang="en-US" altLang="en-US" sz="2400" b="1" dirty="0"/>
              <a:t>HEALTH CARE: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 smtClean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 smtClean="0">
                <a:latin typeface="Calibri" pitchFamily="34" charset="0"/>
              </a:rPr>
              <a:t>Change </a:t>
            </a:r>
            <a:r>
              <a:rPr lang="en-US" sz="2200" b="1" dirty="0">
                <a:latin typeface="Calibri" pitchFamily="34" charset="0"/>
              </a:rPr>
              <a:t>Scope of Practice to Better Utilize </a:t>
            </a:r>
            <a:r>
              <a:rPr lang="en-US" sz="2200" b="1" dirty="0" smtClean="0">
                <a:latin typeface="Calibri" pitchFamily="34" charset="0"/>
              </a:rPr>
              <a:t>Nurse Practitioners </a:t>
            </a:r>
            <a:r>
              <a:rPr lang="en-US" sz="2200" b="1" dirty="0">
                <a:latin typeface="Calibri" pitchFamily="34" charset="0"/>
              </a:rPr>
              <a:t>and </a:t>
            </a:r>
            <a:r>
              <a:rPr lang="en-US" sz="2200" b="1" dirty="0" smtClean="0">
                <a:latin typeface="Calibri" pitchFamily="34" charset="0"/>
              </a:rPr>
              <a:t>P</a:t>
            </a:r>
            <a:r>
              <a:rPr lang="en-US" sz="2200" b="1" dirty="0" smtClean="0">
                <a:latin typeface="Calibri" pitchFamily="34" charset="0"/>
              </a:rPr>
              <a:t>hysician Assistants</a:t>
            </a: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0864" y="545007"/>
            <a:ext cx="1519962" cy="381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309" y="4632556"/>
            <a:ext cx="3887714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035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PART OF THE SOLUTION TO HAVING ADEQUATE 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RURAL </a:t>
            </a:r>
            <a:r>
              <a:rPr lang="en-US" altLang="en-US" sz="2400" b="1" dirty="0"/>
              <a:t>HEALTH CARE: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Expand </a:t>
            </a:r>
            <a:r>
              <a:rPr lang="en-US" sz="2200" b="1" dirty="0" smtClean="0">
                <a:latin typeface="Calibri" pitchFamily="34" charset="0"/>
              </a:rPr>
              <a:t>Telemedicine</a:t>
            </a: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0864" y="545007"/>
            <a:ext cx="1519962" cy="381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309" y="4632556"/>
            <a:ext cx="3887714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930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/>
              <a:t>WHAT IS TELEMEDICINE?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 smtClean="0">
                <a:latin typeface="Calibri" pitchFamily="34" charset="0"/>
              </a:rPr>
              <a:t>Major Types of Telemedicine: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</a:rPr>
              <a:t>    Store and Forward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</a:rPr>
              <a:t>    High Risk Patient Monitoring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</a:rPr>
              <a:t>    Distance Care Using Telemedicine Equipment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Major </a:t>
            </a:r>
            <a:r>
              <a:rPr lang="en-US" sz="2200" b="1" dirty="0" smtClean="0">
                <a:latin typeface="Calibri" pitchFamily="34" charset="0"/>
              </a:rPr>
              <a:t>Barriers to </a:t>
            </a:r>
            <a:r>
              <a:rPr lang="en-US" sz="2200" b="1" dirty="0">
                <a:latin typeface="Calibri" pitchFamily="34" charset="0"/>
              </a:rPr>
              <a:t>Telemedicine: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     </a:t>
            </a:r>
            <a:r>
              <a:rPr lang="en-US" sz="2200" b="1" dirty="0" smtClean="0">
                <a:latin typeface="Calibri" pitchFamily="34" charset="0"/>
              </a:rPr>
              <a:t>Lack of Broadband Access</a:t>
            </a: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     </a:t>
            </a:r>
            <a:r>
              <a:rPr lang="en-US" sz="2200" b="1" dirty="0" smtClean="0">
                <a:latin typeface="Calibri" pitchFamily="34" charset="0"/>
              </a:rPr>
              <a:t>Lack of Reimbursement for Telemedicine Services</a:t>
            </a: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0864" y="545007"/>
            <a:ext cx="1519962" cy="381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309" y="4632556"/>
            <a:ext cx="3887714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859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PART OF THE SOLUTION TO HAVING ADEQUATE 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RURAL </a:t>
            </a:r>
            <a:r>
              <a:rPr lang="en-US" altLang="en-US" sz="2400" b="1" dirty="0"/>
              <a:t>HEALTH CARE: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Encourage the development of small bed count hospitals in areas where these will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0864" y="545007"/>
            <a:ext cx="1519962" cy="381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309" y="4632556"/>
            <a:ext cx="3887714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555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/>
              <a:t>PART OF THE SOLUTION TO HAVING ADEQUATE </a:t>
            </a: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RURAL </a:t>
            </a:r>
            <a:r>
              <a:rPr lang="en-US" altLang="en-US" sz="2400" b="1" dirty="0"/>
              <a:t>HEALTH CARE: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Calibri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latin typeface="Calibri" pitchFamily="34" charset="0"/>
              </a:rPr>
              <a:t>Encourage the development of </a:t>
            </a:r>
            <a:r>
              <a:rPr lang="en-US" sz="2200" b="1" dirty="0" smtClean="0">
                <a:latin typeface="Calibri" pitchFamily="34" charset="0"/>
              </a:rPr>
              <a:t>county health coalitions, especially in rural counties</a:t>
            </a:r>
            <a:endParaRPr lang="en-US" sz="2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60864" y="545007"/>
            <a:ext cx="1519962" cy="381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7309" y="4632556"/>
            <a:ext cx="3887714" cy="461665"/>
          </a:xfrm>
          <a:prstGeom prst="rect">
            <a:avLst/>
          </a:prstGeom>
          <a:solidFill>
            <a:srgbClr val="9D7717"/>
          </a:solidFill>
          <a:ln w="444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/>
              <a:t>ACCA ANNUAL CONVENTION</a:t>
            </a:r>
          </a:p>
          <a:p>
            <a:pPr algn="ctr">
              <a:spcBef>
                <a:spcPct val="0"/>
              </a:spcBef>
            </a:pPr>
            <a:r>
              <a:rPr lang="en-US" altLang="en-US" sz="1200" b="1" dirty="0"/>
              <a:t>AUGUST 23, 2017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593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_2016_PP_template">
  <a:themeElements>
    <a:clrScheme name="State of the School 2015 SON">
      <a:dk1>
        <a:srgbClr val="000000"/>
      </a:dk1>
      <a:lt1>
        <a:srgbClr val="FFFFFF"/>
      </a:lt1>
      <a:dk2>
        <a:srgbClr val="026242"/>
      </a:dk2>
      <a:lt2>
        <a:srgbClr val="E7E6E6"/>
      </a:lt2>
      <a:accent1>
        <a:srgbClr val="7DC6E3"/>
      </a:accent1>
      <a:accent2>
        <a:srgbClr val="E4B948"/>
      </a:accent2>
      <a:accent3>
        <a:srgbClr val="A5A5A5"/>
      </a:accent3>
      <a:accent4>
        <a:srgbClr val="B5CB31"/>
      </a:accent4>
      <a:accent5>
        <a:srgbClr val="52879E"/>
      </a:accent5>
      <a:accent6>
        <a:srgbClr val="929F1F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aniels_PP_template2 [Read-Only]" id="{48BDDC4F-9168-4998-B3E2-02B84A767031}" vid="{B534D8BF-4CBE-4CF9-AD84-92A19D3987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Summit_2016_PP_template</Template>
  <TotalTime>271</TotalTime>
  <Words>425</Words>
  <Application>Microsoft Office PowerPoint</Application>
  <PresentationFormat>On-screen Show (16:9)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Summit_2016_PP_template</vt:lpstr>
      <vt:lpstr>PowerPoint Presentation</vt:lpstr>
      <vt:lpstr>RURAL AREAS ARE IMPORTANT TO               EVERYONE!!!!!! </vt:lpstr>
      <vt:lpstr>RURAL ALABAMA COUNTIES Are Stifled By a Chronic Lack Of Healthy Population Growth</vt:lpstr>
      <vt:lpstr>Rural Residents Have An Unfavorable  Health Status</vt:lpstr>
      <vt:lpstr>PART OF THE SOLUTION TO HAVING ADEQUATE  RURAL HEALTH CARE:</vt:lpstr>
      <vt:lpstr>PART OF THE SOLUTION TO HAVING ADEQUATE  RURAL HEALTH CARE:</vt:lpstr>
      <vt:lpstr>WHAT IS TELEMEDICINE?</vt:lpstr>
      <vt:lpstr>PART OF THE SOLUTION TO HAVING ADEQUATE  RURAL HEALTH CARE:</vt:lpstr>
      <vt:lpstr>PART OF THE SOLUTION TO HAVING ADEQUATE  RURAL HEALTH CARE: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Quinney</dc:creator>
  <cp:lastModifiedBy>Windows User</cp:lastModifiedBy>
  <cp:revision>36</cp:revision>
  <dcterms:created xsi:type="dcterms:W3CDTF">2016-09-08T21:22:40Z</dcterms:created>
  <dcterms:modified xsi:type="dcterms:W3CDTF">2017-08-17T04:09:01Z</dcterms:modified>
</cp:coreProperties>
</file>