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4" r:id="rId5"/>
    <p:sldId id="265" r:id="rId6"/>
    <p:sldId id="267" r:id="rId7"/>
    <p:sldId id="269" r:id="rId8"/>
    <p:sldId id="268" r:id="rId9"/>
    <p:sldId id="270" r:id="rId1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7717"/>
    <a:srgbClr val="8665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29" autoAdjust="0"/>
    <p:restoredTop sz="86715" autoAdjust="0"/>
  </p:normalViewPr>
  <p:slideViewPr>
    <p:cSldViewPr snapToGrid="0" snapToObjects="1">
      <p:cViewPr>
        <p:scale>
          <a:sx n="157" d="100"/>
          <a:sy n="157" d="100"/>
        </p:scale>
        <p:origin x="-258" y="-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98616-AA8C-40F9-B61A-8E689BF0D0E8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6FBB2-DDC3-4CE9-AE2D-D0EF38F9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24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16FBB2-DDC3-4CE9-AE2D-D0EF38F9017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158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3974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3883"/>
            <a:ext cx="8229600" cy="90789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00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375"/>
            <a:ext cx="8229600" cy="3419145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800"/>
              </a:spcBef>
              <a:spcAft>
                <a:spcPts val="0"/>
              </a:spcAft>
              <a:buFont typeface="Arial"/>
              <a:buChar char="•"/>
              <a:defRPr sz="2800" b="0" i="0">
                <a:latin typeface="Calibri"/>
                <a:cs typeface="Calibri"/>
              </a:defRPr>
            </a:lvl1pPr>
            <a:lvl2pPr marL="684213" indent="-339725">
              <a:spcBef>
                <a:spcPts val="800"/>
              </a:spcBef>
              <a:spcAft>
                <a:spcPts val="0"/>
              </a:spcAft>
              <a:buFont typeface="Arial"/>
              <a:buChar char="•"/>
              <a:tabLst>
                <a:tab pos="627063" algn="l"/>
              </a:tabLst>
              <a:defRPr sz="2400" b="0" i="0">
                <a:latin typeface="Calibri"/>
                <a:cs typeface="Calibri"/>
              </a:defRPr>
            </a:lvl2pPr>
            <a:lvl3pPr marL="971550" indent="-231775">
              <a:spcBef>
                <a:spcPts val="800"/>
              </a:spcBef>
              <a:spcAft>
                <a:spcPts val="0"/>
              </a:spcAft>
              <a:buFont typeface="Arial"/>
              <a:buChar char="•"/>
              <a:defRPr sz="2000" b="0" i="0">
                <a:latin typeface="Calibri"/>
                <a:cs typeface="Calibri"/>
              </a:defRPr>
            </a:lvl3pPr>
            <a:lvl4pPr marL="1316038" indent="-287338">
              <a:spcBef>
                <a:spcPts val="800"/>
              </a:spcBef>
              <a:spcAft>
                <a:spcPts val="0"/>
              </a:spcAft>
              <a:buFont typeface="Arial"/>
              <a:buChar char="•"/>
              <a:defRPr sz="1600" b="0" i="0">
                <a:latin typeface="Calibri"/>
                <a:cs typeface="Calibri"/>
              </a:defRPr>
            </a:lvl4pPr>
            <a:lvl5pPr marL="1598613" indent="-282575">
              <a:defRPr b="0" i="0">
                <a:latin typeface="Avenir Roman"/>
                <a:cs typeface="Avenir Roman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58252" y="594230"/>
            <a:ext cx="1317482" cy="28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96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 userDrawn="1"/>
        </p:nvSpPr>
        <p:spPr>
          <a:xfrm>
            <a:off x="457200" y="766105"/>
            <a:ext cx="8229600" cy="425673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accent3">
                    <a:lumMod val="75000"/>
                  </a:schemeClr>
                </a:solidFill>
                <a:latin typeface="Avenir Heavy"/>
                <a:ea typeface="+mj-ea"/>
                <a:cs typeface="Avenir Heavy"/>
              </a:defRPr>
            </a:lvl1pPr>
          </a:lstStyle>
          <a:p>
            <a:r>
              <a:rPr lang="en-US" sz="3000" dirty="0" smtClean="0">
                <a:solidFill>
                  <a:schemeClr val="tx1"/>
                </a:solidFill>
                <a:latin typeface="Calibri"/>
                <a:cs typeface="Calibri"/>
              </a:rPr>
              <a:t>Click to edit Master title style</a:t>
            </a:r>
            <a:endParaRPr lang="en-US" sz="30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58252" y="594230"/>
            <a:ext cx="1317482" cy="28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62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7309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venir Heavy"/>
          <a:ea typeface="+mj-ea"/>
          <a:cs typeface="Avenir Heavy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2466" y="423894"/>
            <a:ext cx="560751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 smtClean="0"/>
              <a:t>RURAL HEALTH IN ALABAMA:</a:t>
            </a:r>
            <a:r>
              <a:rPr lang="en-US" altLang="en-US" sz="3200" b="1" dirty="0"/>
              <a:t/>
            </a:r>
            <a:br>
              <a:rPr lang="en-US" altLang="en-US" sz="3200" b="1" dirty="0"/>
            </a:br>
            <a:r>
              <a:rPr lang="en-US" altLang="en-US" sz="3200" b="1" dirty="0" smtClean="0"/>
              <a:t>Issues and Possible Solutions</a:t>
            </a:r>
          </a:p>
          <a:p>
            <a:pPr algn="ctr"/>
            <a:endParaRPr lang="en-US" altLang="en-US" sz="1600" b="1" dirty="0" smtClean="0"/>
          </a:p>
          <a:p>
            <a:pPr algn="ctr">
              <a:spcBef>
                <a:spcPct val="0"/>
              </a:spcBef>
            </a:pPr>
            <a:r>
              <a:rPr lang="en-US" altLang="en-US" sz="1200" b="1" dirty="0"/>
              <a:t>Dale E. Quinney, Executive Director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/>
              <a:t>Alabama Rural Health Association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/>
              <a:t>arha@arhaonline.org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/>
              <a:t>(</a:t>
            </a:r>
            <a:r>
              <a:rPr lang="en-US" altLang="en-US" sz="1200" b="1" dirty="0" smtClean="0"/>
              <a:t>334) 546-3502</a:t>
            </a:r>
            <a:endParaRPr lang="en-US" altLang="en-US" sz="1400" b="1" dirty="0"/>
          </a:p>
          <a:p>
            <a:pPr algn="ctr">
              <a:spcBef>
                <a:spcPct val="0"/>
              </a:spcBef>
            </a:pPr>
            <a:endParaRPr lang="en-US" altLang="en-US" sz="1400" b="1" dirty="0">
              <a:solidFill>
                <a:schemeClr val="tx2"/>
              </a:solidFill>
            </a:endParaRP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/>
              <a:t>ACCA ANNUAL CONVENTION</a:t>
            </a:r>
            <a:endParaRPr lang="en-US" altLang="en-US" sz="1200" b="1" dirty="0" smtClean="0"/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/>
              <a:t>AUGUST 23</a:t>
            </a:r>
            <a:r>
              <a:rPr lang="en-US" altLang="en-US" sz="1200" b="1" dirty="0" smtClean="0"/>
              <a:t>, 2017</a:t>
            </a:r>
            <a:endParaRPr lang="en-US" altLang="en-US" sz="12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87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3882"/>
            <a:ext cx="8229600" cy="951465"/>
          </a:xfrm>
        </p:spPr>
        <p:txBody>
          <a:bodyPr/>
          <a:lstStyle/>
          <a:p>
            <a:r>
              <a:rPr lang="en-US" sz="2800" b="1" dirty="0" smtClean="0"/>
              <a:t>RURAL AREAS ARE IMPORTANT TO </a:t>
            </a:r>
            <a:br>
              <a:rPr lang="en-US" sz="2800" b="1" dirty="0" smtClean="0"/>
            </a:br>
            <a:r>
              <a:rPr lang="en-US" sz="2800" b="1" dirty="0" smtClean="0"/>
              <a:t>             </a:t>
            </a:r>
            <a:r>
              <a:rPr lang="en-US" sz="2800" b="1" u="sng" dirty="0" smtClean="0"/>
              <a:t>EVERYONE</a:t>
            </a:r>
            <a:r>
              <a:rPr lang="en-US" sz="2800" b="1" dirty="0" smtClean="0"/>
              <a:t>!!!!!!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Products produced in rural areas or produced from materials and resources that come from our rural areas are of </a:t>
            </a:r>
            <a:r>
              <a:rPr lang="en-US" sz="2400" b="1" u="sng" dirty="0" smtClean="0"/>
              <a:t>critical</a:t>
            </a:r>
            <a:r>
              <a:rPr lang="en-US" sz="2400" dirty="0" smtClean="0"/>
              <a:t> importance to the survival of  </a:t>
            </a:r>
            <a:r>
              <a:rPr lang="en-US" sz="2400" b="1" u="sng" dirty="0" smtClean="0"/>
              <a:t>EVERYONE</a:t>
            </a:r>
            <a:r>
              <a:rPr lang="en-US" sz="2400" dirty="0" smtClean="0"/>
              <a:t> and produce economic impacts for everyone.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097197" y="587396"/>
            <a:ext cx="147151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249597" y="739796"/>
            <a:ext cx="147151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519142" y="4620445"/>
            <a:ext cx="3911936" cy="461665"/>
          </a:xfrm>
          <a:prstGeom prst="rect">
            <a:avLst/>
          </a:prstGeom>
          <a:solidFill>
            <a:srgbClr val="9D7717"/>
          </a:solidFill>
          <a:ln w="444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1200" b="1" dirty="0"/>
              <a:t>ACCA ANNUAL CONVENTION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/>
              <a:t>AUGUST 23, 2017</a:t>
            </a:r>
            <a:endParaRPr lang="en-US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92914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/>
              <a:t>RURAL ALABAMA COUNTIES Are Stifled By</a:t>
            </a:r>
            <a:br>
              <a:rPr lang="en-US" sz="2400" b="1" dirty="0" smtClean="0"/>
            </a:br>
            <a:r>
              <a:rPr lang="en-US" sz="2400" b="1" dirty="0" smtClean="0"/>
              <a:t>a Chronic Lack Of Healthy </a:t>
            </a:r>
            <a:r>
              <a:rPr lang="en-US" sz="2400" b="1" dirty="0"/>
              <a:t>Population Growth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700" dirty="0" smtClean="0"/>
              <a:t>Between 1910 and 2010, Alabama’s </a:t>
            </a:r>
            <a:r>
              <a:rPr lang="en-US" sz="1700" b="1" dirty="0" smtClean="0"/>
              <a:t>RURAL</a:t>
            </a:r>
            <a:r>
              <a:rPr lang="en-US" sz="1700" dirty="0" smtClean="0"/>
              <a:t> counties increased in population by only </a:t>
            </a:r>
            <a:r>
              <a:rPr lang="en-US" sz="1700" dirty="0" smtClean="0">
                <a:solidFill>
                  <a:srgbClr val="FF0000"/>
                </a:solidFill>
              </a:rPr>
              <a:t>35.3%</a:t>
            </a:r>
            <a:r>
              <a:rPr lang="en-US" sz="1700" dirty="0" smtClean="0"/>
              <a:t> while our </a:t>
            </a:r>
            <a:r>
              <a:rPr lang="en-US" sz="1700" b="1" dirty="0" smtClean="0"/>
              <a:t>URBAN</a:t>
            </a:r>
            <a:r>
              <a:rPr lang="en-US" sz="1700" dirty="0" smtClean="0"/>
              <a:t> counties increased by </a:t>
            </a:r>
            <a:r>
              <a:rPr lang="en-US" sz="1700" dirty="0" smtClean="0">
                <a:solidFill>
                  <a:srgbClr val="FF0000"/>
                </a:solidFill>
              </a:rPr>
              <a:t>291.2%</a:t>
            </a:r>
            <a:r>
              <a:rPr lang="en-US" sz="1700" dirty="0" smtClean="0"/>
              <a:t>.</a:t>
            </a:r>
          </a:p>
          <a:p>
            <a:pPr marL="0" indent="0">
              <a:buNone/>
            </a:pPr>
            <a:r>
              <a:rPr lang="en-US" sz="1700" dirty="0" smtClean="0">
                <a:solidFill>
                  <a:srgbClr val="FF0000"/>
                </a:solidFill>
              </a:rPr>
              <a:t>24</a:t>
            </a:r>
            <a:r>
              <a:rPr lang="en-US" sz="1700" dirty="0" smtClean="0"/>
              <a:t> of our 54 </a:t>
            </a:r>
            <a:r>
              <a:rPr lang="en-US" sz="1700" b="1" dirty="0" smtClean="0"/>
              <a:t>RURAL</a:t>
            </a:r>
            <a:r>
              <a:rPr lang="en-US" sz="1700" dirty="0" smtClean="0"/>
              <a:t> counties actually lost population between 1910 and 2010 with Bullock, Greene, Lowndes, Perry, and Wilcox Counties having approximately 1/3 of the population in 2010 that they had in 1910.</a:t>
            </a:r>
          </a:p>
          <a:p>
            <a:pPr marL="0" indent="0">
              <a:buNone/>
            </a:pPr>
            <a:r>
              <a:rPr lang="en-US" sz="1700" dirty="0"/>
              <a:t>Between </a:t>
            </a:r>
            <a:r>
              <a:rPr lang="en-US" sz="1700" dirty="0" smtClean="0"/>
              <a:t>2010 </a:t>
            </a:r>
            <a:r>
              <a:rPr lang="en-US" sz="1700" dirty="0"/>
              <a:t>and </a:t>
            </a:r>
            <a:r>
              <a:rPr lang="en-US" sz="1700" dirty="0" smtClean="0"/>
              <a:t>2040</a:t>
            </a:r>
            <a:r>
              <a:rPr lang="en-US" sz="1700" dirty="0"/>
              <a:t>, Alabama’s </a:t>
            </a:r>
            <a:r>
              <a:rPr lang="en-US" sz="1700" b="1" dirty="0"/>
              <a:t>RURAL</a:t>
            </a:r>
            <a:r>
              <a:rPr lang="en-US" sz="1700" dirty="0"/>
              <a:t> counties </a:t>
            </a:r>
            <a:r>
              <a:rPr lang="en-US" sz="1700" dirty="0" smtClean="0"/>
              <a:t>are projected to increase </a:t>
            </a:r>
            <a:r>
              <a:rPr lang="en-US" sz="1700" dirty="0"/>
              <a:t>in population by only </a:t>
            </a:r>
            <a:r>
              <a:rPr lang="en-US" sz="1700" dirty="0" smtClean="0">
                <a:solidFill>
                  <a:srgbClr val="FF0000"/>
                </a:solidFill>
              </a:rPr>
              <a:t>1.1%</a:t>
            </a:r>
            <a:r>
              <a:rPr lang="en-US" sz="1700" dirty="0" smtClean="0"/>
              <a:t> </a:t>
            </a:r>
            <a:r>
              <a:rPr lang="en-US" sz="1700" dirty="0"/>
              <a:t>while our </a:t>
            </a:r>
            <a:r>
              <a:rPr lang="en-US" sz="1700" b="1" dirty="0"/>
              <a:t>URBAN</a:t>
            </a:r>
            <a:r>
              <a:rPr lang="en-US" sz="1700" dirty="0"/>
              <a:t> counties </a:t>
            </a:r>
            <a:r>
              <a:rPr lang="en-US" sz="1700" dirty="0" smtClean="0"/>
              <a:t>should increase </a:t>
            </a:r>
            <a:r>
              <a:rPr lang="en-US" sz="1700" dirty="0"/>
              <a:t>by </a:t>
            </a:r>
            <a:r>
              <a:rPr lang="en-US" sz="1700" dirty="0" smtClean="0">
                <a:solidFill>
                  <a:srgbClr val="FF0000"/>
                </a:solidFill>
              </a:rPr>
              <a:t>16.4%</a:t>
            </a:r>
            <a:r>
              <a:rPr lang="en-US" sz="1700" dirty="0" smtClean="0"/>
              <a:t>.</a:t>
            </a:r>
            <a:endParaRPr lang="en-US" sz="1700" dirty="0"/>
          </a:p>
          <a:p>
            <a:pPr marL="0" indent="0">
              <a:buNone/>
            </a:pPr>
            <a:r>
              <a:rPr lang="en-US" sz="1700" dirty="0" smtClean="0">
                <a:solidFill>
                  <a:srgbClr val="FF0000"/>
                </a:solidFill>
              </a:rPr>
              <a:t>39</a:t>
            </a:r>
            <a:r>
              <a:rPr lang="en-US" sz="1700" dirty="0" smtClean="0"/>
              <a:t> </a:t>
            </a:r>
            <a:r>
              <a:rPr lang="en-US" sz="1700" dirty="0"/>
              <a:t>of our 54 </a:t>
            </a:r>
            <a:r>
              <a:rPr lang="en-US" sz="1700" b="1" dirty="0" smtClean="0"/>
              <a:t>RURAL</a:t>
            </a:r>
            <a:r>
              <a:rPr lang="en-US" sz="1700" dirty="0" smtClean="0"/>
              <a:t> </a:t>
            </a:r>
            <a:r>
              <a:rPr lang="en-US" sz="1700" dirty="0"/>
              <a:t>counties and </a:t>
            </a:r>
            <a:r>
              <a:rPr lang="en-US" sz="1700" dirty="0">
                <a:solidFill>
                  <a:srgbClr val="FF0000"/>
                </a:solidFill>
              </a:rPr>
              <a:t>2</a:t>
            </a:r>
            <a:r>
              <a:rPr lang="en-US" sz="1700" dirty="0"/>
              <a:t> of our 13 URBAN counties </a:t>
            </a:r>
            <a:r>
              <a:rPr lang="en-US" sz="1700" dirty="0" smtClean="0"/>
              <a:t>are projected to lose </a:t>
            </a:r>
            <a:r>
              <a:rPr lang="en-US" sz="1700" dirty="0"/>
              <a:t>population between </a:t>
            </a:r>
            <a:r>
              <a:rPr lang="en-US" sz="1700" dirty="0" smtClean="0"/>
              <a:t>2010 </a:t>
            </a:r>
            <a:r>
              <a:rPr lang="en-US" sz="1700" dirty="0"/>
              <a:t>and </a:t>
            </a:r>
            <a:r>
              <a:rPr lang="en-US" sz="1700" dirty="0" smtClean="0"/>
              <a:t>2040.</a:t>
            </a:r>
            <a:endParaRPr lang="en-US" sz="1700" dirty="0"/>
          </a:p>
          <a:p>
            <a:pPr marL="0" indent="0">
              <a:buNone/>
            </a:pPr>
            <a:endParaRPr lang="en-US" sz="1700" dirty="0"/>
          </a:p>
        </p:txBody>
      </p:sp>
      <p:sp>
        <p:nvSpPr>
          <p:cNvPr id="4" name="TextBox 3"/>
          <p:cNvSpPr txBox="1"/>
          <p:nvPr/>
        </p:nvSpPr>
        <p:spPr>
          <a:xfrm>
            <a:off x="7066919" y="551062"/>
            <a:ext cx="15381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49420" y="4614389"/>
            <a:ext cx="3845324" cy="461665"/>
          </a:xfrm>
          <a:prstGeom prst="rect">
            <a:avLst/>
          </a:prstGeom>
          <a:solidFill>
            <a:srgbClr val="9D7717"/>
          </a:solidFill>
          <a:ln w="444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1200" b="1" dirty="0"/>
              <a:t>ACCA ANNUAL CONVENTION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/>
              <a:t>AUGUST 23, 2017</a:t>
            </a:r>
            <a:endParaRPr lang="en-US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65147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b="1" dirty="0"/>
              <a:t>Rural Residents Have An </a:t>
            </a:r>
            <a:r>
              <a:rPr lang="en-US" altLang="en-US" sz="2400" b="1" dirty="0" smtClean="0"/>
              <a:t>Unfavorable </a:t>
            </a:r>
            <a:br>
              <a:rPr lang="en-US" altLang="en-US" sz="2400" b="1" dirty="0" smtClean="0"/>
            </a:br>
            <a:r>
              <a:rPr lang="en-US" altLang="en-US" sz="2400" b="1" dirty="0" smtClean="0"/>
              <a:t>Health </a:t>
            </a:r>
            <a:r>
              <a:rPr lang="en-US" altLang="en-US" sz="2400" b="1" dirty="0"/>
              <a:t>Status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9457"/>
            <a:ext cx="8229600" cy="3372985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altLang="en-US" sz="1400" dirty="0" smtClean="0"/>
          </a:p>
          <a:p>
            <a:pPr>
              <a:buFont typeface="Arial" charset="0"/>
              <a:buNone/>
            </a:pPr>
            <a:r>
              <a:rPr lang="en-US" altLang="en-US" sz="1400" dirty="0" smtClean="0"/>
              <a:t>Life </a:t>
            </a:r>
            <a:r>
              <a:rPr lang="en-US" altLang="en-US" sz="1400" dirty="0"/>
              <a:t>expectancy for rural residents is ½ year lower than Urban Alabama residents  and 3 ½ years lower than that for the nation.</a:t>
            </a:r>
          </a:p>
          <a:p>
            <a:pPr>
              <a:buFont typeface="Arial" charset="0"/>
              <a:buNone/>
            </a:pPr>
            <a:r>
              <a:rPr lang="en-US" altLang="en-US" sz="1400" dirty="0"/>
              <a:t>Rural residents have an age-adjusted mortality rate that is 10% higher than that for urban residents and 33% higher than that for the nation.</a:t>
            </a:r>
          </a:p>
          <a:p>
            <a:pPr>
              <a:buFont typeface="Arial" charset="0"/>
              <a:buNone/>
            </a:pPr>
            <a:r>
              <a:rPr lang="en-US" altLang="en-US" sz="1400" dirty="0" smtClean="0"/>
              <a:t>Rural </a:t>
            </a:r>
            <a:r>
              <a:rPr lang="en-US" altLang="en-US" sz="1400" dirty="0"/>
              <a:t>residents have 4.1 primary care physicians per 10,000 population compared to 7.9 for urban residents.</a:t>
            </a:r>
          </a:p>
          <a:p>
            <a:pPr>
              <a:buFont typeface="Arial" charset="0"/>
              <a:buNone/>
            </a:pPr>
            <a:r>
              <a:rPr lang="en-US" altLang="en-US" sz="1400" dirty="0"/>
              <a:t>Rural residents have 2.7 dentists per 10,000 population compared to 5.5 for urban residents</a:t>
            </a:r>
            <a:r>
              <a:rPr lang="en-US" altLang="en-US" sz="1400" dirty="0" smtClean="0"/>
              <a:t>.</a:t>
            </a:r>
          </a:p>
          <a:p>
            <a:pPr>
              <a:buFont typeface="Arial" charset="0"/>
              <a:buNone/>
            </a:pPr>
            <a:r>
              <a:rPr lang="en-US" altLang="en-US" sz="1400" dirty="0" smtClean="0"/>
              <a:t>13 rural counties do not have a dialysis clinic.</a:t>
            </a:r>
          </a:p>
          <a:p>
            <a:pPr>
              <a:buFont typeface="Arial" charset="0"/>
              <a:buNone/>
            </a:pPr>
            <a:endParaRPr lang="en-US" alt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42697" y="551062"/>
            <a:ext cx="14957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31253" y="4626501"/>
            <a:ext cx="3869547" cy="461665"/>
          </a:xfrm>
          <a:prstGeom prst="rect">
            <a:avLst/>
          </a:prstGeom>
          <a:solidFill>
            <a:srgbClr val="9D7717"/>
          </a:solidFill>
          <a:ln w="444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1200" b="1" dirty="0"/>
              <a:t>ACCA ANNUAL CONVENTION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/>
              <a:t>AUGUST 23, 2017</a:t>
            </a:r>
            <a:endParaRPr lang="en-US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98397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b="1" dirty="0"/>
              <a:t>PART OF THE SOLUTION TO HAVING ADEQUATE </a:t>
            </a:r>
            <a:r>
              <a:rPr lang="en-US" altLang="en-US" sz="2400" b="1" dirty="0" smtClean="0"/>
              <a:t/>
            </a:r>
            <a:br>
              <a:rPr lang="en-US" altLang="en-US" sz="2400" b="1" dirty="0" smtClean="0"/>
            </a:br>
            <a:r>
              <a:rPr lang="en-US" altLang="en-US" sz="2400" b="1" dirty="0" smtClean="0"/>
              <a:t>RURAL </a:t>
            </a:r>
            <a:r>
              <a:rPr lang="en-US" altLang="en-US" sz="2400" b="1" dirty="0"/>
              <a:t>HEALTH CARE: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sz="2200" b="1" dirty="0" smtClean="0">
              <a:latin typeface="Calibri" pitchFamily="34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200" b="1" dirty="0" smtClean="0">
                <a:latin typeface="Calibri" pitchFamily="34" charset="0"/>
              </a:rPr>
              <a:t>Change </a:t>
            </a:r>
            <a:r>
              <a:rPr lang="en-US" sz="2200" b="1" dirty="0">
                <a:latin typeface="Calibri" pitchFamily="34" charset="0"/>
              </a:rPr>
              <a:t>Scope of Practice to Better Utilize </a:t>
            </a:r>
            <a:r>
              <a:rPr lang="en-US" sz="2200" b="1" dirty="0" smtClean="0">
                <a:latin typeface="Calibri" pitchFamily="34" charset="0"/>
              </a:rPr>
              <a:t>Nurse Practitioners </a:t>
            </a:r>
            <a:r>
              <a:rPr lang="en-US" sz="2200" b="1" dirty="0">
                <a:latin typeface="Calibri" pitchFamily="34" charset="0"/>
              </a:rPr>
              <a:t>and </a:t>
            </a:r>
            <a:r>
              <a:rPr lang="en-US" sz="2200" b="1" dirty="0" smtClean="0">
                <a:latin typeface="Calibri" pitchFamily="34" charset="0"/>
              </a:rPr>
              <a:t>P</a:t>
            </a:r>
            <a:r>
              <a:rPr lang="en-US" sz="2200" b="1" dirty="0" smtClean="0">
                <a:latin typeface="Calibri" pitchFamily="34" charset="0"/>
              </a:rPr>
              <a:t>hysician Assistants</a:t>
            </a:r>
            <a:endParaRPr lang="en-US" sz="2200" b="1" dirty="0">
              <a:latin typeface="Calibri" pitchFamily="34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sz="2200" b="1" dirty="0">
              <a:latin typeface="Calibri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60864" y="545007"/>
            <a:ext cx="1519962" cy="3815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37309" y="4632556"/>
            <a:ext cx="3887714" cy="461665"/>
          </a:xfrm>
          <a:prstGeom prst="rect">
            <a:avLst/>
          </a:prstGeom>
          <a:solidFill>
            <a:srgbClr val="9D7717"/>
          </a:solidFill>
          <a:ln w="444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1200" b="1" dirty="0"/>
              <a:t>ACCA ANNUAL CONVENTION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/>
              <a:t>AUGUST 23, 2017</a:t>
            </a:r>
            <a:endParaRPr lang="en-US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50355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b="1" dirty="0"/>
              <a:t>PART OF THE SOLUTION TO HAVING ADEQUATE </a:t>
            </a:r>
            <a:r>
              <a:rPr lang="en-US" altLang="en-US" sz="2400" b="1" dirty="0" smtClean="0"/>
              <a:t/>
            </a:r>
            <a:br>
              <a:rPr lang="en-US" altLang="en-US" sz="2400" b="1" dirty="0" smtClean="0"/>
            </a:br>
            <a:r>
              <a:rPr lang="en-US" altLang="en-US" sz="2400" b="1" dirty="0" smtClean="0"/>
              <a:t>RURAL </a:t>
            </a:r>
            <a:r>
              <a:rPr lang="en-US" altLang="en-US" sz="2400" b="1" dirty="0"/>
              <a:t>HEALTH CARE: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sz="2200" b="1" dirty="0">
              <a:latin typeface="Calibri" pitchFamily="34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200" b="1" dirty="0">
                <a:latin typeface="Calibri" pitchFamily="34" charset="0"/>
              </a:rPr>
              <a:t>Expand </a:t>
            </a:r>
            <a:r>
              <a:rPr lang="en-US" sz="2200" b="1" dirty="0" smtClean="0">
                <a:latin typeface="Calibri" pitchFamily="34" charset="0"/>
              </a:rPr>
              <a:t>Telemedicine</a:t>
            </a:r>
            <a:endParaRPr lang="en-US" sz="2200" b="1" dirty="0">
              <a:latin typeface="Calibri" pitchFamily="34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sz="2200" b="1" dirty="0">
              <a:latin typeface="Calibri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60864" y="545007"/>
            <a:ext cx="1519962" cy="3815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37309" y="4632556"/>
            <a:ext cx="3887714" cy="461665"/>
          </a:xfrm>
          <a:prstGeom prst="rect">
            <a:avLst/>
          </a:prstGeom>
          <a:solidFill>
            <a:srgbClr val="9D7717"/>
          </a:solidFill>
          <a:ln w="444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1200" b="1" dirty="0"/>
              <a:t>ACCA ANNUAL CONVENTION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/>
              <a:t>AUGUST 23, 2017</a:t>
            </a:r>
            <a:endParaRPr lang="en-US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99304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b="1" dirty="0" smtClean="0"/>
              <a:t>WHAT IS TELEMEDICINE?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200" b="1" dirty="0" smtClean="0">
                <a:latin typeface="Calibri" pitchFamily="34" charset="0"/>
              </a:rPr>
              <a:t>Major Types of Telemedicine: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200" b="1" dirty="0">
                <a:latin typeface="Calibri" pitchFamily="34" charset="0"/>
              </a:rPr>
              <a:t> </a:t>
            </a:r>
            <a:r>
              <a:rPr lang="en-US" sz="2200" b="1" dirty="0" smtClean="0">
                <a:latin typeface="Calibri" pitchFamily="34" charset="0"/>
              </a:rPr>
              <a:t>    Store and Forward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200" b="1" dirty="0">
                <a:latin typeface="Calibri" pitchFamily="34" charset="0"/>
              </a:rPr>
              <a:t> </a:t>
            </a:r>
            <a:r>
              <a:rPr lang="en-US" sz="2200" b="1" dirty="0" smtClean="0">
                <a:latin typeface="Calibri" pitchFamily="34" charset="0"/>
              </a:rPr>
              <a:t>    High Risk Patient Monitoring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200" b="1" dirty="0">
                <a:latin typeface="Calibri" pitchFamily="34" charset="0"/>
              </a:rPr>
              <a:t> </a:t>
            </a:r>
            <a:r>
              <a:rPr lang="en-US" sz="2200" b="1" dirty="0" smtClean="0">
                <a:latin typeface="Calibri" pitchFamily="34" charset="0"/>
              </a:rPr>
              <a:t>    Distance Care Using Telemedicine Equipment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sz="2200" b="1" dirty="0">
              <a:latin typeface="Calibri" pitchFamily="34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200" b="1" dirty="0">
                <a:latin typeface="Calibri" pitchFamily="34" charset="0"/>
              </a:rPr>
              <a:t>Major </a:t>
            </a:r>
            <a:r>
              <a:rPr lang="en-US" sz="2200" b="1" dirty="0" smtClean="0">
                <a:latin typeface="Calibri" pitchFamily="34" charset="0"/>
              </a:rPr>
              <a:t>Barriers to </a:t>
            </a:r>
            <a:r>
              <a:rPr lang="en-US" sz="2200" b="1" dirty="0">
                <a:latin typeface="Calibri" pitchFamily="34" charset="0"/>
              </a:rPr>
              <a:t>Telemedicine: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200" b="1" dirty="0">
                <a:latin typeface="Calibri" pitchFamily="34" charset="0"/>
              </a:rPr>
              <a:t>     </a:t>
            </a:r>
            <a:r>
              <a:rPr lang="en-US" sz="2200" b="1" dirty="0" smtClean="0">
                <a:latin typeface="Calibri" pitchFamily="34" charset="0"/>
              </a:rPr>
              <a:t>Lack of Broadband Access</a:t>
            </a:r>
            <a:endParaRPr lang="en-US" sz="2200" b="1" dirty="0">
              <a:latin typeface="Calibri" pitchFamily="34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200" b="1" dirty="0">
                <a:latin typeface="Calibri" pitchFamily="34" charset="0"/>
              </a:rPr>
              <a:t>     </a:t>
            </a:r>
            <a:r>
              <a:rPr lang="en-US" sz="2200" b="1" dirty="0" smtClean="0">
                <a:latin typeface="Calibri" pitchFamily="34" charset="0"/>
              </a:rPr>
              <a:t>Lack of Reimbursement for Telemedicine Services</a:t>
            </a:r>
            <a:endParaRPr lang="en-US" sz="2200" b="1" dirty="0">
              <a:latin typeface="Calibri" pitchFamily="34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sz="2200" b="1" dirty="0">
              <a:latin typeface="Calibri" pitchFamily="34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sz="2200" b="1" dirty="0">
              <a:latin typeface="Calibri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60864" y="545007"/>
            <a:ext cx="1519962" cy="3815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37309" y="4632556"/>
            <a:ext cx="3887714" cy="461665"/>
          </a:xfrm>
          <a:prstGeom prst="rect">
            <a:avLst/>
          </a:prstGeom>
          <a:solidFill>
            <a:srgbClr val="9D7717"/>
          </a:solidFill>
          <a:ln w="444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1200" b="1" dirty="0"/>
              <a:t>ACCA ANNUAL CONVENTION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/>
              <a:t>AUGUST 23, 2017</a:t>
            </a:r>
            <a:endParaRPr lang="en-US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28593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b="1" dirty="0"/>
              <a:t>PART OF THE SOLUTION TO HAVING ADEQUATE </a:t>
            </a:r>
            <a:r>
              <a:rPr lang="en-US" altLang="en-US" sz="2400" b="1" dirty="0" smtClean="0"/>
              <a:t/>
            </a:r>
            <a:br>
              <a:rPr lang="en-US" altLang="en-US" sz="2400" b="1" dirty="0" smtClean="0"/>
            </a:br>
            <a:r>
              <a:rPr lang="en-US" altLang="en-US" sz="2400" b="1" dirty="0" smtClean="0"/>
              <a:t>RURAL </a:t>
            </a:r>
            <a:r>
              <a:rPr lang="en-US" altLang="en-US" sz="2400" b="1" dirty="0"/>
              <a:t>HEALTH CARE: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sz="2200" b="1" dirty="0">
              <a:latin typeface="Calibri" pitchFamily="34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200" b="1" dirty="0">
                <a:latin typeface="Calibri" pitchFamily="34" charset="0"/>
              </a:rPr>
              <a:t>Encourage the development of small bed count hospitals in areas where these will work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60864" y="545007"/>
            <a:ext cx="1519962" cy="3815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37309" y="4632556"/>
            <a:ext cx="3887714" cy="461665"/>
          </a:xfrm>
          <a:prstGeom prst="rect">
            <a:avLst/>
          </a:prstGeom>
          <a:solidFill>
            <a:srgbClr val="9D7717"/>
          </a:solidFill>
          <a:ln w="444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1200" b="1" dirty="0"/>
              <a:t>ACCA ANNUAL CONVENTION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/>
              <a:t>AUGUST 23, 2017</a:t>
            </a:r>
            <a:endParaRPr lang="en-US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95553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b="1" dirty="0"/>
              <a:t>PART OF THE SOLUTION TO HAVING ADEQUATE </a:t>
            </a:r>
            <a:r>
              <a:rPr lang="en-US" altLang="en-US" sz="2400" b="1" dirty="0" smtClean="0"/>
              <a:t/>
            </a:r>
            <a:br>
              <a:rPr lang="en-US" altLang="en-US" sz="2400" b="1" dirty="0" smtClean="0"/>
            </a:br>
            <a:r>
              <a:rPr lang="en-US" altLang="en-US" sz="2400" b="1" dirty="0" smtClean="0"/>
              <a:t>RURAL </a:t>
            </a:r>
            <a:r>
              <a:rPr lang="en-US" altLang="en-US" sz="2400" b="1" dirty="0"/>
              <a:t>HEALTH CARE: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sz="2200" b="1" dirty="0">
              <a:latin typeface="Calibri" pitchFamily="34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200" b="1" dirty="0">
                <a:latin typeface="Calibri" pitchFamily="34" charset="0"/>
              </a:rPr>
              <a:t>Encourage the development of </a:t>
            </a:r>
            <a:r>
              <a:rPr lang="en-US" sz="2200" b="1" dirty="0" smtClean="0">
                <a:latin typeface="Calibri" pitchFamily="34" charset="0"/>
              </a:rPr>
              <a:t>county health coalitions, especially in rural counties</a:t>
            </a:r>
            <a:endParaRPr lang="en-US" sz="2200" b="1" dirty="0">
              <a:latin typeface="Calibri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60864" y="545007"/>
            <a:ext cx="1519962" cy="3815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37309" y="4632556"/>
            <a:ext cx="3887714" cy="461665"/>
          </a:xfrm>
          <a:prstGeom prst="rect">
            <a:avLst/>
          </a:prstGeom>
          <a:solidFill>
            <a:srgbClr val="9D7717"/>
          </a:solidFill>
          <a:ln w="444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1200" b="1" dirty="0"/>
              <a:t>ACCA ANNUAL CONVENTION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/>
              <a:t>AUGUST 23, 2017</a:t>
            </a:r>
            <a:endParaRPr lang="en-US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15937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it_2016_PP_template">
  <a:themeElements>
    <a:clrScheme name="State of the School 2015 SON">
      <a:dk1>
        <a:srgbClr val="000000"/>
      </a:dk1>
      <a:lt1>
        <a:srgbClr val="FFFFFF"/>
      </a:lt1>
      <a:dk2>
        <a:srgbClr val="026242"/>
      </a:dk2>
      <a:lt2>
        <a:srgbClr val="E7E6E6"/>
      </a:lt2>
      <a:accent1>
        <a:srgbClr val="7DC6E3"/>
      </a:accent1>
      <a:accent2>
        <a:srgbClr val="E4B948"/>
      </a:accent2>
      <a:accent3>
        <a:srgbClr val="A5A5A5"/>
      </a:accent3>
      <a:accent4>
        <a:srgbClr val="B5CB31"/>
      </a:accent4>
      <a:accent5>
        <a:srgbClr val="52879E"/>
      </a:accent5>
      <a:accent6>
        <a:srgbClr val="929F1F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Daniels_PP_template2 [Read-Only]" id="{48BDDC4F-9168-4998-B3E2-02B84A767031}" vid="{B534D8BF-4CBE-4CF9-AD84-92A19D3987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Summit_2016_PP_template</Template>
  <TotalTime>271</TotalTime>
  <Words>425</Words>
  <Application>Microsoft Office PowerPoint</Application>
  <PresentationFormat>On-screen Show (16:9)</PresentationFormat>
  <Paragraphs>63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Summit_2016_PP_template</vt:lpstr>
      <vt:lpstr>PowerPoint Presentation</vt:lpstr>
      <vt:lpstr>RURAL AREAS ARE IMPORTANT TO               EVERYONE!!!!!! </vt:lpstr>
      <vt:lpstr>RURAL ALABAMA COUNTIES Are Stifled By a Chronic Lack Of Healthy Population Growth</vt:lpstr>
      <vt:lpstr>Rural Residents Have An Unfavorable  Health Status</vt:lpstr>
      <vt:lpstr>PART OF THE SOLUTION TO HAVING ADEQUATE  RURAL HEALTH CARE:</vt:lpstr>
      <vt:lpstr>PART OF THE SOLUTION TO HAVING ADEQUATE  RURAL HEALTH CARE:</vt:lpstr>
      <vt:lpstr>WHAT IS TELEMEDICINE?</vt:lpstr>
      <vt:lpstr>PART OF THE SOLUTION TO HAVING ADEQUATE  RURAL HEALTH CARE:</vt:lpstr>
      <vt:lpstr>PART OF THE SOLUTION TO HAVING ADEQUATE  RURAL HEALTH CARE: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Quinney</dc:creator>
  <cp:lastModifiedBy>Windows User</cp:lastModifiedBy>
  <cp:revision>36</cp:revision>
  <dcterms:created xsi:type="dcterms:W3CDTF">2016-09-08T21:22:40Z</dcterms:created>
  <dcterms:modified xsi:type="dcterms:W3CDTF">2017-08-17T04:09:01Z</dcterms:modified>
</cp:coreProperties>
</file>