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8"/>
  </p:notesMasterIdLst>
  <p:handoutMasterIdLst>
    <p:handoutMasterId r:id="rId19"/>
  </p:handoutMasterIdLst>
  <p:sldIdLst>
    <p:sldId id="282" r:id="rId3"/>
    <p:sldId id="259" r:id="rId4"/>
    <p:sldId id="293" r:id="rId5"/>
    <p:sldId id="271" r:id="rId6"/>
    <p:sldId id="284" r:id="rId7"/>
    <p:sldId id="301" r:id="rId8"/>
    <p:sldId id="302" r:id="rId9"/>
    <p:sldId id="305" r:id="rId10"/>
    <p:sldId id="287" r:id="rId11"/>
    <p:sldId id="299" r:id="rId12"/>
    <p:sldId id="304" r:id="rId13"/>
    <p:sldId id="298" r:id="rId14"/>
    <p:sldId id="306" r:id="rId15"/>
    <p:sldId id="307" r:id="rId16"/>
    <p:sldId id="30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1" d="100"/>
          <a:sy n="81" d="100"/>
        </p:scale>
        <p:origin x="300" y="78"/>
      </p:cViewPr>
      <p:guideLst>
        <p:guide orient="horz" pos="2160"/>
        <p:guide pos="3840"/>
      </p:guideLst>
    </p:cSldViewPr>
  </p:slideViewPr>
  <p:notesTextViewPr>
    <p:cViewPr>
      <p:scale>
        <a:sx n="3" d="2"/>
        <a:sy n="3" d="2"/>
      </p:scale>
      <p:origin x="0" y="0"/>
    </p:cViewPr>
  </p:notesTextViewPr>
  <p:notesViewPr>
    <p:cSldViewPr snapToGrid="0" showGuides="1">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27325D-7C6B-4659-A656-A772019985A7}" type="datetimeFigureOut">
              <a:rPr lang="en-US" smtClean="0"/>
              <a:t>12/14/2016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5FD80F-0FDC-4A05-9EF1-C028EC4EDC0A}" type="datetimeFigureOut">
              <a:rPr lang="en-US" smtClean="0"/>
              <a:t>12/14/2016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307096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10</a:t>
            </a:fld>
            <a:endParaRPr lang="en-US" dirty="0"/>
          </a:p>
        </p:txBody>
      </p:sp>
    </p:spTree>
    <p:extLst>
      <p:ext uri="{BB962C8B-B14F-4D97-AF65-F5344CB8AC3E}">
        <p14:creationId xmlns:p14="http://schemas.microsoft.com/office/powerpoint/2010/main" val="13694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11</a:t>
            </a:fld>
            <a:endParaRPr lang="en-US" dirty="0"/>
          </a:p>
        </p:txBody>
      </p:sp>
    </p:spTree>
    <p:extLst>
      <p:ext uri="{BB962C8B-B14F-4D97-AF65-F5344CB8AC3E}">
        <p14:creationId xmlns:p14="http://schemas.microsoft.com/office/powerpoint/2010/main" val="17265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12</a:t>
            </a:fld>
            <a:endParaRPr lang="en-US" dirty="0"/>
          </a:p>
        </p:txBody>
      </p:sp>
    </p:spTree>
    <p:extLst>
      <p:ext uri="{BB962C8B-B14F-4D97-AF65-F5344CB8AC3E}">
        <p14:creationId xmlns:p14="http://schemas.microsoft.com/office/powerpoint/2010/main" val="291604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69164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14</a:t>
            </a:fld>
            <a:endParaRPr lang="en-US" dirty="0"/>
          </a:p>
        </p:txBody>
      </p:sp>
    </p:spTree>
    <p:extLst>
      <p:ext uri="{BB962C8B-B14F-4D97-AF65-F5344CB8AC3E}">
        <p14:creationId xmlns:p14="http://schemas.microsoft.com/office/powerpoint/2010/main" val="89766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15</a:t>
            </a:fld>
            <a:endParaRPr lang="en-US" dirty="0"/>
          </a:p>
        </p:txBody>
      </p:sp>
    </p:spTree>
    <p:extLst>
      <p:ext uri="{BB962C8B-B14F-4D97-AF65-F5344CB8AC3E}">
        <p14:creationId xmlns:p14="http://schemas.microsoft.com/office/powerpoint/2010/main" val="385106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2</a:t>
            </a:fld>
            <a:endParaRPr lang="en-US" dirty="0"/>
          </a:p>
        </p:txBody>
      </p:sp>
    </p:spTree>
    <p:extLst>
      <p:ext uri="{BB962C8B-B14F-4D97-AF65-F5344CB8AC3E}">
        <p14:creationId xmlns:p14="http://schemas.microsoft.com/office/powerpoint/2010/main" val="381357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dirty="0"/>
          </a:p>
        </p:txBody>
      </p:sp>
    </p:spTree>
    <p:extLst>
      <p:ext uri="{BB962C8B-B14F-4D97-AF65-F5344CB8AC3E}">
        <p14:creationId xmlns:p14="http://schemas.microsoft.com/office/powerpoint/2010/main" val="213096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7307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62085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185281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7</a:t>
            </a:fld>
            <a:endParaRPr lang="en-US" dirty="0"/>
          </a:p>
        </p:txBody>
      </p:sp>
    </p:spTree>
    <p:extLst>
      <p:ext uri="{BB962C8B-B14F-4D97-AF65-F5344CB8AC3E}">
        <p14:creationId xmlns:p14="http://schemas.microsoft.com/office/powerpoint/2010/main" val="22201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2851090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200217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0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0535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781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82351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59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5460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454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55195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96958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3202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0786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9BF3EA-1A78-4F07-BDC0-C8A1BD461199}" type="datetimeFigureOut">
              <a:rPr lang="en-US" smtClean="0"/>
              <a:t>12/14/2016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738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Taxation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Digital Goods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400" dirty="0"/>
              <a:t>Alabama Department of Revenue</a:t>
            </a:r>
            <a:endParaRPr lang="en-US" dirty="0"/>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294" y="4112656"/>
            <a:ext cx="2056475" cy="20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332720" cy="1450757"/>
          </a:xfrm>
        </p:spPr>
        <p:txBody>
          <a:bodyPr>
            <a:normAutofit/>
          </a:bodyPr>
          <a:lstStyle/>
          <a:p>
            <a:r>
              <a:rPr lang="en-US" sz="3600" dirty="0">
                <a:latin typeface="Times New Roman" panose="02020603050405020304" pitchFamily="18" charset="0"/>
                <a:cs typeface="Times New Roman" panose="02020603050405020304" pitchFamily="18" charset="0"/>
              </a:rPr>
              <a:t>Issues with HB349 and SB345 of 2016 Regular Session</a:t>
            </a:r>
          </a:p>
        </p:txBody>
      </p:sp>
      <p:sp>
        <p:nvSpPr>
          <p:cNvPr id="2" name="Content Placeholder 1"/>
          <p:cNvSpPr>
            <a:spLocks noGrp="1"/>
          </p:cNvSpPr>
          <p:nvPr>
            <p:ph idx="1"/>
          </p:nvPr>
        </p:nvSpPr>
        <p:spPr>
          <a:xfrm>
            <a:off x="507999" y="1719070"/>
            <a:ext cx="11237158" cy="4565352"/>
          </a:xfrm>
        </p:spPr>
        <p:txBody>
          <a:bodyPr>
            <a:normAutofit/>
          </a:bodyPr>
          <a:lstStyle/>
          <a:p>
            <a:pPr lvl="1"/>
            <a:endParaRPr lang="en-US" sz="24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These electronically transferred products that are currently subject to rental tax would now be exempt:</a:t>
            </a:r>
          </a:p>
          <a:p>
            <a:pPr lvl="2"/>
            <a:r>
              <a:rPr lang="en-US" sz="1800" dirty="0">
                <a:latin typeface="Times New Roman" panose="02020603050405020304" pitchFamily="18" charset="0"/>
                <a:cs typeface="Times New Roman" panose="02020603050405020304" pitchFamily="18" charset="0"/>
              </a:rPr>
              <a:t>Movie rentals, movies-on-demand</a:t>
            </a:r>
          </a:p>
          <a:p>
            <a:pPr lvl="2"/>
            <a:r>
              <a:rPr lang="en-US" sz="1800" dirty="0">
                <a:latin typeface="Times New Roman" panose="02020603050405020304" pitchFamily="18" charset="0"/>
                <a:cs typeface="Times New Roman" panose="02020603050405020304" pitchFamily="18" charset="0"/>
              </a:rPr>
              <a:t>Streaming audio and video</a:t>
            </a:r>
          </a:p>
          <a:p>
            <a:pPr lvl="2"/>
            <a:r>
              <a:rPr lang="en-US" sz="1800" dirty="0">
                <a:latin typeface="Times New Roman" panose="02020603050405020304" pitchFamily="18" charset="0"/>
                <a:cs typeface="Times New Roman" panose="02020603050405020304" pitchFamily="18" charset="0"/>
              </a:rPr>
              <a:t>Equivalent digital items of tangible items currently taxed</a:t>
            </a:r>
          </a:p>
          <a:p>
            <a:pPr lvl="2"/>
            <a:endParaRPr lang="en-US" sz="20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Established taxpayer inequality between in-state store front businesses versus those who are internet based. This puts in-state businesses that rent and/or sell in hard-copy format at a disadvantage due to being required to collect and remit tax.</a:t>
            </a:r>
          </a:p>
          <a:p>
            <a:pPr lvl="1"/>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Limited the base of tangible personal property in the rental, sales and use tax laws.</a:t>
            </a:r>
          </a:p>
          <a:p>
            <a:pPr lvl="1"/>
            <a:endParaRPr lang="en-US" sz="2900"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4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3658" y="286603"/>
            <a:ext cx="10469354" cy="1450757"/>
          </a:xfrm>
        </p:spPr>
        <p:txBody>
          <a:bodyPr>
            <a:normAutofit/>
          </a:bodyPr>
          <a:lstStyle/>
          <a:p>
            <a:r>
              <a:rPr lang="en-US" sz="3600" dirty="0">
                <a:latin typeface="Times New Roman" panose="02020603050405020304" pitchFamily="18" charset="0"/>
                <a:cs typeface="Times New Roman" panose="02020603050405020304" pitchFamily="18" charset="0"/>
              </a:rPr>
              <a:t>Senate Bill 242 of 2016 Regular Session</a:t>
            </a:r>
          </a:p>
        </p:txBody>
      </p:sp>
      <p:sp>
        <p:nvSpPr>
          <p:cNvPr id="2" name="Content Placeholder 1"/>
          <p:cNvSpPr>
            <a:spLocks noGrp="1"/>
          </p:cNvSpPr>
          <p:nvPr>
            <p:ph idx="1"/>
          </p:nvPr>
        </p:nvSpPr>
        <p:spPr>
          <a:xfrm>
            <a:off x="507999" y="1719070"/>
            <a:ext cx="11237158" cy="4149070"/>
          </a:xfrm>
        </p:spPr>
        <p:txBody>
          <a:bodyPr>
            <a:normAutofit lnSpcReduction="10000"/>
          </a:bodyPr>
          <a:lstStyle/>
          <a:p>
            <a:pPr marL="201168" lvl="1" indent="0">
              <a:buNone/>
            </a:pPr>
            <a:endParaRPr lang="en-US" sz="2200" dirty="0">
              <a:latin typeface="Times New Roman" panose="02020603050405020304" pitchFamily="18" charset="0"/>
              <a:cs typeface="Times New Roman" panose="02020603050405020304" pitchFamily="18" charset="0"/>
            </a:endParaRPr>
          </a:p>
          <a:p>
            <a:pPr marL="201168" lvl="1" indent="0">
              <a:buNone/>
            </a:pPr>
            <a:r>
              <a:rPr lang="en-US" sz="2800" b="1" dirty="0">
                <a:latin typeface="Times New Roman" panose="02020603050405020304" pitchFamily="18" charset="0"/>
                <a:cs typeface="Times New Roman" panose="02020603050405020304" pitchFamily="18" charset="0"/>
              </a:rPr>
              <a:t>Senate</a:t>
            </a:r>
            <a:r>
              <a:rPr lang="en-US" sz="2400" b="1" dirty="0">
                <a:latin typeface="Times New Roman" panose="02020603050405020304" pitchFamily="18" charset="0"/>
                <a:cs typeface="Times New Roman" panose="02020603050405020304" pitchFamily="18" charset="0"/>
              </a:rPr>
              <a:t> Bill 242 intent was to provide clarification on taxability.</a:t>
            </a:r>
          </a:p>
          <a:p>
            <a:pPr marL="201168" lvl="1" indent="0">
              <a:buNone/>
            </a:pPr>
            <a:endParaRPr lang="en-US" sz="2400" b="1"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Included the definition of tangible personal property in the sales and use tax levies.</a:t>
            </a:r>
          </a:p>
          <a:p>
            <a:pPr lvl="2"/>
            <a:r>
              <a:rPr lang="en-US" sz="2000" dirty="0">
                <a:latin typeface="Times New Roman" panose="02020603050405020304" pitchFamily="18" charset="0"/>
                <a:cs typeface="Times New Roman" panose="02020603050405020304" pitchFamily="18" charset="0"/>
              </a:rPr>
              <a:t>Personal property which may be seen, weighed, measured, felt, or touched, or is in any other manner perceptible to the sense. The term shall not include stocks, bonds, notes, insurance or other contracts, or securities, but shall include digital goods.</a:t>
            </a:r>
          </a:p>
          <a:p>
            <a:pPr marL="384048" lvl="2" indent="0">
              <a:buNone/>
            </a:pPr>
            <a:endParaRPr lang="en-US" sz="20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Included a digital goods definition, which included the taxability of a digital service. </a:t>
            </a:r>
          </a:p>
          <a:p>
            <a:pPr lvl="2"/>
            <a:r>
              <a:rPr lang="en-US" sz="2000" dirty="0">
                <a:latin typeface="Times New Roman" panose="02020603050405020304" pitchFamily="18" charset="0"/>
                <a:cs typeface="Times New Roman" panose="02020603050405020304" pitchFamily="18" charset="0"/>
              </a:rPr>
              <a:t>Sounds, images, data, facts, or information, or any combination thereof, transferred electronically, including, but not limited to, specified digital products and any other service transferred electronically that uses one or more software applications.</a:t>
            </a:r>
          </a:p>
          <a:p>
            <a:pPr lvl="2"/>
            <a:endParaRPr lang="en-US" sz="1800" dirty="0">
              <a:latin typeface="Times New Roman" panose="02020603050405020304" pitchFamily="18" charset="0"/>
              <a:cs typeface="Times New Roman" panose="02020603050405020304" pitchFamily="18" charset="0"/>
            </a:endParaRP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98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Issues with Senate Bill 242 of 2016 Regular Session</a:t>
            </a:r>
          </a:p>
        </p:txBody>
      </p:sp>
      <p:sp>
        <p:nvSpPr>
          <p:cNvPr id="2" name="Content Placeholder 1"/>
          <p:cNvSpPr>
            <a:spLocks noGrp="1"/>
          </p:cNvSpPr>
          <p:nvPr>
            <p:ph idx="1"/>
          </p:nvPr>
        </p:nvSpPr>
        <p:spPr>
          <a:xfrm>
            <a:off x="482139" y="1986742"/>
            <a:ext cx="10673542" cy="3881398"/>
          </a:xfrm>
        </p:spPr>
        <p:txBody>
          <a:bodyPr>
            <a:normAutofit/>
          </a:bodyPr>
          <a:lstStyle/>
          <a:p>
            <a:pPr marL="201168" lvl="1" indent="0">
              <a:buNone/>
            </a:pPr>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Potentially created a greater inequality for those industries that have to remit franchise tax based on gross receipts.</a:t>
            </a:r>
            <a:endParaRPr lang="en-US" sz="2000" dirty="0">
              <a:latin typeface="Times New Roman" panose="02020603050405020304" pitchFamily="18" charset="0"/>
              <a:cs typeface="Times New Roman" panose="02020603050405020304" pitchFamily="18" charset="0"/>
            </a:endParaRPr>
          </a:p>
          <a:p>
            <a:pPr marL="384048" lvl="2" indent="0">
              <a:buNone/>
            </a:pPr>
            <a:endParaRPr lang="en-US" sz="20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Did not clearly differentiate between services and tangible personal property.</a:t>
            </a:r>
          </a:p>
          <a:p>
            <a:pPr lvl="2"/>
            <a:r>
              <a:rPr lang="en-US" sz="2000" dirty="0">
                <a:latin typeface="Times New Roman" panose="02020603050405020304" pitchFamily="18" charset="0"/>
                <a:cs typeface="Times New Roman" panose="02020603050405020304" pitchFamily="18" charset="0"/>
              </a:rPr>
              <a:t>Definition of digital goods included “specified digital products and any other service transferred electronically that uses one or more software applications.”</a:t>
            </a:r>
          </a:p>
          <a:p>
            <a:pPr marL="384048" lvl="2" indent="0">
              <a:buNone/>
            </a:pPr>
            <a:endParaRPr lang="en-US" sz="18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Others…</a:t>
            </a:r>
            <a:endParaRPr lang="en-US" sz="2000" dirty="0">
              <a:latin typeface="Times New Roman" panose="02020603050405020304" pitchFamily="18" charset="0"/>
              <a:cs typeface="Times New Roman" panose="02020603050405020304" pitchFamily="18" charset="0"/>
            </a:endParaRPr>
          </a:p>
          <a:p>
            <a:pPr lvl="2"/>
            <a:endParaRPr lang="en-US" sz="1800" dirty="0">
              <a:latin typeface="Times New Roman" panose="02020603050405020304" pitchFamily="18" charset="0"/>
              <a:cs typeface="Times New Roman" panose="02020603050405020304" pitchFamily="18" charset="0"/>
            </a:endParaRP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35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Senator Marsh Digital Goods Study Committee</a:t>
            </a:r>
          </a:p>
        </p:txBody>
      </p:sp>
      <p:sp>
        <p:nvSpPr>
          <p:cNvPr id="2" name="Content Placeholder 1"/>
          <p:cNvSpPr>
            <a:spLocks noGrp="1"/>
          </p:cNvSpPr>
          <p:nvPr>
            <p:ph idx="1"/>
          </p:nvPr>
        </p:nvSpPr>
        <p:spPr>
          <a:xfrm>
            <a:off x="482139" y="1986742"/>
            <a:ext cx="10673542" cy="3881398"/>
          </a:xfrm>
        </p:spPr>
        <p:txBody>
          <a:bodyPr>
            <a:normAutofit/>
          </a:bodyPr>
          <a:lstStyle/>
          <a:p>
            <a:pPr marL="201168" lvl="1" indent="0">
              <a:buNone/>
            </a:pPr>
            <a:endParaRPr lang="en-US" sz="22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Two meetings this fall including legislative staff, DOR staff, and industry reps</a:t>
            </a:r>
          </a:p>
          <a:p>
            <a:pPr lvl="2"/>
            <a:endParaRPr lang="en-US"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Limited participation from industry</a:t>
            </a:r>
          </a:p>
          <a:p>
            <a:pPr lvl="2"/>
            <a:endParaRPr lang="en-US"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Streamlined definitions as starting points</a:t>
            </a:r>
          </a:p>
          <a:p>
            <a:pPr lvl="2"/>
            <a:endParaRPr lang="en-US" sz="2800" dirty="0">
              <a:latin typeface="Times New Roman" panose="02020603050405020304" pitchFamily="18" charset="0"/>
              <a:cs typeface="Times New Roman" panose="02020603050405020304" pitchFamily="18" charset="0"/>
            </a:endParaRPr>
          </a:p>
          <a:p>
            <a:pPr marL="384048" lvl="2" indent="0">
              <a:buNone/>
            </a:pPr>
            <a:endParaRPr lang="en-US" sz="2800" dirty="0">
              <a:latin typeface="Times New Roman" panose="02020603050405020304" pitchFamily="18" charset="0"/>
              <a:cs typeface="Times New Roman" panose="02020603050405020304" pitchFamily="18" charset="0"/>
            </a:endParaRP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Senator Marsh Digital Goods Study Committee</a:t>
            </a:r>
          </a:p>
        </p:txBody>
      </p:sp>
      <p:sp>
        <p:nvSpPr>
          <p:cNvPr id="2" name="Content Placeholder 1"/>
          <p:cNvSpPr>
            <a:spLocks noGrp="1"/>
          </p:cNvSpPr>
          <p:nvPr>
            <p:ph idx="1"/>
          </p:nvPr>
        </p:nvSpPr>
        <p:spPr>
          <a:xfrm>
            <a:off x="482139" y="1888266"/>
            <a:ext cx="10673542" cy="3881398"/>
          </a:xfrm>
        </p:spPr>
        <p:txBody>
          <a:bodyPr>
            <a:normAutofit fontScale="77500" lnSpcReduction="20000"/>
          </a:bodyPr>
          <a:lstStyle/>
          <a:p>
            <a:pPr marL="201168" lvl="1" indent="0">
              <a:buNone/>
            </a:pPr>
            <a:endParaRPr lang="en-US" sz="3500" dirty="0">
              <a:latin typeface="Times New Roman" panose="02020603050405020304" pitchFamily="18" charset="0"/>
              <a:cs typeface="Times New Roman" panose="02020603050405020304" pitchFamily="18" charset="0"/>
            </a:endParaRPr>
          </a:p>
          <a:p>
            <a:pPr lvl="2"/>
            <a:r>
              <a:rPr lang="en-US" sz="3500" dirty="0">
                <a:latin typeface="Times New Roman" panose="02020603050405020304" pitchFamily="18" charset="0"/>
                <a:cs typeface="Times New Roman" panose="02020603050405020304" pitchFamily="18" charset="0"/>
              </a:rPr>
              <a:t>Unresolved Issues:</a:t>
            </a:r>
          </a:p>
          <a:p>
            <a:pPr lvl="3"/>
            <a:r>
              <a:rPr lang="en-US" sz="3500" dirty="0">
                <a:latin typeface="Times New Roman" panose="02020603050405020304" pitchFamily="18" charset="0"/>
                <a:cs typeface="Times New Roman" panose="02020603050405020304" pitchFamily="18" charset="0"/>
              </a:rPr>
              <a:t>Rental v. Sales v. Entirely new tax</a:t>
            </a:r>
          </a:p>
          <a:p>
            <a:pPr lvl="3"/>
            <a:r>
              <a:rPr lang="en-US" sz="3500" dirty="0">
                <a:latin typeface="Times New Roman" panose="02020603050405020304" pitchFamily="18" charset="0"/>
                <a:cs typeface="Times New Roman" panose="02020603050405020304" pitchFamily="18" charset="0"/>
              </a:rPr>
              <a:t>Cable v. Satellite v. Over the top providers</a:t>
            </a:r>
          </a:p>
          <a:p>
            <a:pPr lvl="3"/>
            <a:r>
              <a:rPr lang="en-US" sz="3500" dirty="0">
                <a:latin typeface="Times New Roman" panose="02020603050405020304" pitchFamily="18" charset="0"/>
                <a:cs typeface="Times New Roman" panose="02020603050405020304" pitchFamily="18" charset="0"/>
              </a:rPr>
              <a:t>Municipal franchise fees – double tax??</a:t>
            </a:r>
          </a:p>
          <a:p>
            <a:pPr lvl="3"/>
            <a:endParaRPr lang="en-US" sz="3500" dirty="0">
              <a:latin typeface="Times New Roman" panose="02020603050405020304" pitchFamily="18" charset="0"/>
              <a:cs typeface="Times New Roman" panose="02020603050405020304" pitchFamily="18" charset="0"/>
            </a:endParaRPr>
          </a:p>
          <a:p>
            <a:pPr lvl="3"/>
            <a:r>
              <a:rPr lang="en-US" sz="3500" dirty="0">
                <a:latin typeface="Times New Roman" panose="02020603050405020304" pitchFamily="18" charset="0"/>
                <a:cs typeface="Times New Roman" panose="02020603050405020304" pitchFamily="18" charset="0"/>
              </a:rPr>
              <a:t>Less than permanent use? </a:t>
            </a:r>
          </a:p>
          <a:p>
            <a:pPr lvl="4"/>
            <a:r>
              <a:rPr lang="en-US" sz="3500" dirty="0">
                <a:latin typeface="Times New Roman" panose="02020603050405020304" pitchFamily="18" charset="0"/>
                <a:cs typeface="Times New Roman" panose="02020603050405020304" pitchFamily="18" charset="0"/>
              </a:rPr>
              <a:t>Streaming / subscription?</a:t>
            </a:r>
          </a:p>
          <a:p>
            <a:pPr lvl="4"/>
            <a:r>
              <a:rPr lang="en-US" sz="3500" dirty="0">
                <a:latin typeface="Times New Roman" panose="02020603050405020304" pitchFamily="18" charset="0"/>
                <a:cs typeface="Times New Roman" panose="02020603050405020304" pitchFamily="18" charset="0"/>
              </a:rPr>
              <a:t>Beyond books, </a:t>
            </a:r>
            <a:r>
              <a:rPr lang="en-US" sz="3500" dirty="0" err="1">
                <a:latin typeface="Times New Roman" panose="02020603050405020304" pitchFamily="18" charset="0"/>
                <a:cs typeface="Times New Roman" panose="02020603050405020304" pitchFamily="18" charset="0"/>
              </a:rPr>
              <a:t>tv</a:t>
            </a:r>
            <a:r>
              <a:rPr lang="en-US" sz="3500" dirty="0">
                <a:latin typeface="Times New Roman" panose="02020603050405020304" pitchFamily="18" charset="0"/>
                <a:cs typeface="Times New Roman" panose="02020603050405020304" pitchFamily="18" charset="0"/>
              </a:rPr>
              <a:t> and movies</a:t>
            </a:r>
          </a:p>
          <a:p>
            <a:pPr lvl="4"/>
            <a:r>
              <a:rPr lang="en-US" sz="3500" dirty="0">
                <a:latin typeface="Times New Roman" panose="02020603050405020304" pitchFamily="18" charset="0"/>
                <a:cs typeface="Times New Roman" panose="02020603050405020304" pitchFamily="18" charset="0"/>
              </a:rPr>
              <a:t>Basic cable and satellite</a:t>
            </a: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97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dirty="0">
                <a:latin typeface="Times New Roman" panose="02020603050405020304" pitchFamily="18" charset="0"/>
                <a:cs typeface="Times New Roman" panose="02020603050405020304" pitchFamily="18" charset="0"/>
              </a:rPr>
              <a:t>Thank you</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400" dirty="0"/>
              <a:t>Alabama Department of Revenue</a:t>
            </a:r>
            <a:endParaRPr lang="en-US" dirty="0"/>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294" y="4112656"/>
            <a:ext cx="2056475" cy="20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16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86603"/>
            <a:ext cx="10058400" cy="1301746"/>
          </a:xfrm>
        </p:spPr>
        <p:txBody>
          <a:bodyPr/>
          <a:lstStyle/>
          <a:p>
            <a:r>
              <a:rPr lang="en-US" sz="3600" dirty="0">
                <a:latin typeface="Times New Roman" panose="02020603050405020304" pitchFamily="18" charset="0"/>
                <a:cs typeface="Times New Roman" panose="02020603050405020304" pitchFamily="18" charset="0"/>
              </a:rPr>
              <a:t>Sales, Use and Rental Tax Levy</a:t>
            </a:r>
          </a:p>
        </p:txBody>
      </p:sp>
      <p:sp>
        <p:nvSpPr>
          <p:cNvPr id="4" name="Content Placeholder 3"/>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Sales and Use Tax Levy </a:t>
            </a:r>
          </a:p>
          <a:p>
            <a:pPr lvl="1"/>
            <a:r>
              <a:rPr lang="en-US" sz="2400" dirty="0">
                <a:latin typeface="Times New Roman" panose="02020603050405020304" pitchFamily="18" charset="0"/>
                <a:cs typeface="Times New Roman" panose="02020603050405020304" pitchFamily="18" charset="0"/>
              </a:rPr>
              <a:t>Sales tax is imposed on the retail sale of tangible personal property sold in Alabama by a business located in Alabama.</a:t>
            </a:r>
          </a:p>
          <a:p>
            <a:pPr lvl="1"/>
            <a:r>
              <a:rPr lang="en-US" sz="2400" dirty="0">
                <a:latin typeface="Times New Roman" panose="02020603050405020304" pitchFamily="18" charset="0"/>
                <a:cs typeface="Times New Roman" panose="02020603050405020304" pitchFamily="18" charset="0"/>
              </a:rPr>
              <a:t>Use tax is imposed on tangible personal property brought into Alabama for storage, use, or consumption in the state.</a:t>
            </a:r>
          </a:p>
          <a:p>
            <a:r>
              <a:rPr lang="en-US" sz="3200" dirty="0">
                <a:latin typeface="Times New Roman" panose="02020603050405020304" pitchFamily="18" charset="0"/>
                <a:cs typeface="Times New Roman" panose="02020603050405020304" pitchFamily="18" charset="0"/>
              </a:rPr>
              <a:t>Rental Tax Levy</a:t>
            </a:r>
            <a:r>
              <a:rPr lang="en-US" sz="3000"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Rental tax is levied upon each person, firm, or corporation engaged in the business of leasing or renting tangible personal property. </a:t>
            </a:r>
          </a:p>
          <a:p>
            <a:endParaRPr lang="en-US"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974" y="5131440"/>
            <a:ext cx="995039" cy="99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3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86604"/>
            <a:ext cx="10058400" cy="1384254"/>
          </a:xfrm>
        </p:spPr>
        <p:txBody>
          <a:bodyPr/>
          <a:lstStyle/>
          <a:p>
            <a:r>
              <a:rPr lang="en-US" sz="3600" dirty="0">
                <a:latin typeface="Times New Roman" panose="02020603050405020304" pitchFamily="18" charset="0"/>
                <a:cs typeface="Times New Roman" panose="02020603050405020304" pitchFamily="18" charset="0"/>
              </a:rPr>
              <a:t>Tangible Personal Property Definition</a:t>
            </a:r>
          </a:p>
        </p:txBody>
      </p:sp>
      <p:sp>
        <p:nvSpPr>
          <p:cNvPr id="4" name="Content Placeholder 3"/>
          <p:cNvSpPr>
            <a:spLocks noGrp="1"/>
          </p:cNvSpPr>
          <p:nvPr>
            <p:ph idx="1"/>
          </p:nvPr>
        </p:nvSpPr>
        <p:spPr>
          <a:xfrm>
            <a:off x="864524" y="1978428"/>
            <a:ext cx="10058400" cy="4023360"/>
          </a:xfrm>
        </p:spPr>
        <p:txBody>
          <a:bodyPr/>
          <a:lstStyle/>
          <a:p>
            <a:endParaRPr lang="en-US" sz="1400" dirty="0"/>
          </a:p>
          <a:p>
            <a:pPr marL="45720" indent="0">
              <a:buNone/>
            </a:pPr>
            <a:r>
              <a:rPr lang="en-US" sz="2800" dirty="0">
                <a:latin typeface="Times New Roman" panose="02020603050405020304" pitchFamily="18" charset="0"/>
                <a:cs typeface="Times New Roman" panose="02020603050405020304" pitchFamily="18" charset="0"/>
              </a:rPr>
              <a:t>In accordance with Section 40-12-220 (8) of the Rental Tax Levy:</a:t>
            </a:r>
          </a:p>
          <a:p>
            <a:pPr marL="45720" indent="0">
              <a:buNone/>
            </a:pPr>
            <a:endParaRPr lang="en-US" sz="1200" dirty="0">
              <a:latin typeface="Times New Roman" panose="02020603050405020304" pitchFamily="18" charset="0"/>
              <a:cs typeface="Times New Roman" panose="02020603050405020304" pitchFamily="18" charset="0"/>
            </a:endParaRPr>
          </a:p>
          <a:p>
            <a:pPr marL="681228"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Tangible personal property is defined as </a:t>
            </a:r>
            <a:r>
              <a:rPr lang="en-US" sz="2400" b="1" dirty="0">
                <a:latin typeface="Times New Roman" panose="02020603050405020304" pitchFamily="18" charset="0"/>
                <a:cs typeface="Times New Roman" panose="02020603050405020304" pitchFamily="18" charset="0"/>
              </a:rPr>
              <a:t>personal property which may be seen, weighed, measured, felt or touched, or is in any other manner perceptible to the senses</a:t>
            </a:r>
            <a:r>
              <a:rPr lang="en-US" sz="2400" dirty="0">
                <a:latin typeface="Times New Roman" panose="02020603050405020304" pitchFamily="18" charset="0"/>
                <a:cs typeface="Times New Roman" panose="02020603050405020304" pitchFamily="18" charset="0"/>
              </a:rPr>
              <a:t>.</a:t>
            </a:r>
          </a:p>
          <a:p>
            <a:pPr marL="681228"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681228"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definition is found in rental tax law, however the definition is not found in sales and use tax law, although mentioned within the levy.</a:t>
            </a:r>
          </a:p>
          <a:p>
            <a:pPr marL="338328" lvl="1" indent="0">
              <a:buNone/>
            </a:pPr>
            <a:endParaRPr lang="en-US" sz="2200" b="1"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974" y="5131440"/>
            <a:ext cx="995039" cy="99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08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Case Laws Upholding TPP Definition for Sales Tax</a:t>
            </a:r>
          </a:p>
        </p:txBody>
      </p:sp>
      <p:sp>
        <p:nvSpPr>
          <p:cNvPr id="2" name="Content Placeholder 1"/>
          <p:cNvSpPr>
            <a:spLocks noGrp="1"/>
          </p:cNvSpPr>
          <p:nvPr>
            <p:ph idx="1"/>
          </p:nvPr>
        </p:nvSpPr>
        <p:spPr>
          <a:xfrm>
            <a:off x="1097280" y="2244745"/>
            <a:ext cx="10058400" cy="4023360"/>
          </a:xfrm>
        </p:spPr>
        <p:txBody>
          <a:bodyPr>
            <a:normAutofit/>
          </a:bodyPr>
          <a:lstStyle/>
          <a:p>
            <a:r>
              <a:rPr lang="en-US" sz="2800" b="1" dirty="0">
                <a:latin typeface="Times New Roman" panose="02020603050405020304" pitchFamily="18" charset="0"/>
                <a:cs typeface="Times New Roman" panose="02020603050405020304" pitchFamily="18" charset="0"/>
              </a:rPr>
              <a:t>Curry v. Alabama Power Co., 127 So.2d 521 (Ala. 1942)</a:t>
            </a:r>
            <a:endParaRPr lang="en-US" sz="2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The Alabama Supreme Court applied an almost identical definition in holding that electricity, i.e., the flow of electrons, constituted tangible personal property for sales and use tax purposes</a:t>
            </a:r>
          </a:p>
          <a:p>
            <a:pPr lvl="1"/>
            <a:endParaRPr lang="en-US" sz="105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The Court later confirmed that holding in the following two cases: </a:t>
            </a:r>
          </a:p>
          <a:p>
            <a:pPr lvl="2"/>
            <a:r>
              <a:rPr lang="en-US" sz="2000" dirty="0">
                <a:latin typeface="Times New Roman" panose="02020603050405020304" pitchFamily="18" charset="0"/>
                <a:cs typeface="Times New Roman" panose="02020603050405020304" pitchFamily="18" charset="0"/>
              </a:rPr>
              <a:t>State v. Television Corp., 127 So.2d 603 (Ala. 1961)</a:t>
            </a:r>
          </a:p>
          <a:p>
            <a:pPr lvl="2"/>
            <a:r>
              <a:rPr lang="en-US" sz="2000" dirty="0">
                <a:latin typeface="Times New Roman" panose="02020603050405020304" pitchFamily="18" charset="0"/>
                <a:cs typeface="Times New Roman" panose="02020603050405020304" pitchFamily="18" charset="0"/>
              </a:rPr>
              <a:t>Sizemore v. Franco Distributing Co., Inc., 594 So.2d 143 (Ala. Civ. App. 1991)</a:t>
            </a: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158073"/>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3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Mode of Delivery Does Not Affect Taxability</a:t>
            </a:r>
          </a:p>
        </p:txBody>
      </p:sp>
      <p:sp>
        <p:nvSpPr>
          <p:cNvPr id="2" name="Content Placeholder 1"/>
          <p:cNvSpPr>
            <a:spLocks noGrp="1"/>
          </p:cNvSpPr>
          <p:nvPr>
            <p:ph idx="1"/>
          </p:nvPr>
        </p:nvSpPr>
        <p:spPr>
          <a:xfrm>
            <a:off x="507999" y="1719068"/>
            <a:ext cx="11284198" cy="4527353"/>
          </a:xfrm>
        </p:spPr>
        <p:txBody>
          <a:bodyPr>
            <a:normAutofit/>
          </a:bodyPr>
          <a:lstStyle/>
          <a:p>
            <a:endParaRPr lang="en-US" sz="28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ROBERT SMITH d/b/a as </a:t>
            </a:r>
            <a:r>
              <a:rPr lang="en-US" sz="2400" b="1" dirty="0" err="1">
                <a:latin typeface="Times New Roman" panose="02020603050405020304" pitchFamily="18" charset="0"/>
                <a:cs typeface="Times New Roman" panose="02020603050405020304" pitchFamily="18" charset="0"/>
              </a:rPr>
              <a:t>FlipFlopFoto</a:t>
            </a:r>
            <a:r>
              <a:rPr lang="en-US" sz="2400" b="1" dirty="0">
                <a:latin typeface="Times New Roman" panose="02020603050405020304" pitchFamily="18" charset="0"/>
                <a:cs typeface="Times New Roman" panose="02020603050405020304" pitchFamily="18" charset="0"/>
              </a:rPr>
              <a:t> v. State of Alabama Department of Revenue Docket No S 05-1240</a:t>
            </a:r>
          </a:p>
          <a:p>
            <a:pPr lvl="1"/>
            <a:endParaRPr lang="en-US" sz="8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The Administrative Law Judge held the following:</a:t>
            </a:r>
          </a:p>
          <a:p>
            <a:pPr lvl="1"/>
            <a:endParaRPr lang="en-US" sz="8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“Alabama’s broad definition of tangible personal property, which the Alabama Supreme Court has construed to include electricity, is sufficiently broad to include digital goods transmitted by electrical impulses. I also see no principled reason why the retail sale of goods that can now be delivered electronically due to advances in technology, i.e., photographs, music, movies, books, etc., should by taxed any differently than the sale of those goods delivered by traditional means.”</a:t>
            </a: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3791" y="5586842"/>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64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291157" cy="1450757"/>
          </a:xfrm>
        </p:spPr>
        <p:txBody>
          <a:bodyPr>
            <a:noAutofit/>
          </a:bodyPr>
          <a:lstStyle/>
          <a:p>
            <a:r>
              <a:rPr lang="en-US" sz="3600" dirty="0">
                <a:latin typeface="Times New Roman" panose="02020603050405020304" pitchFamily="18" charset="0"/>
                <a:cs typeface="Times New Roman" panose="02020603050405020304" pitchFamily="18" charset="0"/>
              </a:rPr>
              <a:t>Digital Goods &amp; Current Sales and Use Tax Remittance</a:t>
            </a:r>
          </a:p>
        </p:txBody>
      </p:sp>
      <p:sp>
        <p:nvSpPr>
          <p:cNvPr id="3" name="Content Placeholder 2"/>
          <p:cNvSpPr>
            <a:spLocks noGrp="1"/>
          </p:cNvSpPr>
          <p:nvPr>
            <p:ph sz="half" idx="1"/>
          </p:nvPr>
        </p:nvSpPr>
        <p:spPr>
          <a:xfrm>
            <a:off x="1097279" y="1845734"/>
            <a:ext cx="6641870" cy="4023360"/>
          </a:xfrm>
        </p:spPr>
        <p:txBody>
          <a:bodyPr/>
          <a:lstStyle/>
          <a:p>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Tax is currently being remitted on the following items:</a:t>
            </a:r>
          </a:p>
          <a:p>
            <a:pPr lvl="2">
              <a:buFont typeface="Courier New" panose="02070309020205020404" pitchFamily="49" charset="0"/>
              <a:buChar char="o"/>
            </a:pPr>
            <a:endParaRPr lang="en-US" sz="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Digital Artwork (purchased rights to print)		</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“Canned” Software</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Digital Magazines and Newspapers</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Digital Photographs</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Downloaded apps</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Downloaded movies </a:t>
            </a:r>
          </a:p>
          <a:p>
            <a:endParaRPr lang="en-US" dirty="0"/>
          </a:p>
        </p:txBody>
      </p:sp>
      <p:sp>
        <p:nvSpPr>
          <p:cNvPr id="4" name="Content Placeholder 3"/>
          <p:cNvSpPr>
            <a:spLocks noGrp="1"/>
          </p:cNvSpPr>
          <p:nvPr>
            <p:ph sz="half" idx="2"/>
          </p:nvPr>
        </p:nvSpPr>
        <p:spPr>
          <a:xfrm>
            <a:off x="6217920" y="1862668"/>
            <a:ext cx="4937760" cy="4023360"/>
          </a:xfrm>
        </p:spPr>
        <p:txBody>
          <a:bodyPr/>
          <a:lstStyle/>
          <a:p>
            <a:pPr lvl="2"/>
            <a:endParaRPr lang="en-US" sz="1700" dirty="0">
              <a:latin typeface="Times New Roman" panose="02020603050405020304" pitchFamily="18" charset="0"/>
              <a:cs typeface="Times New Roman" panose="02020603050405020304" pitchFamily="18" charset="0"/>
            </a:endParaRPr>
          </a:p>
          <a:p>
            <a:pPr lvl="2"/>
            <a:endParaRPr lang="en-US" sz="17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Downloaded podcasts</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Downloaded ringtones</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Downloaded TV series</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E-books</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Electronic greeting cards</a:t>
            </a:r>
          </a:p>
          <a:p>
            <a:pPr lvl="2">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Music downloads</a:t>
            </a: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3791" y="5586842"/>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43375"/>
            <a:ext cx="10058400" cy="1475695"/>
          </a:xfrm>
        </p:spPr>
        <p:txBody>
          <a:bodyPr>
            <a:normAutofit/>
          </a:bodyPr>
          <a:lstStyle/>
          <a:p>
            <a:r>
              <a:rPr lang="en-US" sz="3600" dirty="0">
                <a:latin typeface="Times New Roman" panose="02020603050405020304" pitchFamily="18" charset="0"/>
                <a:cs typeface="Times New Roman" panose="02020603050405020304" pitchFamily="18" charset="0"/>
              </a:rPr>
              <a:t>2015 Proposed Amendment to Rule 810-6-5-.09</a:t>
            </a:r>
          </a:p>
        </p:txBody>
      </p:sp>
      <p:sp>
        <p:nvSpPr>
          <p:cNvPr id="2" name="Content Placeholder 1"/>
          <p:cNvSpPr>
            <a:spLocks noGrp="1"/>
          </p:cNvSpPr>
          <p:nvPr>
            <p:ph idx="1"/>
          </p:nvPr>
        </p:nvSpPr>
        <p:spPr>
          <a:xfrm>
            <a:off x="463512" y="1892171"/>
            <a:ext cx="11325935" cy="4209371"/>
          </a:xfrm>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810-6-5-.09 Leasing and Rental of Tangible Personal Property</a:t>
            </a:r>
          </a:p>
          <a:p>
            <a:pPr marL="201168" lvl="1" indent="0">
              <a:buNone/>
            </a:pPr>
            <a:endParaRPr lang="en-US" sz="6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Clarification as to who/what </a:t>
            </a:r>
            <a:r>
              <a:rPr lang="en-US" sz="2200" b="1" dirty="0">
                <a:latin typeface="Times New Roman" panose="02020603050405020304" pitchFamily="18" charset="0"/>
                <a:cs typeface="Times New Roman" panose="02020603050405020304" pitchFamily="18" charset="0"/>
              </a:rPr>
              <a:t>was</a:t>
            </a:r>
            <a:r>
              <a:rPr lang="en-US" sz="2200" dirty="0">
                <a:latin typeface="Times New Roman" panose="02020603050405020304" pitchFamily="18" charset="0"/>
                <a:cs typeface="Times New Roman" panose="02020603050405020304" pitchFamily="18" charset="0"/>
              </a:rPr>
              <a:t> subject to rental tax:</a:t>
            </a:r>
          </a:p>
          <a:p>
            <a:pPr lvl="2"/>
            <a:r>
              <a:rPr lang="en-US" sz="1800" dirty="0">
                <a:latin typeface="Times New Roman" panose="02020603050405020304" pitchFamily="18" charset="0"/>
                <a:cs typeface="Times New Roman" panose="02020603050405020304" pitchFamily="18" charset="0"/>
              </a:rPr>
              <a:t>Cable or satellite television providers, on-line movie and digital music providers, app stores and other similar providers of digital transmissions engaged in the business of leasing tangible personal property.</a:t>
            </a:r>
          </a:p>
          <a:p>
            <a:pPr lvl="2"/>
            <a:r>
              <a:rPr lang="en-US" sz="1800" dirty="0">
                <a:latin typeface="Times New Roman" panose="02020603050405020304" pitchFamily="18" charset="0"/>
                <a:cs typeface="Times New Roman" panose="02020603050405020304" pitchFamily="18" charset="0"/>
              </a:rPr>
              <a:t>Digital Transmissions, such as “on demand” movies, steaming video/audio, and other similar programs made available to customers, regardless of the method of transmission, whether rented by subscription for a definite or indefinite period, or on an on-demand basis.</a:t>
            </a:r>
          </a:p>
          <a:p>
            <a:pPr marL="384048" lvl="2" indent="0">
              <a:buNone/>
            </a:pPr>
            <a:endParaRPr lang="en-US" sz="18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Clarification as to who/what </a:t>
            </a:r>
            <a:r>
              <a:rPr lang="en-US" sz="2200" b="1" dirty="0">
                <a:latin typeface="Times New Roman" panose="02020603050405020304" pitchFamily="18" charset="0"/>
                <a:cs typeface="Times New Roman" panose="02020603050405020304" pitchFamily="18" charset="0"/>
              </a:rPr>
              <a:t>was not </a:t>
            </a:r>
            <a:r>
              <a:rPr lang="en-US" sz="2200" dirty="0">
                <a:latin typeface="Times New Roman" panose="02020603050405020304" pitchFamily="18" charset="0"/>
                <a:cs typeface="Times New Roman" panose="02020603050405020304" pitchFamily="18" charset="0"/>
              </a:rPr>
              <a:t>subject to rental tax:</a:t>
            </a:r>
          </a:p>
          <a:p>
            <a:pPr lvl="2"/>
            <a:r>
              <a:rPr lang="en-US" sz="1800" dirty="0">
                <a:latin typeface="Times New Roman" panose="02020603050405020304" pitchFamily="18" charset="0"/>
                <a:cs typeface="Times New Roman" panose="02020603050405020304" pitchFamily="18" charset="0"/>
              </a:rPr>
              <a:t>Monthly cable television subscriptions whereby the customer must view pre-set programming, on the providers pre-set schedule.</a:t>
            </a:r>
          </a:p>
          <a:p>
            <a:pPr lvl="2"/>
            <a:r>
              <a:rPr lang="en-US" sz="1800" dirty="0">
                <a:latin typeface="Times New Roman" panose="02020603050405020304" pitchFamily="18" charset="0"/>
                <a:cs typeface="Times New Roman" panose="02020603050405020304" pitchFamily="18" charset="0"/>
              </a:rPr>
              <a:t>Cable television boxes that are used to access basic cable services.</a:t>
            </a:r>
          </a:p>
          <a:p>
            <a:pPr lvl="2"/>
            <a:endParaRPr lang="en-US" sz="18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Provided that amendments regarding digital transmissions would not be retroactive but rather effective for taxable transactions occurring on or after October 1, 2015.</a:t>
            </a:r>
          </a:p>
          <a:p>
            <a:pPr lvl="2"/>
            <a:endParaRPr lang="en-US" sz="1800" dirty="0">
              <a:latin typeface="Times New Roman" panose="02020603050405020304" pitchFamily="18" charset="0"/>
              <a:cs typeface="Times New Roman" panose="02020603050405020304" pitchFamily="18" charset="0"/>
            </a:endParaRPr>
          </a:p>
          <a:p>
            <a:pPr lvl="2"/>
            <a:endParaRPr lang="en-US" sz="2000" dirty="0">
              <a:latin typeface="Times New Roman" panose="02020603050405020304" pitchFamily="18" charset="0"/>
              <a:cs typeface="Times New Roman" panose="02020603050405020304" pitchFamily="18" charset="0"/>
            </a:endParaRPr>
          </a:p>
          <a:p>
            <a:pPr lvl="2"/>
            <a:endParaRPr lang="en-US" sz="1900"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9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79" y="243375"/>
            <a:ext cx="10058400" cy="1475695"/>
          </a:xfrm>
        </p:spPr>
        <p:txBody>
          <a:bodyPr>
            <a:normAutofit/>
          </a:bodyPr>
          <a:lstStyle/>
          <a:p>
            <a:r>
              <a:rPr lang="en-US" sz="3600" dirty="0">
                <a:latin typeface="Times New Roman" panose="02020603050405020304" pitchFamily="18" charset="0"/>
                <a:cs typeface="Times New Roman" panose="02020603050405020304" pitchFamily="18" charset="0"/>
              </a:rPr>
              <a:t>2015 Proposed Amendment to Rule 810-6-5-.09</a:t>
            </a:r>
          </a:p>
        </p:txBody>
      </p:sp>
      <p:sp>
        <p:nvSpPr>
          <p:cNvPr id="2" name="Content Placeholder 1"/>
          <p:cNvSpPr>
            <a:spLocks noGrp="1"/>
          </p:cNvSpPr>
          <p:nvPr>
            <p:ph idx="1"/>
          </p:nvPr>
        </p:nvSpPr>
        <p:spPr>
          <a:xfrm>
            <a:off x="463512" y="2078182"/>
            <a:ext cx="11325935" cy="4023360"/>
          </a:xfrm>
        </p:spPr>
        <p:txBody>
          <a:bodyPr>
            <a:normAutofit/>
          </a:bodyPr>
          <a:lstStyle/>
          <a:p>
            <a:r>
              <a:rPr lang="en-US" sz="2800" dirty="0">
                <a:latin typeface="Times New Roman" panose="02020603050405020304" pitchFamily="18" charset="0"/>
                <a:cs typeface="Times New Roman" panose="02020603050405020304" pitchFamily="18" charset="0"/>
              </a:rPr>
              <a:t>810-6-5-.09 Leasing and Rental of Tangible Personal Property</a:t>
            </a:r>
          </a:p>
          <a:p>
            <a:endParaRPr lang="en-US" sz="800" dirty="0">
              <a:latin typeface="Times New Roman" panose="02020603050405020304" pitchFamily="18" charset="0"/>
              <a:cs typeface="Times New Roman" panose="02020603050405020304" pitchFamily="18" charset="0"/>
            </a:endParaRPr>
          </a:p>
          <a:p>
            <a:pPr lvl="2"/>
            <a:r>
              <a:rPr lang="en-US" sz="2200" dirty="0">
                <a:latin typeface="Times New Roman" panose="02020603050405020304" pitchFamily="18" charset="0"/>
                <a:cs typeface="Times New Roman" panose="02020603050405020304" pitchFamily="18" charset="0"/>
              </a:rPr>
              <a:t>Opponents of the rule suggested the amendment to the rule was a new tax levy.</a:t>
            </a:r>
          </a:p>
          <a:p>
            <a:pPr lvl="2"/>
            <a:endParaRPr lang="en-US" sz="2200" dirty="0">
              <a:latin typeface="Times New Roman" panose="02020603050405020304" pitchFamily="18" charset="0"/>
              <a:cs typeface="Times New Roman" panose="02020603050405020304" pitchFamily="18" charset="0"/>
            </a:endParaRPr>
          </a:p>
          <a:p>
            <a:pPr lvl="2"/>
            <a:r>
              <a:rPr lang="en-US" sz="2200" dirty="0">
                <a:latin typeface="Times New Roman" panose="02020603050405020304" pitchFamily="18" charset="0"/>
                <a:cs typeface="Times New Roman" panose="02020603050405020304" pitchFamily="18" charset="0"/>
              </a:rPr>
              <a:t>The ruled amendment was subsequently withdrawn from the APA process per the request of members of the Legislative council.</a:t>
            </a:r>
          </a:p>
          <a:p>
            <a:pPr lvl="2"/>
            <a:endParaRPr lang="en-US" sz="2000" dirty="0">
              <a:latin typeface="Times New Roman" panose="02020603050405020304" pitchFamily="18" charset="0"/>
              <a:cs typeface="Times New Roman" panose="02020603050405020304" pitchFamily="18" charset="0"/>
            </a:endParaRPr>
          </a:p>
          <a:p>
            <a:pPr lvl="2"/>
            <a:endParaRPr lang="en-US" sz="2000" dirty="0">
              <a:latin typeface="Times New Roman" panose="02020603050405020304" pitchFamily="18" charset="0"/>
              <a:cs typeface="Times New Roman" panose="02020603050405020304" pitchFamily="18" charset="0"/>
            </a:endParaRPr>
          </a:p>
          <a:p>
            <a:pPr lvl="2"/>
            <a:endParaRPr lang="en-US" sz="2000" dirty="0">
              <a:latin typeface="Times New Roman" panose="02020603050405020304" pitchFamily="18" charset="0"/>
              <a:cs typeface="Times New Roman" panose="02020603050405020304" pitchFamily="18" charset="0"/>
            </a:endParaRPr>
          </a:p>
          <a:p>
            <a:pPr lvl="2"/>
            <a:endParaRPr lang="en-US" sz="1900" dirty="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84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7775" y="286603"/>
            <a:ext cx="10257905" cy="1450757"/>
          </a:xfrm>
        </p:spPr>
        <p:txBody>
          <a:bodyPr>
            <a:normAutofit/>
          </a:bodyPr>
          <a:lstStyle/>
          <a:p>
            <a:r>
              <a:rPr lang="en-US" sz="3600" dirty="0">
                <a:latin typeface="Times New Roman" panose="02020603050405020304" pitchFamily="18" charset="0"/>
                <a:cs typeface="Times New Roman" panose="02020603050405020304" pitchFamily="18" charset="0"/>
              </a:rPr>
              <a:t>House Bill 349/Senate Bill 345 of 2016 Regular Session</a:t>
            </a:r>
          </a:p>
        </p:txBody>
      </p:sp>
      <p:sp>
        <p:nvSpPr>
          <p:cNvPr id="2" name="Content Placeholder 1"/>
          <p:cNvSpPr>
            <a:spLocks noGrp="1"/>
          </p:cNvSpPr>
          <p:nvPr>
            <p:ph idx="1"/>
          </p:nvPr>
        </p:nvSpPr>
        <p:spPr>
          <a:xfrm>
            <a:off x="507999" y="1719070"/>
            <a:ext cx="11237158" cy="4149070"/>
          </a:xfrm>
        </p:spPr>
        <p:txBody>
          <a:bodyPr>
            <a:normAutofit fontScale="92500" lnSpcReduction="10000"/>
          </a:bodyPr>
          <a:lstStyle/>
          <a:p>
            <a:pPr lvl="1"/>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Provided an exemption from rental, sales and use tax for “product transferred electronically” if those products are acquired with less than the right of permanent use granted by the seller or use which is conditioned upon continued payment.</a:t>
            </a:r>
          </a:p>
          <a:p>
            <a:pPr marL="201168" lvl="1" indent="0">
              <a:buNone/>
            </a:pP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“Product transferred electronically” was defined as a property or a service obtained by the purchaser by means other than a tangible storage media. The term included:</a:t>
            </a:r>
          </a:p>
          <a:p>
            <a:pPr lvl="3"/>
            <a:r>
              <a:rPr lang="en-US" sz="1800" dirty="0">
                <a:latin typeface="Times New Roman" panose="02020603050405020304" pitchFamily="18" charset="0"/>
                <a:cs typeface="Times New Roman" panose="02020603050405020304" pitchFamily="18" charset="0"/>
              </a:rPr>
              <a:t>Video programming services, including subscription video services</a:t>
            </a:r>
          </a:p>
          <a:p>
            <a:pPr lvl="3"/>
            <a:r>
              <a:rPr lang="en-US" sz="1800" dirty="0">
                <a:latin typeface="Times New Roman" panose="02020603050405020304" pitchFamily="18" charset="0"/>
                <a:cs typeface="Times New Roman" panose="02020603050405020304" pitchFamily="18" charset="0"/>
              </a:rPr>
              <a:t>Video-on-demand television services</a:t>
            </a:r>
          </a:p>
          <a:p>
            <a:pPr lvl="3"/>
            <a:r>
              <a:rPr lang="en-US" sz="1800" dirty="0">
                <a:latin typeface="Times New Roman" panose="02020603050405020304" pitchFamily="18" charset="0"/>
                <a:cs typeface="Times New Roman" panose="02020603050405020304" pitchFamily="18" charset="0"/>
              </a:rPr>
              <a:t>Broadcasting services</a:t>
            </a:r>
          </a:p>
          <a:p>
            <a:pPr lvl="3"/>
            <a:r>
              <a:rPr lang="en-US" sz="1800" dirty="0">
                <a:latin typeface="Times New Roman" panose="02020603050405020304" pitchFamily="18" charset="0"/>
                <a:cs typeface="Times New Roman" panose="02020603050405020304" pitchFamily="18" charset="0"/>
              </a:rPr>
              <a:t>And content to provide the above listed services</a:t>
            </a:r>
          </a:p>
          <a:p>
            <a:pPr lvl="3"/>
            <a:r>
              <a:rPr lang="en-US" sz="1800" dirty="0">
                <a:latin typeface="Times New Roman" panose="02020603050405020304" pitchFamily="18" charset="0"/>
                <a:cs typeface="Times New Roman" panose="02020603050405020304" pitchFamily="18" charset="0"/>
              </a:rPr>
              <a:t>Digital video products</a:t>
            </a:r>
          </a:p>
          <a:p>
            <a:pPr lvl="3"/>
            <a:r>
              <a:rPr lang="en-US" sz="1800" dirty="0">
                <a:latin typeface="Times New Roman" panose="02020603050405020304" pitchFamily="18" charset="0"/>
                <a:cs typeface="Times New Roman" panose="02020603050405020304" pitchFamily="18" charset="0"/>
              </a:rPr>
              <a:t>Digital audio products</a:t>
            </a:r>
          </a:p>
          <a:p>
            <a:pPr lvl="2"/>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607" y="5575177"/>
            <a:ext cx="968406" cy="96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12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1183</Words>
  <Application>Microsoft Office PowerPoint</Application>
  <PresentationFormat>Widescreen</PresentationFormat>
  <Paragraphs>141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Times New Roman</vt:lpstr>
      <vt:lpstr>Retrospect</vt:lpstr>
      <vt:lpstr>Taxation of  Digital Goods  Alabama Department of Revenue</vt:lpstr>
      <vt:lpstr>Sales, Use and Rental Tax Levy</vt:lpstr>
      <vt:lpstr>Tangible Personal Property Definition</vt:lpstr>
      <vt:lpstr>Case Laws Upholding TPP Definition for Sales Tax</vt:lpstr>
      <vt:lpstr>Mode of Delivery Does Not Affect Taxability</vt:lpstr>
      <vt:lpstr>Digital Goods &amp; Current Sales and Use Tax Remittance</vt:lpstr>
      <vt:lpstr>2015 Proposed Amendment to Rule 810-6-5-.09</vt:lpstr>
      <vt:lpstr>2015 Proposed Amendment to Rule 810-6-5-.09</vt:lpstr>
      <vt:lpstr>House Bill 349/Senate Bill 345 of 2016 Regular Session</vt:lpstr>
      <vt:lpstr>Issues with HB349 and SB345 of 2016 Regular Session</vt:lpstr>
      <vt:lpstr>Senate Bill 242 of 2016 Regular Session</vt:lpstr>
      <vt:lpstr>Issues with Senate Bill 242 of 2016 Regular Session</vt:lpstr>
      <vt:lpstr>Senator Marsh Digital Goods Study Committee</vt:lpstr>
      <vt:lpstr>Senator Marsh Digital Goods Study Committee</vt:lpstr>
      <vt:lpstr>Thank you  Alabama Department of Revenue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2015-10-21T15:41:10Z</dcterms:created>
  <dcterms:modified xsi:type="dcterms:W3CDTF">2016-12-14T19:22:38Z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