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23"/>
  </p:handoutMasterIdLst>
  <p:sldIdLst>
    <p:sldId id="256" r:id="rId2"/>
    <p:sldId id="257" r:id="rId3"/>
    <p:sldId id="270" r:id="rId4"/>
    <p:sldId id="268" r:id="rId5"/>
    <p:sldId id="258" r:id="rId6"/>
    <p:sldId id="271" r:id="rId7"/>
    <p:sldId id="259" r:id="rId8"/>
    <p:sldId id="272" r:id="rId9"/>
    <p:sldId id="260" r:id="rId10"/>
    <p:sldId id="273" r:id="rId11"/>
    <p:sldId id="261" r:id="rId12"/>
    <p:sldId id="274" r:id="rId13"/>
    <p:sldId id="262" r:id="rId14"/>
    <p:sldId id="275" r:id="rId15"/>
    <p:sldId id="263" r:id="rId16"/>
    <p:sldId id="276" r:id="rId17"/>
    <p:sldId id="264" r:id="rId18"/>
    <p:sldId id="265" r:id="rId19"/>
    <p:sldId id="277" r:id="rId20"/>
    <p:sldId id="266" r:id="rId21"/>
    <p:sldId id="267" r:id="rId2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55" autoAdjust="0"/>
    <p:restoredTop sz="94660"/>
  </p:normalViewPr>
  <p:slideViewPr>
    <p:cSldViewPr snapToGrid="0">
      <p:cViewPr varScale="1">
        <p:scale>
          <a:sx n="116" d="100"/>
          <a:sy n="116" d="100"/>
        </p:scale>
        <p:origin x="108"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C25E2C94-7B17-4053-82BE-D47376A562EC}" type="datetimeFigureOut">
              <a:rPr lang="en-US" smtClean="0"/>
              <a:t>12/14/2016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DB9F78EE-C43E-40F9-BB0F-F251F6C4EE8C}" type="slidenum">
              <a:rPr lang="en-US" smtClean="0"/>
              <a:t>‹#›</a:t>
            </a:fld>
            <a:endParaRPr lang="en-US"/>
          </a:p>
        </p:txBody>
      </p:sp>
    </p:spTree>
    <p:extLst>
      <p:ext uri="{BB962C8B-B14F-4D97-AF65-F5344CB8AC3E}">
        <p14:creationId xmlns:p14="http://schemas.microsoft.com/office/powerpoint/2010/main" val="154160003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12/14/2016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Videoconferencing for Juvenile Detention Hearings	</a:t>
            </a:r>
          </a:p>
        </p:txBody>
      </p:sp>
      <p:sp>
        <p:nvSpPr>
          <p:cNvPr id="3" name="Subtitle 2"/>
          <p:cNvSpPr>
            <a:spLocks noGrp="1"/>
          </p:cNvSpPr>
          <p:nvPr>
            <p:ph type="subTitle" idx="1"/>
          </p:nvPr>
        </p:nvSpPr>
        <p:spPr/>
        <p:txBody>
          <a:bodyPr/>
          <a:lstStyle/>
          <a:p>
            <a:r>
              <a:rPr lang="en-US" dirty="0"/>
              <a:t>Cary McMillan, Director, Family Court Division, Administrative Office of Courts</a:t>
            </a:r>
          </a:p>
        </p:txBody>
      </p:sp>
    </p:spTree>
    <p:extLst>
      <p:ext uri="{BB962C8B-B14F-4D97-AF65-F5344CB8AC3E}">
        <p14:creationId xmlns:p14="http://schemas.microsoft.com/office/powerpoint/2010/main" val="2992108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rmAutofit fontScale="25000" lnSpcReduction="20000"/>
          </a:bodyPr>
          <a:lstStyle/>
          <a:p>
            <a:pPr>
              <a:buFont typeface="Wingdings" panose="05000000000000000000" pitchFamily="2" charset="2"/>
              <a:buChar char="ü"/>
            </a:pPr>
            <a:r>
              <a:rPr lang="en-US" sz="14400" dirty="0"/>
              <a:t>(G) </a:t>
            </a:r>
            <a:r>
              <a:rPr lang="en-US" sz="14400" b="1" dirty="0"/>
              <a:t>Recording and Preservation. </a:t>
            </a:r>
            <a:r>
              <a:rPr lang="en-US" sz="14400" dirty="0"/>
              <a:t>The portion of the hearing conducted by videoconferencing shall be recorded by an audiovisual recording system, and that recording shall be part of the record of the case.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5600" dirty="0"/>
              <a:t>-Source:  Appendix B Guidelines for Videoconferencing Detention Hearings (Temporary)</a:t>
            </a:r>
          </a:p>
          <a:p>
            <a:pPr marL="0" indent="0">
              <a:buNone/>
            </a:pPr>
            <a:endParaRPr lang="en-US" dirty="0"/>
          </a:p>
          <a:p>
            <a:pPr marL="0" indent="0">
              <a:buNone/>
            </a:pPr>
            <a:endParaRPr lang="en-US" sz="1400" dirty="0"/>
          </a:p>
        </p:txBody>
      </p:sp>
    </p:spTree>
    <p:extLst>
      <p:ext uri="{BB962C8B-B14F-4D97-AF65-F5344CB8AC3E}">
        <p14:creationId xmlns:p14="http://schemas.microsoft.com/office/powerpoint/2010/main" val="1093576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Appearances by Videoconferencing</a:t>
            </a:r>
          </a:p>
        </p:txBody>
      </p:sp>
      <p:sp>
        <p:nvSpPr>
          <p:cNvPr id="3" name="Content Placeholder 2"/>
          <p:cNvSpPr>
            <a:spLocks noGrp="1"/>
          </p:cNvSpPr>
          <p:nvPr>
            <p:ph idx="1"/>
          </p:nvPr>
        </p:nvSpPr>
        <p:spPr>
          <a:xfrm>
            <a:off x="2117124" y="2133600"/>
            <a:ext cx="9387488" cy="4258962"/>
          </a:xfrm>
        </p:spPr>
        <p:txBody>
          <a:bodyPr/>
          <a:lstStyle/>
          <a:p>
            <a:r>
              <a:rPr lang="en-US" sz="3200" dirty="0"/>
              <a:t>The juvenile court has the discretion to use videoconferencing technology to conduct detention hearings pursuant to §12-15-207, </a:t>
            </a:r>
            <a:r>
              <a:rPr lang="en-US" sz="3200" dirty="0" err="1"/>
              <a:t>Ala.Code</a:t>
            </a:r>
            <a:r>
              <a:rPr lang="en-US" sz="3200" dirty="0"/>
              <a:t> 1975. Additionally, the court may receive pleas and enter dispositions on a juvenile delinquency case, but only upon receiving written consent from the child and child’s attorney. </a:t>
            </a:r>
          </a:p>
          <a:p>
            <a:endParaRPr lang="en-US" sz="3200" dirty="0"/>
          </a:p>
          <a:p>
            <a:pPr marL="0" indent="0">
              <a:buNone/>
            </a:pPr>
            <a:endParaRPr lang="en-US" dirty="0"/>
          </a:p>
        </p:txBody>
      </p:sp>
    </p:spTree>
    <p:extLst>
      <p:ext uri="{BB962C8B-B14F-4D97-AF65-F5344CB8AC3E}">
        <p14:creationId xmlns:p14="http://schemas.microsoft.com/office/powerpoint/2010/main" val="3350469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Appendix C </a:t>
            </a:r>
          </a:p>
        </p:txBody>
      </p:sp>
      <p:pic>
        <p:nvPicPr>
          <p:cNvPr id="4" name="Content Placeholder 3"/>
          <p:cNvPicPr>
            <a:picLocks noGrp="1" noChangeAspect="1"/>
          </p:cNvPicPr>
          <p:nvPr>
            <p:ph idx="1"/>
          </p:nvPr>
        </p:nvPicPr>
        <p:blipFill>
          <a:blip r:embed="rId2"/>
          <a:stretch>
            <a:fillRect/>
          </a:stretch>
        </p:blipFill>
        <p:spPr>
          <a:xfrm>
            <a:off x="5988909" y="411239"/>
            <a:ext cx="4992129" cy="6219738"/>
          </a:xfrm>
          <a:prstGeom prst="rect">
            <a:avLst/>
          </a:prstGeom>
        </p:spPr>
      </p:pic>
    </p:spTree>
    <p:extLst>
      <p:ext uri="{BB962C8B-B14F-4D97-AF65-F5344CB8AC3E}">
        <p14:creationId xmlns:p14="http://schemas.microsoft.com/office/powerpoint/2010/main" val="487367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Convening a Hearing by Videoconferencing </a:t>
            </a:r>
          </a:p>
        </p:txBody>
      </p:sp>
      <p:sp>
        <p:nvSpPr>
          <p:cNvPr id="3" name="Content Placeholder 2"/>
          <p:cNvSpPr>
            <a:spLocks noGrp="1"/>
          </p:cNvSpPr>
          <p:nvPr>
            <p:ph idx="1"/>
          </p:nvPr>
        </p:nvSpPr>
        <p:spPr>
          <a:xfrm>
            <a:off x="2215978" y="2133600"/>
            <a:ext cx="9288634" cy="4291914"/>
          </a:xfrm>
        </p:spPr>
        <p:txBody>
          <a:bodyPr>
            <a:normAutofit/>
          </a:bodyPr>
          <a:lstStyle/>
          <a:p>
            <a:r>
              <a:rPr lang="en-US" sz="2800" dirty="0"/>
              <a:t>A. All juvenile court hearings conducted by videoconferencing shall be recorded by stenographic reporting, by mechanical or electronic device, or by some combination thereof pursuant to Rule 20(A), Alabama Rules of Juvenile Procedure.</a:t>
            </a:r>
          </a:p>
          <a:p>
            <a:r>
              <a:rPr lang="en-US" sz="2800" dirty="0"/>
              <a:t>B. The juvenile court judge or referee must identify the person appearing by remote testimony and then identify him/herself.</a:t>
            </a:r>
          </a:p>
        </p:txBody>
      </p:sp>
    </p:spTree>
    <p:extLst>
      <p:ext uri="{BB962C8B-B14F-4D97-AF65-F5344CB8AC3E}">
        <p14:creationId xmlns:p14="http://schemas.microsoft.com/office/powerpoint/2010/main" val="2439077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Convening a Hearing by Videoconferencing (continued) </a:t>
            </a:r>
          </a:p>
        </p:txBody>
      </p:sp>
      <p:sp>
        <p:nvSpPr>
          <p:cNvPr id="3" name="Content Placeholder 2"/>
          <p:cNvSpPr>
            <a:spLocks noGrp="1"/>
          </p:cNvSpPr>
          <p:nvPr>
            <p:ph idx="1"/>
          </p:nvPr>
        </p:nvSpPr>
        <p:spPr>
          <a:xfrm>
            <a:off x="2232454" y="1905000"/>
            <a:ext cx="9272158" cy="4594654"/>
          </a:xfrm>
        </p:spPr>
        <p:txBody>
          <a:bodyPr>
            <a:normAutofit lnSpcReduction="10000"/>
          </a:bodyPr>
          <a:lstStyle/>
          <a:p>
            <a:r>
              <a:rPr lang="en-US" sz="2000" dirty="0"/>
              <a:t>C. The juvenile court judge or referee must assess the quality of the videoconferencing connection by asking the participants the following:</a:t>
            </a:r>
          </a:p>
          <a:p>
            <a:pPr marL="0" indent="0">
              <a:buNone/>
            </a:pPr>
            <a:r>
              <a:rPr lang="en-US" sz="2000" dirty="0"/>
              <a:t>	1. “Are you able to hear me and can you understand what I am saying?”</a:t>
            </a:r>
          </a:p>
          <a:p>
            <a:pPr marL="0" indent="0">
              <a:buNone/>
            </a:pPr>
            <a:r>
              <a:rPr lang="en-US" sz="2000" dirty="0"/>
              <a:t>	2. “Are you able to see me and is the picture quality sufficient?”</a:t>
            </a:r>
          </a:p>
          <a:p>
            <a:pPr marL="0" indent="0">
              <a:buNone/>
            </a:pPr>
            <a:r>
              <a:rPr lang="en-US" sz="2000" dirty="0"/>
              <a:t>	3. “If at any time you are not able to see or hear what is happening in court today, you 	shall immediately inform me of the issue.”</a:t>
            </a:r>
          </a:p>
          <a:p>
            <a:pPr marL="0" indent="0">
              <a:buNone/>
            </a:pPr>
            <a:r>
              <a:rPr lang="en-US" sz="2000" dirty="0"/>
              <a:t>	4. “Even though you are participating in this hearing by videoconferencing, you  must 	conduct yourself in the same manner as if you were physically present in court.”</a:t>
            </a:r>
          </a:p>
          <a:p>
            <a:pPr marL="0" indent="0">
              <a:buNone/>
            </a:pPr>
            <a:r>
              <a:rPr lang="en-US" sz="2000" dirty="0"/>
              <a:t>	5. “Other than the child and the attorney, who else is in the room with you?” </a:t>
            </a:r>
          </a:p>
          <a:p>
            <a:pPr marL="0" indent="0">
              <a:buNone/>
            </a:pPr>
            <a:endParaRPr lang="en-US" dirty="0"/>
          </a:p>
        </p:txBody>
      </p:sp>
    </p:spTree>
    <p:extLst>
      <p:ext uri="{BB962C8B-B14F-4D97-AF65-F5344CB8AC3E}">
        <p14:creationId xmlns:p14="http://schemas.microsoft.com/office/powerpoint/2010/main" val="37473321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Convening a Hearing by Videoconferencing (Continued) </a:t>
            </a:r>
          </a:p>
        </p:txBody>
      </p:sp>
      <p:sp>
        <p:nvSpPr>
          <p:cNvPr id="3" name="Content Placeholder 2"/>
          <p:cNvSpPr>
            <a:spLocks noGrp="1"/>
          </p:cNvSpPr>
          <p:nvPr>
            <p:ph idx="1"/>
          </p:nvPr>
        </p:nvSpPr>
        <p:spPr>
          <a:xfrm>
            <a:off x="2290119" y="2133600"/>
            <a:ext cx="9214493" cy="4349578"/>
          </a:xfrm>
        </p:spPr>
        <p:txBody>
          <a:bodyPr>
            <a:normAutofit/>
          </a:bodyPr>
          <a:lstStyle/>
          <a:p>
            <a:r>
              <a:rPr lang="en-US" sz="2000" dirty="0"/>
              <a:t>D. The juvenile court judge or referee must identify for those appearing from a remote location each individual located in the courtroom.  During the identification process, the juvenile court judge or referee must verbally identify the location of each party as they appear on the monitor, so that all participants can distinguish the other participants.</a:t>
            </a:r>
          </a:p>
          <a:p>
            <a:r>
              <a:rPr lang="en-US" sz="2000" dirty="0"/>
              <a:t>E. The juvenile court judge or referee must make a determination and make a record as to whether the equipment to be used and the remote location(s) meet the minimum standards for video appearances approved in writing by the Administrative Office of Courts.</a:t>
            </a:r>
          </a:p>
          <a:p>
            <a:pPr marL="0" indent="0">
              <a:buNone/>
            </a:pPr>
            <a:endParaRPr lang="en-US" dirty="0"/>
          </a:p>
        </p:txBody>
      </p:sp>
    </p:spTree>
    <p:extLst>
      <p:ext uri="{BB962C8B-B14F-4D97-AF65-F5344CB8AC3E}">
        <p14:creationId xmlns:p14="http://schemas.microsoft.com/office/powerpoint/2010/main" val="405817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a:xfrm>
            <a:off x="2232454" y="2133599"/>
            <a:ext cx="9272158" cy="4316627"/>
          </a:xfrm>
        </p:spPr>
        <p:txBody>
          <a:bodyPr/>
          <a:lstStyle/>
          <a:p>
            <a:r>
              <a:rPr lang="en-US" sz="2800" dirty="0"/>
              <a:t>F. At the commencement of the hearing, the juvenile court judge or referee must assure that only one person speaks at a time. </a:t>
            </a:r>
          </a:p>
          <a:p>
            <a:r>
              <a:rPr lang="en-US" sz="2800" dirty="0"/>
              <a:t>G. The courts must follow the guidelines set forth by the orders of the supreme court and adhere to all laws and court rules applicable to the juvenile court of Alabama.</a:t>
            </a:r>
          </a:p>
          <a:p>
            <a:endParaRPr lang="en-US" dirty="0"/>
          </a:p>
        </p:txBody>
      </p:sp>
    </p:spTree>
    <p:extLst>
      <p:ext uri="{BB962C8B-B14F-4D97-AF65-F5344CB8AC3E}">
        <p14:creationId xmlns:p14="http://schemas.microsoft.com/office/powerpoint/2010/main" val="1209144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Location of the Child’s Attorney </a:t>
            </a:r>
          </a:p>
        </p:txBody>
      </p:sp>
      <p:sp>
        <p:nvSpPr>
          <p:cNvPr id="3" name="Content Placeholder 2"/>
          <p:cNvSpPr>
            <a:spLocks noGrp="1"/>
          </p:cNvSpPr>
          <p:nvPr>
            <p:ph idx="1"/>
          </p:nvPr>
        </p:nvSpPr>
        <p:spPr/>
        <p:txBody>
          <a:bodyPr>
            <a:normAutofit/>
          </a:bodyPr>
          <a:lstStyle/>
          <a:p>
            <a:r>
              <a:rPr lang="en-US" sz="2400" dirty="0"/>
              <a:t>The temporary guidelines allow the child’s attorney to appear in person before the court or to be present with the child at the juvenile detention facility and appear by videoconferencing.  The juvenile court judge or referee in the county where the hearing is conducted may appoint counsel located in the jurisdiction of the juvenile detention facility.  This subsection would permit the appointed counsel to be present with the child at the juvenile detention facility and appear at the hearing by videoconferencing. </a:t>
            </a:r>
          </a:p>
        </p:txBody>
      </p:sp>
    </p:spTree>
    <p:extLst>
      <p:ext uri="{BB962C8B-B14F-4D97-AF65-F5344CB8AC3E}">
        <p14:creationId xmlns:p14="http://schemas.microsoft.com/office/powerpoint/2010/main" val="1665566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Electronic Filing of Documents and Signature Issues </a:t>
            </a:r>
          </a:p>
        </p:txBody>
      </p:sp>
      <p:sp>
        <p:nvSpPr>
          <p:cNvPr id="3" name="Content Placeholder 2"/>
          <p:cNvSpPr>
            <a:spLocks noGrp="1"/>
          </p:cNvSpPr>
          <p:nvPr>
            <p:ph idx="1"/>
          </p:nvPr>
        </p:nvSpPr>
        <p:spPr>
          <a:xfrm>
            <a:off x="2265405" y="2133599"/>
            <a:ext cx="9239207" cy="4539049"/>
          </a:xfrm>
        </p:spPr>
        <p:txBody>
          <a:bodyPr>
            <a:noAutofit/>
          </a:bodyPr>
          <a:lstStyle/>
          <a:p>
            <a:r>
              <a:rPr lang="en-US" sz="2400" dirty="0"/>
              <a:t>At the commencement of a hearing conducted by videoconferencing, the participants may transfer documents by electronic means.  The juvenile court judge or referee many use any of the following means to accommodate the transmission of documents between individuals in separate locations:</a:t>
            </a:r>
          </a:p>
          <a:p>
            <a:pPr marL="0" indent="0">
              <a:buNone/>
            </a:pPr>
            <a:r>
              <a:rPr lang="en-US" sz="2400" dirty="0"/>
              <a:t>	a.  Fax - The juvenile court and juvenile detention facility may be 	equipped with a fax machine. The court and the child’s attorney 	can transmit pleadings, court documents, and other filings over 	the fax machine.  A signature appearing on a faxed document 	shall be considered an original signature. </a:t>
            </a:r>
          </a:p>
          <a:p>
            <a:pPr marL="0" indent="0">
              <a:buNone/>
            </a:pPr>
            <a:r>
              <a:rPr lang="en-US" sz="2400" dirty="0"/>
              <a:t>	</a:t>
            </a:r>
          </a:p>
        </p:txBody>
      </p:sp>
    </p:spTree>
    <p:extLst>
      <p:ext uri="{BB962C8B-B14F-4D97-AF65-F5344CB8AC3E}">
        <p14:creationId xmlns:p14="http://schemas.microsoft.com/office/powerpoint/2010/main" val="10909345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lstStyle/>
          <a:p>
            <a:r>
              <a:rPr lang="en-US" sz="2800" dirty="0"/>
              <a:t>b. Electronic mail - Documents may be transmitted between the participants 	at the remote location and the juvenile court by electronic mail.  Documents 	can be completed on a computer and transmitted between the participants. 	Additionally, paper documents may be scanned in. </a:t>
            </a:r>
          </a:p>
          <a:p>
            <a:endParaRPr lang="en-US" dirty="0"/>
          </a:p>
        </p:txBody>
      </p:sp>
    </p:spTree>
    <p:extLst>
      <p:ext uri="{BB962C8B-B14F-4D97-AF65-F5344CB8AC3E}">
        <p14:creationId xmlns:p14="http://schemas.microsoft.com/office/powerpoint/2010/main" val="3401675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Introduction </a:t>
            </a:r>
          </a:p>
        </p:txBody>
      </p:sp>
      <p:sp>
        <p:nvSpPr>
          <p:cNvPr id="3" name="Content Placeholder 2"/>
          <p:cNvSpPr>
            <a:spLocks noGrp="1"/>
          </p:cNvSpPr>
          <p:nvPr>
            <p:ph idx="1"/>
          </p:nvPr>
        </p:nvSpPr>
        <p:spPr>
          <a:xfrm>
            <a:off x="2430162" y="1598141"/>
            <a:ext cx="9074450" cy="4539048"/>
          </a:xfrm>
        </p:spPr>
        <p:txBody>
          <a:bodyPr>
            <a:normAutofit/>
          </a:bodyPr>
          <a:lstStyle/>
          <a:p>
            <a:r>
              <a:rPr lang="en-US" sz="2800" dirty="0"/>
              <a:t>Videoconferencing is a process by which participants in a judicial hearing can communicate with each other and with the court from separate locations. </a:t>
            </a:r>
          </a:p>
          <a:p>
            <a:r>
              <a:rPr lang="en-US" sz="2800" dirty="0"/>
              <a:t>Videoconferencing has the potential to reduce travel requirements for law enforcement officers who are charged with the duty of transporting children in juvenile cases between juvenile detention facilities and courts.</a:t>
            </a:r>
          </a:p>
          <a:p>
            <a:pPr marL="0" indent="0">
              <a:buNone/>
            </a:pPr>
            <a:endParaRPr lang="en-US" sz="2400" dirty="0"/>
          </a:p>
        </p:txBody>
      </p:sp>
    </p:spTree>
    <p:extLst>
      <p:ext uri="{BB962C8B-B14F-4D97-AF65-F5344CB8AC3E}">
        <p14:creationId xmlns:p14="http://schemas.microsoft.com/office/powerpoint/2010/main" val="13515570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Electronic Filing of Documents and Signature Issues (continued) </a:t>
            </a:r>
          </a:p>
        </p:txBody>
      </p:sp>
      <p:sp>
        <p:nvSpPr>
          <p:cNvPr id="3" name="Content Placeholder 2"/>
          <p:cNvSpPr>
            <a:spLocks noGrp="1"/>
          </p:cNvSpPr>
          <p:nvPr>
            <p:ph idx="1"/>
          </p:nvPr>
        </p:nvSpPr>
        <p:spPr/>
        <p:txBody>
          <a:bodyPr>
            <a:normAutofit/>
          </a:bodyPr>
          <a:lstStyle/>
          <a:p>
            <a:r>
              <a:rPr lang="en-US" sz="2000" dirty="0"/>
              <a:t>The requirement that any court record or document be signed is met by use of an electronic signature.  An electronic signature is considered to be the original signature upon the court record or document for all purposes under these rules and other applicable statues or rules.  Electronic signatures shall either: (1) show an image of such signature as it appears on the original document or appended as an image file, or (2) bear the name of the signatory preceded by “s/” typed in the space where the signature would otherwise appear, as follows: s/Jane Doe, or (3) comply with any other requirements for electronic signatures as established by law on Administrative Director of Courts directive. </a:t>
            </a:r>
          </a:p>
        </p:txBody>
      </p:sp>
    </p:spTree>
    <p:extLst>
      <p:ext uri="{BB962C8B-B14F-4D97-AF65-F5344CB8AC3E}">
        <p14:creationId xmlns:p14="http://schemas.microsoft.com/office/powerpoint/2010/main" val="880218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Videoconferencing Equipment</a:t>
            </a:r>
          </a:p>
        </p:txBody>
      </p:sp>
      <p:sp>
        <p:nvSpPr>
          <p:cNvPr id="3" name="Content Placeholder 2"/>
          <p:cNvSpPr>
            <a:spLocks noGrp="1"/>
          </p:cNvSpPr>
          <p:nvPr>
            <p:ph idx="1"/>
          </p:nvPr>
        </p:nvSpPr>
        <p:spPr/>
        <p:txBody>
          <a:bodyPr>
            <a:normAutofit fontScale="92500" lnSpcReduction="20000"/>
          </a:bodyPr>
          <a:lstStyle/>
          <a:p>
            <a:r>
              <a:rPr lang="en-US" sz="3200" dirty="0"/>
              <a:t>All videoconferencing equipment used by counties participating in the pilot project must be approved in writing by the Administrative Office of Courts.</a:t>
            </a:r>
          </a:p>
          <a:p>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1400" dirty="0"/>
              <a:t>-Source:  Alabama Judicial System, Policies, Procedures and Guidelines Videoconferencing Appearances in Juvenile Courts (9/2009)</a:t>
            </a:r>
          </a:p>
        </p:txBody>
      </p:sp>
    </p:spTree>
    <p:extLst>
      <p:ext uri="{BB962C8B-B14F-4D97-AF65-F5344CB8AC3E}">
        <p14:creationId xmlns:p14="http://schemas.microsoft.com/office/powerpoint/2010/main" val="3944248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(continued) </a:t>
            </a:r>
          </a:p>
        </p:txBody>
      </p:sp>
      <p:sp>
        <p:nvSpPr>
          <p:cNvPr id="3" name="Content Placeholder 2"/>
          <p:cNvSpPr>
            <a:spLocks noGrp="1"/>
          </p:cNvSpPr>
          <p:nvPr>
            <p:ph idx="1"/>
          </p:nvPr>
        </p:nvSpPr>
        <p:spPr>
          <a:xfrm>
            <a:off x="2504302" y="2001795"/>
            <a:ext cx="9267567" cy="4448431"/>
          </a:xfrm>
        </p:spPr>
        <p:txBody>
          <a:bodyPr>
            <a:normAutofit fontScale="25000" lnSpcReduction="20000"/>
          </a:bodyPr>
          <a:lstStyle/>
          <a:p>
            <a:r>
              <a:rPr lang="en-US" sz="12800" dirty="0"/>
              <a:t>The objective of the videoconferencing project is to establish a reliable alternative to juvenile transportation, while ultimately increasing the efficiency of the juvenile justice process.</a:t>
            </a:r>
          </a:p>
          <a:p>
            <a:r>
              <a:rPr lang="en-US" sz="12800" dirty="0"/>
              <a:t>Videoconferencing will permit the child in a juvenile delinquency case to attend specified hearings without physically appearing in the courtroom. </a:t>
            </a:r>
            <a:endParaRPr lang="en-US" sz="9800" dirty="0"/>
          </a:p>
          <a:p>
            <a:pPr marL="0" indent="0">
              <a:buNone/>
            </a:pPr>
            <a:r>
              <a:rPr lang="en-US" sz="5600" dirty="0"/>
              <a:t>Source:  Alabama Judicial System Policies, Procedures and Guidelines Governing Videoconferencing Appearances in Juvenile Courts (9/2009)</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1569194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Pilot Counties Under the Guidelines</a:t>
            </a:r>
            <a:br>
              <a:rPr lang="en-US" dirty="0"/>
            </a:br>
            <a:r>
              <a:rPr lang="en-US" dirty="0"/>
              <a:t>(through September 30, </a:t>
            </a:r>
            <a:r>
              <a:rPr lang="en-US" sz="4000" dirty="0"/>
              <a:t>2017</a:t>
            </a:r>
            <a:r>
              <a:rPr lang="en-US" dirty="0"/>
              <a:t>)</a:t>
            </a:r>
          </a:p>
        </p:txBody>
      </p:sp>
      <p:sp>
        <p:nvSpPr>
          <p:cNvPr id="3" name="Content Placeholder 2"/>
          <p:cNvSpPr>
            <a:spLocks noGrp="1"/>
          </p:cNvSpPr>
          <p:nvPr>
            <p:ph idx="1"/>
          </p:nvPr>
        </p:nvSpPr>
        <p:spPr/>
        <p:txBody>
          <a:bodyPr>
            <a:normAutofit/>
          </a:bodyPr>
          <a:lstStyle/>
          <a:p>
            <a:r>
              <a:rPr lang="en-US" sz="5400" dirty="0"/>
              <a:t>Lauderdale</a:t>
            </a:r>
          </a:p>
          <a:p>
            <a:r>
              <a:rPr lang="en-US" sz="5400" dirty="0"/>
              <a:t>Marshall</a:t>
            </a:r>
          </a:p>
          <a:p>
            <a:r>
              <a:rPr lang="en-US" sz="5400" dirty="0"/>
              <a:t>Morgan</a:t>
            </a:r>
          </a:p>
        </p:txBody>
      </p:sp>
    </p:spTree>
    <p:extLst>
      <p:ext uri="{BB962C8B-B14F-4D97-AF65-F5344CB8AC3E}">
        <p14:creationId xmlns:p14="http://schemas.microsoft.com/office/powerpoint/2010/main" val="2101007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Guidelines for Videoconferencing Detention Hearings (Temporary)</a:t>
            </a:r>
          </a:p>
        </p:txBody>
      </p:sp>
      <p:sp>
        <p:nvSpPr>
          <p:cNvPr id="3" name="Content Placeholder 2"/>
          <p:cNvSpPr>
            <a:spLocks noGrp="1"/>
          </p:cNvSpPr>
          <p:nvPr>
            <p:ph idx="1"/>
          </p:nvPr>
        </p:nvSpPr>
        <p:spPr>
          <a:xfrm>
            <a:off x="2331308" y="2133599"/>
            <a:ext cx="9173304" cy="4308389"/>
          </a:xfrm>
        </p:spPr>
        <p:txBody>
          <a:bodyPr>
            <a:normAutofit/>
          </a:bodyPr>
          <a:lstStyle/>
          <a:p>
            <a:r>
              <a:rPr lang="en-US" sz="2400" dirty="0"/>
              <a:t>All proceedings must conform to the Guidelines for Videoconferencing Detention Hearings (Temporary) </a:t>
            </a:r>
          </a:p>
          <a:p>
            <a:pPr>
              <a:buFont typeface="Wingdings" panose="05000000000000000000" pitchFamily="2" charset="2"/>
              <a:buChar char="ü"/>
            </a:pPr>
            <a:r>
              <a:rPr lang="en-US" sz="2400" dirty="0"/>
              <a:t>(A) </a:t>
            </a:r>
            <a:r>
              <a:rPr lang="en-US" sz="2400" b="1" dirty="0"/>
              <a:t>Appearance of Child by Videoconferencing.  </a:t>
            </a:r>
            <a:r>
              <a:rPr lang="en-US" sz="2400" dirty="0"/>
              <a:t>The court in its discretion may direct the child to appear at a detention hearing by videoconferencing technology.  Upon written consent by the child and the child’s attorney, a plea and disposition may be entered by videoconference.  The child’s appearance by videoconferencing shall be considered a personal appearance.  The court has the discretion to order the child to physically appear.</a:t>
            </a:r>
          </a:p>
        </p:txBody>
      </p:sp>
    </p:spTree>
    <p:extLst>
      <p:ext uri="{BB962C8B-B14F-4D97-AF65-F5344CB8AC3E}">
        <p14:creationId xmlns:p14="http://schemas.microsoft.com/office/powerpoint/2010/main" val="2613173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Guidelines for Videoconferencing (continued) </a:t>
            </a:r>
          </a:p>
        </p:txBody>
      </p:sp>
      <p:sp>
        <p:nvSpPr>
          <p:cNvPr id="3" name="Content Placeholder 2"/>
          <p:cNvSpPr>
            <a:spLocks noGrp="1"/>
          </p:cNvSpPr>
          <p:nvPr>
            <p:ph idx="1"/>
          </p:nvPr>
        </p:nvSpPr>
        <p:spPr>
          <a:xfrm>
            <a:off x="2290119" y="2133600"/>
            <a:ext cx="9214493" cy="4242486"/>
          </a:xfrm>
        </p:spPr>
        <p:txBody>
          <a:bodyPr>
            <a:noAutofit/>
          </a:bodyPr>
          <a:lstStyle/>
          <a:p>
            <a:r>
              <a:rPr lang="en-US" sz="2800" dirty="0"/>
              <a:t>(B)</a:t>
            </a:r>
            <a:r>
              <a:rPr lang="en-US" sz="2800" b="1" dirty="0"/>
              <a:t>Confidential Communications.  </a:t>
            </a:r>
            <a:r>
              <a:rPr lang="en-US" sz="2800" dirty="0"/>
              <a:t>If the hearing is held by videoconference, provision shall be made to preserve the attorney-client privilege and the confidentiality of attorney-client communications.  In all proceedings by videoconferencing, private means of communication shall be available when they are in different locations, and attorneys shall have means of conferring with each other with the court off of the record. </a:t>
            </a:r>
          </a:p>
          <a:p>
            <a:endParaRPr lang="en-US" sz="2800" dirty="0"/>
          </a:p>
        </p:txBody>
      </p:sp>
    </p:spTree>
    <p:extLst>
      <p:ext uri="{BB962C8B-B14F-4D97-AF65-F5344CB8AC3E}">
        <p14:creationId xmlns:p14="http://schemas.microsoft.com/office/powerpoint/2010/main" val="3349357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601362"/>
            <a:ext cx="8915400" cy="864973"/>
          </a:xfrm>
        </p:spPr>
        <p:txBody>
          <a:bodyPr/>
          <a:lstStyle/>
          <a:p>
            <a:r>
              <a:rPr lang="en-US" dirty="0"/>
              <a:t>Continued…</a:t>
            </a:r>
          </a:p>
        </p:txBody>
      </p:sp>
      <p:sp>
        <p:nvSpPr>
          <p:cNvPr id="3" name="Content Placeholder 2"/>
          <p:cNvSpPr>
            <a:spLocks noGrp="1"/>
          </p:cNvSpPr>
          <p:nvPr>
            <p:ph idx="1"/>
          </p:nvPr>
        </p:nvSpPr>
        <p:spPr/>
        <p:txBody>
          <a:bodyPr>
            <a:noAutofit/>
          </a:bodyPr>
          <a:lstStyle/>
          <a:p>
            <a:pPr>
              <a:buFont typeface="Wingdings" panose="05000000000000000000" pitchFamily="2" charset="2"/>
              <a:buChar char="ü"/>
            </a:pPr>
            <a:r>
              <a:rPr lang="en-US" sz="2400" dirty="0"/>
              <a:t>(C)</a:t>
            </a:r>
            <a:r>
              <a:rPr lang="en-US" sz="2400" b="1" dirty="0"/>
              <a:t>Location of the Child’s Attorney in Hearings Held by Videoconferencing.  </a:t>
            </a:r>
            <a:r>
              <a:rPr lang="en-US" sz="2400" dirty="0"/>
              <a:t>During a hearing conducted by videoconference pursuant to these guidelines, the child’s attorney may be present with the child at the detention center or the attorney may be present physically in the courtroom. </a:t>
            </a:r>
          </a:p>
          <a:p>
            <a:pPr>
              <a:buFont typeface="Wingdings" panose="05000000000000000000" pitchFamily="2" charset="2"/>
              <a:buChar char="ü"/>
            </a:pPr>
            <a:r>
              <a:rPr lang="en-US" sz="2400" dirty="0"/>
              <a:t>(D) </a:t>
            </a:r>
            <a:r>
              <a:rPr lang="en-US" sz="2400" b="1" dirty="0"/>
              <a:t>Other Persons in Attendance at Hearings Held by Videoconferencing</a:t>
            </a:r>
            <a:r>
              <a:rPr lang="en-US" sz="2400" dirty="0"/>
              <a:t>.  Unless otherwise ordered by the court, other persons admitted to attend a hearing conducted by videoconferencing pursuant to these guidelines, other than the child and the child’s attorney, shall appear in person before the court. </a:t>
            </a:r>
          </a:p>
        </p:txBody>
      </p:sp>
    </p:spTree>
    <p:extLst>
      <p:ext uri="{BB962C8B-B14F-4D97-AF65-F5344CB8AC3E}">
        <p14:creationId xmlns:p14="http://schemas.microsoft.com/office/powerpoint/2010/main" val="111669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Continued…</a:t>
            </a:r>
          </a:p>
        </p:txBody>
      </p:sp>
      <p:sp>
        <p:nvSpPr>
          <p:cNvPr id="3" name="Content Placeholder 2"/>
          <p:cNvSpPr>
            <a:spLocks noGrp="1"/>
          </p:cNvSpPr>
          <p:nvPr>
            <p:ph idx="1"/>
          </p:nvPr>
        </p:nvSpPr>
        <p:spPr/>
        <p:txBody>
          <a:bodyPr>
            <a:noAutofit/>
          </a:bodyPr>
          <a:lstStyle/>
          <a:p>
            <a:r>
              <a:rPr lang="en-US" sz="2800" dirty="0"/>
              <a:t>(E)</a:t>
            </a:r>
            <a:r>
              <a:rPr lang="en-US" sz="2800" b="1" dirty="0"/>
              <a:t>Electronic Filing of documents.  </a:t>
            </a:r>
            <a:r>
              <a:rPr lang="en-US" sz="2800" dirty="0"/>
              <a:t>Any documents filed during a hearing conducted by videoconferencing may be transmitted electronically.  A document transmitted electronically may be served on or executed by the person to whom it is sent and returned in the same manner, with the same force effect, authority, and liability as any other original document. </a:t>
            </a:r>
          </a:p>
          <a:p>
            <a:endParaRPr lang="en-US" sz="2800" dirty="0"/>
          </a:p>
        </p:txBody>
      </p:sp>
    </p:spTree>
    <p:extLst>
      <p:ext uri="{BB962C8B-B14F-4D97-AF65-F5344CB8AC3E}">
        <p14:creationId xmlns:p14="http://schemas.microsoft.com/office/powerpoint/2010/main" val="909470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624110"/>
            <a:ext cx="8915400" cy="982268"/>
          </a:xfrm>
        </p:spPr>
        <p:txBody>
          <a:bodyPr/>
          <a:lstStyle/>
          <a:p>
            <a:r>
              <a:rPr lang="en-US" dirty="0"/>
              <a:t>Continued…</a:t>
            </a:r>
          </a:p>
        </p:txBody>
      </p:sp>
      <p:sp>
        <p:nvSpPr>
          <p:cNvPr id="3" name="Content Placeholder 2"/>
          <p:cNvSpPr>
            <a:spLocks noGrp="1"/>
          </p:cNvSpPr>
          <p:nvPr>
            <p:ph idx="1"/>
          </p:nvPr>
        </p:nvSpPr>
        <p:spPr>
          <a:xfrm>
            <a:off x="2207741" y="1927654"/>
            <a:ext cx="9266451" cy="4572000"/>
          </a:xfrm>
        </p:spPr>
        <p:txBody>
          <a:bodyPr>
            <a:normAutofit fontScale="92500"/>
          </a:bodyPr>
          <a:lstStyle/>
          <a:p>
            <a:pPr>
              <a:buFont typeface="Wingdings" panose="05000000000000000000" pitchFamily="2" charset="2"/>
              <a:buChar char="ü"/>
            </a:pPr>
            <a:r>
              <a:rPr lang="en-US" sz="2600" dirty="0"/>
              <a:t>(F) </a:t>
            </a:r>
            <a:r>
              <a:rPr lang="en-US" sz="2600" b="1" dirty="0"/>
              <a:t>Technical Standards. </a:t>
            </a:r>
            <a:r>
              <a:rPr lang="en-US" sz="2600" dirty="0"/>
              <a:t>To facilitate the compatibility of equipment, all videoconferencing equipment used in implementing these guidelines must be approved by the Administrative Office of Courts and meet the following minimum requirements:</a:t>
            </a:r>
          </a:p>
          <a:p>
            <a:pPr>
              <a:buFont typeface="+mj-lt"/>
              <a:buAutoNum type="arabicPeriod"/>
            </a:pPr>
            <a:r>
              <a:rPr lang="en-US" sz="2600" dirty="0"/>
              <a:t>All participants in the hearing must be able to see, hear and communicate with each other simultaneously; and</a:t>
            </a:r>
          </a:p>
          <a:p>
            <a:pPr>
              <a:buFont typeface="+mj-lt"/>
              <a:buAutoNum type="arabicPeriod"/>
            </a:pPr>
            <a:r>
              <a:rPr lang="en-US" sz="2600" dirty="0"/>
              <a:t>All participants in the hearing must be able to see, hear and otherwise observe any physical evidence or exhibits presented during the hearing, either by video, facsimile, or other method.</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78738384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519</TotalTime>
  <Words>1313</Words>
  <Application>Microsoft Office PowerPoint</Application>
  <PresentationFormat>Widescreen</PresentationFormat>
  <Paragraphs>76</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Century Gothic</vt:lpstr>
      <vt:lpstr>Wingdings</vt:lpstr>
      <vt:lpstr>Wingdings 3</vt:lpstr>
      <vt:lpstr>Wisp</vt:lpstr>
      <vt:lpstr>Videoconferencing for Juvenile Detention Hearings </vt:lpstr>
      <vt:lpstr>Introduction </vt:lpstr>
      <vt:lpstr>Introduction (continued) </vt:lpstr>
      <vt:lpstr>Pilot Counties Under the Guidelines (through September 30, 2017)</vt:lpstr>
      <vt:lpstr>Guidelines for Videoconferencing Detention Hearings (Temporary)</vt:lpstr>
      <vt:lpstr>Guidelines for Videoconferencing (continued) </vt:lpstr>
      <vt:lpstr>Continued…</vt:lpstr>
      <vt:lpstr>Continued…</vt:lpstr>
      <vt:lpstr>Continued…</vt:lpstr>
      <vt:lpstr>Continued…</vt:lpstr>
      <vt:lpstr>Appearances by Videoconferencing</vt:lpstr>
      <vt:lpstr>Appendix C </vt:lpstr>
      <vt:lpstr>Convening a Hearing by Videoconferencing </vt:lpstr>
      <vt:lpstr>Convening a Hearing by Videoconferencing (continued) </vt:lpstr>
      <vt:lpstr>Convening a Hearing by Videoconferencing (Continued) </vt:lpstr>
      <vt:lpstr>Continued…</vt:lpstr>
      <vt:lpstr>Location of the Child’s Attorney </vt:lpstr>
      <vt:lpstr>Electronic Filing of Documents and Signature Issues </vt:lpstr>
      <vt:lpstr>Continued…</vt:lpstr>
      <vt:lpstr>Electronic Filing of Documents and Signature Issues (continued) </vt:lpstr>
      <vt:lpstr>Videoconferencing Equipment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Videoconferencing for Juvenile Detention Hearings</dc:title>
  <dc:creator>Mandi E. Hall</dc:creator>
  <cp:lastModifiedBy>Sallie Gowan</cp:lastModifiedBy>
  <cp:revision>25</cp:revision>
  <cp:lastPrinted>2016-12-06T20:28:06Z</cp:lastPrinted>
  <dcterms:created xsi:type="dcterms:W3CDTF">2016-11-22T15:19:09Z</dcterms:created>
  <dcterms:modified xsi:type="dcterms:W3CDTF">2016-12-14T19:09:54Z</dcterms:modified>
</cp:coreProperties>
</file>