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7/12/2017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Non-Profit Exemption Reporting Process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17410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810-6-5-.02.02</a:t>
            </a:r>
            <a:r>
              <a:rPr lang="en-US" b="1" dirty="0" smtClean="0"/>
              <a:t>.</a:t>
            </a:r>
            <a:br>
              <a:rPr lang="en-US" b="1" dirty="0" smtClean="0"/>
            </a:br>
            <a:r>
              <a:rPr lang="en-US" b="1" dirty="0" smtClean="0"/>
              <a:t>Required Per </a:t>
            </a:r>
            <a:endParaRPr lang="en-US" dirty="0"/>
          </a:p>
        </p:txBody>
      </p:sp>
      <p:sp>
        <p:nvSpPr>
          <p:cNvPr id="3" name="Content Placeholder 2"/>
          <p:cNvSpPr>
            <a:spLocks noGrp="1"/>
          </p:cNvSpPr>
          <p:nvPr>
            <p:ph idx="1"/>
          </p:nvPr>
        </p:nvSpPr>
        <p:spPr/>
        <p:txBody>
          <a:bodyPr/>
          <a:lstStyle/>
          <a:p>
            <a:r>
              <a:rPr lang="en-US" b="1" dirty="0" smtClean="0"/>
              <a:t>Informational </a:t>
            </a:r>
            <a:r>
              <a:rPr lang="en-US" b="1" dirty="0"/>
              <a:t>Report for Entities Having a Statutory Exemption from the Payment of Sales, Use, and Lodgings Taxes </a:t>
            </a:r>
            <a:endParaRPr lang="en-US" b="1" dirty="0" smtClean="0"/>
          </a:p>
          <a:p>
            <a:pPr lvl="1"/>
            <a:r>
              <a:rPr lang="en-US" dirty="0" smtClean="0"/>
              <a:t>Required for statutory exempt entities to file a quadrennial report -- other </a:t>
            </a:r>
            <a:r>
              <a:rPr lang="en-US" dirty="0"/>
              <a:t>than governmental entities, </a:t>
            </a:r>
            <a:endParaRPr lang="en-US" dirty="0" smtClean="0"/>
          </a:p>
          <a:p>
            <a:pPr lvl="1"/>
            <a:r>
              <a:rPr lang="en-US" dirty="0" smtClean="0"/>
              <a:t>The entities required  have a </a:t>
            </a:r>
            <a:r>
              <a:rPr lang="en-US" dirty="0"/>
              <a:t>statutory exemption from the payment of Alabama sales, use, or lodgings </a:t>
            </a:r>
            <a:r>
              <a:rPr lang="en-US" dirty="0" smtClean="0"/>
              <a:t>taxes</a:t>
            </a:r>
          </a:p>
          <a:p>
            <a:pPr lvl="2"/>
            <a:r>
              <a:rPr lang="en-US" dirty="0"/>
              <a:t>including but not limited to those cited in Title 40, Chapter 9</a:t>
            </a:r>
            <a:endParaRPr lang="en-US" dirty="0" smtClean="0"/>
          </a:p>
          <a:p>
            <a:pPr lvl="1"/>
            <a:r>
              <a:rPr lang="en-US" dirty="0" smtClean="0"/>
              <a:t>Additional requirement -- shall </a:t>
            </a:r>
            <a:r>
              <a:rPr lang="en-US" dirty="0"/>
              <a:t>be required to obtain a sales and use tax certificate of exemption to be renewed on an </a:t>
            </a:r>
            <a:r>
              <a:rPr lang="en-US" dirty="0" smtClean="0"/>
              <a:t>annual basis</a:t>
            </a:r>
            <a:endParaRPr lang="en-US" dirty="0"/>
          </a:p>
        </p:txBody>
      </p:sp>
    </p:spTree>
    <p:extLst>
      <p:ext uri="{BB962C8B-B14F-4D97-AF65-F5344CB8AC3E}">
        <p14:creationId xmlns:p14="http://schemas.microsoft.com/office/powerpoint/2010/main" val="401271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to Obtain Certificate or to File Informational Report</a:t>
            </a:r>
            <a:endParaRPr lang="en-US" dirty="0"/>
          </a:p>
        </p:txBody>
      </p:sp>
      <p:sp>
        <p:nvSpPr>
          <p:cNvPr id="3" name="Content Placeholder 2"/>
          <p:cNvSpPr>
            <a:spLocks noGrp="1"/>
          </p:cNvSpPr>
          <p:nvPr>
            <p:ph idx="1"/>
          </p:nvPr>
        </p:nvSpPr>
        <p:spPr/>
        <p:txBody>
          <a:bodyPr/>
          <a:lstStyle/>
          <a:p>
            <a:r>
              <a:rPr lang="en-US" dirty="0" smtClean="0"/>
              <a:t>(a</a:t>
            </a:r>
            <a:r>
              <a:rPr lang="en-US" dirty="0"/>
              <a:t>) Such required informational reports shall be a prerequisite for the renewal of certificates of exemption. </a:t>
            </a:r>
            <a:endParaRPr lang="en-US" dirty="0" smtClean="0"/>
          </a:p>
          <a:p>
            <a:r>
              <a:rPr lang="en-US" dirty="0" smtClean="0"/>
              <a:t>(</a:t>
            </a:r>
            <a:r>
              <a:rPr lang="en-US" dirty="0"/>
              <a:t>b) Any person or company that does not comply with the reporting requirements may be barred from the use of any certificate of exemption until such time as the required informational report is filed with the Department, not to exceed six months for the first offense and one year for the second offense. </a:t>
            </a:r>
            <a:endParaRPr lang="en-US" dirty="0" smtClean="0"/>
          </a:p>
          <a:p>
            <a:pPr lvl="1"/>
            <a:r>
              <a:rPr lang="en-US" dirty="0" smtClean="0"/>
              <a:t>Exception:  United Appeal Funds and supported charities</a:t>
            </a:r>
          </a:p>
          <a:p>
            <a:r>
              <a:rPr lang="en-US" dirty="0" smtClean="0"/>
              <a:t>(c) On </a:t>
            </a:r>
            <a:r>
              <a:rPr lang="en-US" dirty="0"/>
              <a:t>the third offense, </a:t>
            </a:r>
            <a:r>
              <a:rPr lang="en-US" dirty="0" smtClean="0"/>
              <a:t>the exempt entity shall </a:t>
            </a:r>
            <a:r>
              <a:rPr lang="en-US" dirty="0"/>
              <a:t>be barred from the use of any certificate of exemption until </a:t>
            </a:r>
            <a:r>
              <a:rPr lang="en-US" dirty="0" smtClean="0"/>
              <a:t>authorized </a:t>
            </a:r>
            <a:r>
              <a:rPr lang="en-US" dirty="0"/>
              <a:t>to obtain a certificate of exemption pursuant to a joint resolution by the Alabama legislature.</a:t>
            </a:r>
          </a:p>
        </p:txBody>
      </p:sp>
    </p:spTree>
    <p:extLst>
      <p:ext uri="{BB962C8B-B14F-4D97-AF65-F5344CB8AC3E}">
        <p14:creationId xmlns:p14="http://schemas.microsoft.com/office/powerpoint/2010/main" val="72468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Process</a:t>
            </a:r>
            <a:endParaRPr lang="en-US" dirty="0"/>
          </a:p>
        </p:txBody>
      </p:sp>
      <p:sp>
        <p:nvSpPr>
          <p:cNvPr id="3" name="Content Placeholder 2"/>
          <p:cNvSpPr>
            <a:spLocks noGrp="1"/>
          </p:cNvSpPr>
          <p:nvPr>
            <p:ph idx="1"/>
          </p:nvPr>
        </p:nvSpPr>
        <p:spPr/>
        <p:txBody>
          <a:bodyPr/>
          <a:lstStyle/>
          <a:p>
            <a:r>
              <a:rPr lang="en-US" dirty="0" smtClean="0"/>
              <a:t>First report due by October 31, 2017 for fiscal year ending September 30, 2017</a:t>
            </a:r>
          </a:p>
          <a:p>
            <a:r>
              <a:rPr lang="en-US" dirty="0"/>
              <a:t>Thereafter, reports will be required to be filed by October 31, 2021, for the fiscal year ended September 30, </a:t>
            </a:r>
            <a:r>
              <a:rPr lang="en-US" dirty="0" smtClean="0"/>
              <a:t>2021 </a:t>
            </a:r>
          </a:p>
          <a:p>
            <a:r>
              <a:rPr lang="en-US" dirty="0" smtClean="0"/>
              <a:t>And </a:t>
            </a:r>
            <a:r>
              <a:rPr lang="en-US" dirty="0"/>
              <a:t>each quadrennial October 31st thereafter for the prior year period from October 1 through September 30</a:t>
            </a:r>
          </a:p>
        </p:txBody>
      </p:sp>
    </p:spTree>
    <p:extLst>
      <p:ext uri="{BB962C8B-B14F-4D97-AF65-F5344CB8AC3E}">
        <p14:creationId xmlns:p14="http://schemas.microsoft.com/office/powerpoint/2010/main" val="226651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 of Exempt Purchases</a:t>
            </a:r>
            <a:br>
              <a:rPr lang="en-US" dirty="0" smtClean="0"/>
            </a:br>
            <a:r>
              <a:rPr lang="en-US" dirty="0" smtClean="0"/>
              <a:t>Required Information Fields</a:t>
            </a:r>
            <a:endParaRPr lang="en-US" dirty="0"/>
          </a:p>
        </p:txBody>
      </p:sp>
      <p:sp>
        <p:nvSpPr>
          <p:cNvPr id="3" name="Content Placeholder 2"/>
          <p:cNvSpPr>
            <a:spLocks noGrp="1"/>
          </p:cNvSpPr>
          <p:nvPr>
            <p:ph idx="1"/>
          </p:nvPr>
        </p:nvSpPr>
        <p:spPr/>
        <p:txBody>
          <a:bodyPr/>
          <a:lstStyle/>
          <a:p>
            <a:r>
              <a:rPr lang="en-US" dirty="0"/>
              <a:t>Exemption certificate number, federal employer identification number, legal name, trade or business name, and complete </a:t>
            </a:r>
            <a:r>
              <a:rPr lang="en-US" dirty="0" smtClean="0"/>
              <a:t>address</a:t>
            </a:r>
          </a:p>
          <a:p>
            <a:r>
              <a:rPr lang="en-US" dirty="0"/>
              <a:t>Fiscal year covered by the report (October 1 through September 30</a:t>
            </a:r>
            <a:r>
              <a:rPr lang="en-US" dirty="0" smtClean="0"/>
              <a:t>)</a:t>
            </a:r>
          </a:p>
          <a:p>
            <a:r>
              <a:rPr lang="en-US" dirty="0"/>
              <a:t>Whether the certificate holder is a for-profit or non-profit </a:t>
            </a:r>
            <a:r>
              <a:rPr lang="en-US" dirty="0" smtClean="0"/>
              <a:t>entity</a:t>
            </a:r>
          </a:p>
          <a:p>
            <a:r>
              <a:rPr lang="en-US" dirty="0"/>
              <a:t>Certificate holders NTEE (National Taxonomy of Exempt Entities) Code on file with the IRS, or equivalent if </a:t>
            </a:r>
            <a:r>
              <a:rPr lang="en-US" dirty="0" smtClean="0"/>
              <a:t>for-profit</a:t>
            </a:r>
          </a:p>
        </p:txBody>
      </p:sp>
    </p:spTree>
    <p:extLst>
      <p:ext uri="{BB962C8B-B14F-4D97-AF65-F5344CB8AC3E}">
        <p14:creationId xmlns:p14="http://schemas.microsoft.com/office/powerpoint/2010/main" val="166573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 Required:  Revenue of Exempt Entity</a:t>
            </a:r>
            <a:endParaRPr lang="en-US" dirty="0"/>
          </a:p>
        </p:txBody>
      </p:sp>
      <p:sp>
        <p:nvSpPr>
          <p:cNvPr id="3" name="Content Placeholder 2"/>
          <p:cNvSpPr>
            <a:spLocks noGrp="1"/>
          </p:cNvSpPr>
          <p:nvPr>
            <p:ph idx="1"/>
          </p:nvPr>
        </p:nvSpPr>
        <p:spPr/>
        <p:txBody>
          <a:bodyPr/>
          <a:lstStyle/>
          <a:p>
            <a:r>
              <a:rPr lang="en-US" dirty="0"/>
              <a:t>Revenue reported on line 12 of IRS Form 990, Return of Organization Exempt from Income Tax, if certificate holder is a non-profit entity required to file Form 990, or total gross receipts, as reported on federal income tax return, times the Alabama apportionment factor if certificate holder is a for profit entity. </a:t>
            </a:r>
            <a:endParaRPr lang="en-US" dirty="0" smtClean="0"/>
          </a:p>
          <a:p>
            <a:r>
              <a:rPr lang="en-US" dirty="0" smtClean="0"/>
              <a:t>For-profit </a:t>
            </a:r>
            <a:r>
              <a:rPr lang="en-US" dirty="0"/>
              <a:t>entities not required to complete an unconsolidated federal income tax return or Alabama apportionment schedule must prepare the appropriate pro-forma return and/or schedule for this calculation. </a:t>
            </a:r>
            <a:endParaRPr lang="en-US" dirty="0" smtClean="0"/>
          </a:p>
          <a:p>
            <a:r>
              <a:rPr lang="en-US" dirty="0" smtClean="0"/>
              <a:t>If </a:t>
            </a:r>
            <a:r>
              <a:rPr lang="en-US" dirty="0"/>
              <a:t>a certificate holder is a nonprofit entity and is not required to file Form 990, such entity shall disclose its gross receipts for its most recent accounting year</a:t>
            </a:r>
          </a:p>
        </p:txBody>
      </p:sp>
    </p:spTree>
    <p:extLst>
      <p:ext uri="{BB962C8B-B14F-4D97-AF65-F5344CB8AC3E}">
        <p14:creationId xmlns:p14="http://schemas.microsoft.com/office/powerpoint/2010/main" val="4012810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 Required:  Expenses of Exempt Entity</a:t>
            </a:r>
            <a:endParaRPr lang="en-US" dirty="0"/>
          </a:p>
        </p:txBody>
      </p:sp>
      <p:sp>
        <p:nvSpPr>
          <p:cNvPr id="3" name="Content Placeholder 2"/>
          <p:cNvSpPr>
            <a:spLocks noGrp="1"/>
          </p:cNvSpPr>
          <p:nvPr>
            <p:ph idx="1"/>
          </p:nvPr>
        </p:nvSpPr>
        <p:spPr/>
        <p:txBody>
          <a:bodyPr/>
          <a:lstStyle/>
          <a:p>
            <a:r>
              <a:rPr lang="en-US" dirty="0"/>
              <a:t>Expenses reported on line 18 of IRS Form 990, Return or Organization Exempt from Income Tax, if certificate holder is a non-profit entity required to file Form 990, or total expenditures, as reported on federal income tax return, times the Alabama apportionment factor if certificate holder is a for profit entity. </a:t>
            </a:r>
            <a:endParaRPr lang="en-US" dirty="0" smtClean="0"/>
          </a:p>
          <a:p>
            <a:r>
              <a:rPr lang="en-US" dirty="0" smtClean="0"/>
              <a:t>For-profit </a:t>
            </a:r>
            <a:r>
              <a:rPr lang="en-US" dirty="0"/>
              <a:t>entities not required to complete an unconsolidated federal income tax return or Alabama apportionment schedule must prepare the appropriate pro-forma return and/or schedule for this calculation. </a:t>
            </a:r>
            <a:endParaRPr lang="en-US" dirty="0" smtClean="0"/>
          </a:p>
          <a:p>
            <a:r>
              <a:rPr lang="en-US" dirty="0" smtClean="0"/>
              <a:t>If </a:t>
            </a:r>
            <a:r>
              <a:rPr lang="en-US" dirty="0"/>
              <a:t>the certificate holder is a non-profit entity and is not required to file Form 990, such entity shall disclose its total expenditures for its most recent accounting period</a:t>
            </a:r>
          </a:p>
        </p:txBody>
      </p:sp>
    </p:spTree>
    <p:extLst>
      <p:ext uri="{BB962C8B-B14F-4D97-AF65-F5344CB8AC3E}">
        <p14:creationId xmlns:p14="http://schemas.microsoft.com/office/powerpoint/2010/main" val="172150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 Purchases to be Reported</a:t>
            </a:r>
            <a:endParaRPr lang="en-US" dirty="0"/>
          </a:p>
        </p:txBody>
      </p:sp>
      <p:sp>
        <p:nvSpPr>
          <p:cNvPr id="3" name="Content Placeholder 2"/>
          <p:cNvSpPr>
            <a:spLocks noGrp="1"/>
          </p:cNvSpPr>
          <p:nvPr>
            <p:ph idx="1"/>
          </p:nvPr>
        </p:nvSpPr>
        <p:spPr/>
        <p:txBody>
          <a:bodyPr>
            <a:normAutofit/>
          </a:bodyPr>
          <a:lstStyle/>
          <a:p>
            <a:r>
              <a:rPr lang="en-US" dirty="0"/>
              <a:t>A breakdown, by applicable tax rate, of the total purchase price of tangible personal property purchased or consumed in Alabama during the tax reporting </a:t>
            </a:r>
            <a:r>
              <a:rPr lang="en-US" dirty="0" smtClean="0"/>
              <a:t>period</a:t>
            </a:r>
          </a:p>
          <a:p>
            <a:pPr lvl="1"/>
            <a:r>
              <a:rPr lang="en-US" dirty="0" smtClean="0"/>
              <a:t>4 percent --  General Rate  (operating supplies, equipment, consumables)</a:t>
            </a:r>
          </a:p>
          <a:p>
            <a:pPr lvl="1"/>
            <a:r>
              <a:rPr lang="en-US" dirty="0" smtClean="0"/>
              <a:t>2 percent --  Automotive   (trucks, vans, cars, etc.)</a:t>
            </a:r>
          </a:p>
          <a:p>
            <a:pPr lvl="1"/>
            <a:r>
              <a:rPr lang="en-US" dirty="0" smtClean="0"/>
              <a:t>1.5 percent  --  Farming/Machine Rate   (For those </a:t>
            </a:r>
            <a:r>
              <a:rPr lang="en-US" smtClean="0"/>
              <a:t>manufacturing product)</a:t>
            </a:r>
            <a:endParaRPr lang="en-US" dirty="0" smtClean="0"/>
          </a:p>
          <a:p>
            <a:r>
              <a:rPr lang="en-US" dirty="0"/>
              <a:t>Total amount of charges resulting from the use of rooms, lodgings, or other accommodations in Alabama during the tax reporting period, </a:t>
            </a:r>
            <a:r>
              <a:rPr lang="en-US" dirty="0" smtClean="0"/>
              <a:t>and</a:t>
            </a:r>
          </a:p>
          <a:p>
            <a:r>
              <a:rPr lang="en-US" dirty="0"/>
              <a:t>Signature, printed name, title, telephone number and e-mail address (if any) of certificate holder or certificate holder’s duly authorized representative and the date signed. </a:t>
            </a:r>
          </a:p>
        </p:txBody>
      </p:sp>
    </p:spTree>
    <p:extLst>
      <p:ext uri="{BB962C8B-B14F-4D97-AF65-F5344CB8AC3E}">
        <p14:creationId xmlns:p14="http://schemas.microsoft.com/office/powerpoint/2010/main" val="4031750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Filing of Informational Report</a:t>
            </a:r>
            <a:endParaRPr lang="en-US" dirty="0"/>
          </a:p>
        </p:txBody>
      </p:sp>
      <p:sp>
        <p:nvSpPr>
          <p:cNvPr id="3" name="Content Placeholder 2"/>
          <p:cNvSpPr>
            <a:spLocks noGrp="1"/>
          </p:cNvSpPr>
          <p:nvPr>
            <p:ph idx="1"/>
          </p:nvPr>
        </p:nvSpPr>
        <p:spPr/>
        <p:txBody>
          <a:bodyPr/>
          <a:lstStyle/>
          <a:p>
            <a:r>
              <a:rPr lang="en-US" dirty="0"/>
              <a:t>Informational reports shall be filed electronically through the Department’s electronic filing system, My Alabama Taxes. </a:t>
            </a:r>
            <a:endParaRPr lang="en-US" dirty="0" smtClean="0"/>
          </a:p>
          <a:p>
            <a:endParaRPr lang="en-US" dirty="0"/>
          </a:p>
          <a:p>
            <a:endParaRPr lang="en-US" dirty="0" smtClean="0"/>
          </a:p>
          <a:p>
            <a:endParaRPr lang="en-US" dirty="0"/>
          </a:p>
          <a:p>
            <a:endParaRPr lang="en-US" dirty="0" smtClean="0"/>
          </a:p>
          <a:p>
            <a:r>
              <a:rPr lang="en-US" dirty="0" smtClean="0"/>
              <a:t>(</a:t>
            </a:r>
            <a:r>
              <a:rPr lang="en-US" dirty="0"/>
              <a:t>Sections 40-2A-7(a)(5), 40-23-31 and 40-23- 120, Code of Alabama 1975, effective June 4, 2016, amended effective November 14, 2016.)</a:t>
            </a:r>
          </a:p>
        </p:txBody>
      </p:sp>
    </p:spTree>
    <p:extLst>
      <p:ext uri="{BB962C8B-B14F-4D97-AF65-F5344CB8AC3E}">
        <p14:creationId xmlns:p14="http://schemas.microsoft.com/office/powerpoint/2010/main" val="225248644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83</TotalTime>
  <Words>778</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Non-Profit Exemption Reporting Process</vt:lpstr>
      <vt:lpstr>810-6-5-.02.02. Required Per </vt:lpstr>
      <vt:lpstr>Failure to Obtain Certificate or to File Informational Report</vt:lpstr>
      <vt:lpstr>Reporting Process</vt:lpstr>
      <vt:lpstr>Report of Exempt Purchases Required Information Fields</vt:lpstr>
      <vt:lpstr>Info Required:  Revenue of Exempt Entity</vt:lpstr>
      <vt:lpstr>Info Required:  Expenses of Exempt Entity</vt:lpstr>
      <vt:lpstr>Exempt Purchases to be Reported</vt:lpstr>
      <vt:lpstr>Electronic Filing of Informational Report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Non-Profit Exemption Reporting Process</dc:title>
  <dc:creator>Reynolds, Rouen</dc:creator>
  <cp:lastModifiedBy>Reynolds, Rouen</cp:lastModifiedBy>
  <cp:revision>4</cp:revision>
  <dcterms:created xsi:type="dcterms:W3CDTF">2017-07-12T18:07:28Z</dcterms:created>
  <dcterms:modified xsi:type="dcterms:W3CDTF">2017-07-12T19:30:54Z</dcterms:modified>
</cp:coreProperties>
</file>