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25"/>
  </p:notesMasterIdLst>
  <p:handoutMasterIdLst>
    <p:handoutMasterId r:id="rId26"/>
  </p:handoutMasterIdLst>
  <p:sldIdLst>
    <p:sldId id="257" r:id="rId3"/>
    <p:sldId id="307" r:id="rId4"/>
    <p:sldId id="308" r:id="rId5"/>
    <p:sldId id="288" r:id="rId6"/>
    <p:sldId id="270" r:id="rId7"/>
    <p:sldId id="289" r:id="rId8"/>
    <p:sldId id="272" r:id="rId9"/>
    <p:sldId id="273" r:id="rId10"/>
    <p:sldId id="276" r:id="rId11"/>
    <p:sldId id="277" r:id="rId12"/>
    <p:sldId id="278" r:id="rId13"/>
    <p:sldId id="286" r:id="rId14"/>
    <p:sldId id="298" r:id="rId15"/>
    <p:sldId id="279" r:id="rId16"/>
    <p:sldId id="299" r:id="rId17"/>
    <p:sldId id="301" r:id="rId18"/>
    <p:sldId id="294" r:id="rId19"/>
    <p:sldId id="292" r:id="rId20"/>
    <p:sldId id="293" r:id="rId21"/>
    <p:sldId id="302" r:id="rId22"/>
    <p:sldId id="303" r:id="rId23"/>
    <p:sldId id="28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3955" autoAdjust="0"/>
  </p:normalViewPr>
  <p:slideViewPr>
    <p:cSldViewPr>
      <p:cViewPr varScale="1">
        <p:scale>
          <a:sx n="83" d="100"/>
          <a:sy n="83" d="100"/>
        </p:scale>
        <p:origin x="642"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20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C4361ED-A59C-42CB-BF72-2D0AEB87A02E}" type="datetimeFigureOut">
              <a:rPr lang="en-US" smtClean="0"/>
              <a:t>8/14/2017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62F8263-4FFE-4972-A1E6-C75487829418}" type="slidenum">
              <a:rPr lang="en-US" smtClean="0"/>
              <a:t>‹#›</a:t>
            </a:fld>
            <a:endParaRPr lang="en-US"/>
          </a:p>
        </p:txBody>
      </p:sp>
    </p:spTree>
    <p:extLst>
      <p:ext uri="{BB962C8B-B14F-4D97-AF65-F5344CB8AC3E}">
        <p14:creationId xmlns:p14="http://schemas.microsoft.com/office/powerpoint/2010/main" val="3325694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AA44C66-B94D-453D-A9D3-113AE6E19870}" type="slidenum">
              <a:rPr lang="en-US" smtClean="0"/>
              <a:t>‹#›</a:t>
            </a:fld>
            <a:endParaRPr lang="en-US"/>
          </a:p>
        </p:txBody>
      </p:sp>
      <p:sp>
        <p:nvSpPr>
          <p:cNvPr id="8" name="Notes Placeholder 7"/>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131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8/14/2017 9:36 AM</a:t>
            </a:fld>
            <a:endParaRPr lang="en-US" dirty="0"/>
          </a:p>
        </p:txBody>
      </p:sp>
      <p:sp>
        <p:nvSpPr>
          <p:cNvPr id="6" name="Footer Placeholder 5"/>
          <p:cNvSpPr>
            <a:spLocks noGrp="1"/>
          </p:cNvSpPr>
          <p:nvPr>
            <p:ph type="ftr" sz="quarter" idx="12"/>
          </p:nvPr>
        </p:nvSpPr>
        <p:spPr>
          <a:xfrm>
            <a:off x="0" y="8829967"/>
            <a:ext cx="6309360" cy="464820"/>
          </a:xfrm>
          <a:prstGeom prst="rect">
            <a:avLst/>
          </a:prstGeo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33976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defTabSz="931774">
              <a:defRPr/>
            </a:pPr>
            <a:r>
              <a:rPr lang="en-US" dirty="0"/>
              <a:t>O</a:t>
            </a:r>
            <a:r>
              <a:rPr lang="en-US" baseline="0" dirty="0"/>
              <a:t>utdoor recreation is an important economic development opportunity by improving the quality of life in a community. </a:t>
            </a:r>
            <a:endParaRPr lang="en-US" dirty="0"/>
          </a:p>
          <a:p>
            <a:pPr defTabSz="931774">
              <a:defRPr/>
            </a:pPr>
            <a:endParaRPr lang="en-US" dirty="0"/>
          </a:p>
          <a:p>
            <a:pPr defTabSz="931774">
              <a:defRPr/>
            </a:pPr>
            <a:r>
              <a:rPr lang="en-US" dirty="0"/>
              <a:t>Grants from the </a:t>
            </a:r>
            <a:r>
              <a:rPr lang="en-US" b="1" dirty="0"/>
              <a:t>Recreational Trails Program </a:t>
            </a:r>
            <a:r>
              <a:rPr lang="en-US" dirty="0"/>
              <a:t>and </a:t>
            </a:r>
            <a:r>
              <a:rPr lang="en-US" b="1" dirty="0"/>
              <a:t>Land and Water Conservation Fund</a:t>
            </a:r>
            <a:r>
              <a:rPr lang="en-US" dirty="0"/>
              <a:t> help Alabama communities expand outdoor recreational opportunities</a:t>
            </a:r>
            <a:r>
              <a:rPr lang="en-US" baseline="0" dirty="0"/>
              <a:t> by creating new parks and trails and expanding existing ones.</a:t>
            </a:r>
            <a:endParaRPr lang="en-US" dirty="0"/>
          </a:p>
          <a:p>
            <a:pPr defTabSz="931774">
              <a:defRPr/>
            </a:pPr>
            <a:endParaRPr lang="en-US" dirty="0"/>
          </a:p>
          <a:p>
            <a:pPr defTabSz="931774">
              <a:defRPr/>
            </a:pPr>
            <a:r>
              <a:rPr lang="en-US" dirty="0"/>
              <a:t>The Land and Water Conservation Fund is managed on the federal</a:t>
            </a:r>
            <a:r>
              <a:rPr lang="en-US" baseline="0" dirty="0"/>
              <a:t> level by the National Park Service and the Recreational Trails Program is managed by the U.S. Department of Transportation.</a:t>
            </a:r>
            <a:endParaRPr lang="en-US" dirty="0"/>
          </a:p>
          <a:p>
            <a:pPr marL="0" indent="0" defTabSz="931774">
              <a:buFont typeface="Arial" panose="020B0604020202020204" pitchFamily="34" charset="0"/>
              <a:buNone/>
              <a:defRPr/>
            </a:pPr>
            <a:endParaRPr lang="en-US" dirty="0"/>
          </a:p>
          <a:p>
            <a:pPr marL="171450" indent="-171450" defTabSz="931774">
              <a:buFont typeface="Arial" panose="020B0604020202020204" pitchFamily="34" charset="0"/>
              <a:buChar char="•"/>
              <a:defRPr/>
            </a:pPr>
            <a:r>
              <a:rPr lang="en-US" dirty="0"/>
              <a:t>Projects funded through these two grant programs added 107 miles of trails and 70 acres of park land in</a:t>
            </a:r>
            <a:r>
              <a:rPr lang="en-US" baseline="0" dirty="0"/>
              <a:t> 2016.</a:t>
            </a:r>
            <a:endParaRPr lang="en-US" dirty="0"/>
          </a:p>
          <a:p>
            <a:endParaRPr lang="en-US" dirty="0"/>
          </a:p>
          <a:p>
            <a:pPr defTabSz="931774">
              <a:defRPr/>
            </a:pPr>
            <a:endParaRPr lang="en-US" dirty="0"/>
          </a:p>
          <a:p>
            <a:pPr defTabSz="931774">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12</a:t>
            </a:fld>
            <a:endParaRPr lang="en-US"/>
          </a:p>
        </p:txBody>
      </p:sp>
    </p:spTree>
    <p:extLst>
      <p:ext uri="{BB962C8B-B14F-4D97-AF65-F5344CB8AC3E}">
        <p14:creationId xmlns:p14="http://schemas.microsoft.com/office/powerpoint/2010/main" val="368956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defTabSz="931774">
              <a:defRPr/>
            </a:pPr>
            <a:r>
              <a:rPr lang="en-US" dirty="0"/>
              <a:t>Two additional programs managed</a:t>
            </a:r>
            <a:r>
              <a:rPr lang="en-US" baseline="0" dirty="0"/>
              <a:t> by the</a:t>
            </a:r>
            <a:r>
              <a:rPr lang="en-US" dirty="0"/>
              <a:t> Community and</a:t>
            </a:r>
            <a:r>
              <a:rPr lang="en-US" baseline="0" dirty="0"/>
              <a:t> Economic Development Division are designed to help business owners.</a:t>
            </a:r>
          </a:p>
          <a:p>
            <a:pPr defTabSz="931774">
              <a:defRPr/>
            </a:pPr>
            <a:endParaRPr lang="en-US" baseline="0" dirty="0"/>
          </a:p>
          <a:p>
            <a:pPr marL="171450" indent="-171450" defTabSz="931774">
              <a:buFont typeface="Arial" panose="020B0604020202020204" pitchFamily="34" charset="0"/>
              <a:buChar char="•"/>
              <a:defRPr/>
            </a:pPr>
            <a:r>
              <a:rPr lang="en-US" b="1" baseline="0" dirty="0"/>
              <a:t>Minority Business Enterprise </a:t>
            </a:r>
            <a:r>
              <a:rPr lang="en-US" baseline="0" dirty="0"/>
              <a:t>is a certification program designed to boost opportunities for minority and women-owned businesses for competing with other, and often larger, companies and to qualify to bid on government contracts. </a:t>
            </a:r>
          </a:p>
          <a:p>
            <a:pPr defTabSz="931774">
              <a:defRPr/>
            </a:pPr>
            <a:endParaRPr lang="en-US" baseline="0" dirty="0"/>
          </a:p>
          <a:p>
            <a:pPr marL="171450" indent="-171450" defTabSz="931774">
              <a:buFont typeface="Arial" panose="020B0604020202020204" pitchFamily="34" charset="0"/>
              <a:buChar char="•"/>
              <a:defRPr/>
            </a:pPr>
            <a:r>
              <a:rPr lang="en-US" baseline="0" dirty="0"/>
              <a:t>In 2016, the program issued more than 100 certifications. </a:t>
            </a:r>
          </a:p>
          <a:p>
            <a:pPr marL="171450" indent="-171450" defTabSz="931774">
              <a:buFont typeface="Arial" panose="020B0604020202020204" pitchFamily="34" charset="0"/>
              <a:buChar char="•"/>
              <a:defRPr/>
            </a:pPr>
            <a:endParaRPr lang="en-US" baseline="0"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a:t>
            </a:r>
            <a:r>
              <a:rPr lang="en-US" sz="1200" baseline="0" dirty="0"/>
              <a:t> </a:t>
            </a:r>
            <a:r>
              <a:rPr lang="en-US" sz="1200" b="1" baseline="0" dirty="0"/>
              <a:t>Alabama Enterprise Zone Act</a:t>
            </a:r>
            <a:r>
              <a:rPr lang="en-US" sz="1200" baseline="0" dirty="0"/>
              <a:t> p</a:t>
            </a:r>
            <a:r>
              <a:rPr lang="en-US" sz="1200" dirty="0"/>
              <a:t>rovides tax incentives to businesses that locate or expand within designated in areas with depressed economies. </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Currently 26 counties – all with a population</a:t>
            </a:r>
            <a:r>
              <a:rPr lang="en-US" sz="1200" baseline="0" dirty="0"/>
              <a:t> of 25,000 people or less -</a:t>
            </a:r>
            <a:r>
              <a:rPr lang="en-US" sz="1200" dirty="0"/>
              <a:t> are listed as enterprise</a:t>
            </a:r>
            <a:r>
              <a:rPr lang="en-US" sz="1200" baseline="0" dirty="0"/>
              <a:t> zones. They are </a:t>
            </a:r>
            <a:r>
              <a:rPr lang="en-US" sz="1200" b="0" i="0" kern="1200" dirty="0">
                <a:solidFill>
                  <a:schemeClr val="tx1"/>
                </a:solidFill>
                <a:effectLst/>
                <a:latin typeface="+mn-lt"/>
                <a:ea typeface="+mn-ea"/>
                <a:cs typeface="+mn-cs"/>
              </a:rPr>
              <a:t>Bibb, Bullock, Butler, Choctaw, Clarke, Clay, Cleburne, Conecuh, Coosa, Crenshaw, Fayette, Greene, Hale, Henry, Lamar, Lowndes, Macon, Marengo, Monroe, Perry, Pickens, Randolph, Sumter, Washington, Wilcox and Winston.</a:t>
            </a:r>
            <a:endParaRPr lang="en-US" sz="1200" dirty="0"/>
          </a:p>
          <a:p>
            <a:pPr marL="0" indent="0" defTabSz="931774">
              <a:buFont typeface="Arial" panose="020B0604020202020204" pitchFamily="34" charset="0"/>
              <a:buNone/>
              <a:defRPr/>
            </a:pPr>
            <a:endParaRPr lang="en-US" baseline="0" dirty="0"/>
          </a:p>
          <a:p>
            <a:pPr marL="171450" indent="-171450" defTabSz="931774">
              <a:buFont typeface="Arial" panose="020B0604020202020204" pitchFamily="34" charset="0"/>
              <a:buChar char="•"/>
              <a:defRPr/>
            </a:pPr>
            <a:endParaRPr lang="en-US" baseline="0" dirty="0"/>
          </a:p>
          <a:p>
            <a:pPr marL="171450" indent="-171450" defTabSz="931774">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13</a:t>
            </a:fld>
            <a:endParaRPr lang="en-US"/>
          </a:p>
        </p:txBody>
      </p:sp>
    </p:spTree>
    <p:extLst>
      <p:ext uri="{BB962C8B-B14F-4D97-AF65-F5344CB8AC3E}">
        <p14:creationId xmlns:p14="http://schemas.microsoft.com/office/powerpoint/2010/main" val="972516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a:buClr>
                <a:schemeClr val="bg1"/>
              </a:buClr>
              <a:buSzPct val="75000"/>
              <a:buFont typeface="Wingdings" pitchFamily="2" charset="2"/>
              <a:buNone/>
            </a:pPr>
            <a:r>
              <a:rPr lang="en-US" sz="1200" dirty="0"/>
              <a:t>Energy savings equals</a:t>
            </a:r>
            <a:r>
              <a:rPr lang="en-US" sz="1200" baseline="0" dirty="0"/>
              <a:t> cost savings. That is the most important bottom line for the school systems, nonprofits, local governments, residents and businesses who are taking advantage of the grants, loans and technical assistance made available by </a:t>
            </a:r>
            <a:r>
              <a:rPr lang="en-US" sz="1200" b="1" baseline="0" dirty="0"/>
              <a:t>ADECA’s Energy Division</a:t>
            </a:r>
            <a:r>
              <a:rPr lang="en-US" sz="1200" baseline="0" dirty="0"/>
              <a:t>. </a:t>
            </a:r>
            <a:endParaRPr lang="en-US" sz="1200" dirty="0"/>
          </a:p>
          <a:p>
            <a:pPr>
              <a:buClr>
                <a:schemeClr val="bg1"/>
              </a:buClr>
              <a:buSzPct val="75000"/>
              <a:buFont typeface="Wingdings" pitchFamily="2" charset="2"/>
              <a:buNone/>
            </a:pPr>
            <a:endParaRPr lang="en-US" sz="1200" dirty="0"/>
          </a:p>
          <a:p>
            <a:pPr>
              <a:buClr>
                <a:schemeClr val="bg1"/>
              </a:buClr>
              <a:buSzPct val="75000"/>
              <a:buFont typeface="Wingdings" pitchFamily="2" charset="2"/>
              <a:buNone/>
            </a:pPr>
            <a:r>
              <a:rPr lang="en-US" sz="1200" dirty="0"/>
              <a:t>The division’s mission is to increase energy efficiency in homes, businesses, government facilities and transportation by reducing energy consumption, promoting energy efficient products and technology, and encouraging development of renewable energy programs.</a:t>
            </a:r>
          </a:p>
          <a:p>
            <a:pPr>
              <a:buClr>
                <a:schemeClr val="bg1"/>
              </a:buClr>
              <a:buSzPct val="75000"/>
              <a:buFont typeface="Wingdings" pitchFamily="2" charset="2"/>
              <a:buNone/>
            </a:pPr>
            <a:endParaRPr lang="en-US" sz="1200" dirty="0"/>
          </a:p>
          <a:p>
            <a:pPr>
              <a:buClr>
                <a:schemeClr val="bg1"/>
              </a:buClr>
              <a:buSzPct val="75000"/>
              <a:buFont typeface="Wingdings" pitchFamily="2" charset="2"/>
              <a:buNone/>
            </a:pPr>
            <a:endParaRPr lang="en-US" sz="1200" dirty="0"/>
          </a:p>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8/14/2017 9:36 AM</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27439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
                <a:schemeClr val="bg1"/>
              </a:buClr>
              <a:buSzPct val="75000"/>
              <a:buFont typeface="Wingdings" pitchFamily="2" charset="2"/>
              <a:buNone/>
              <a:tabLst/>
              <a:defRPr/>
            </a:pPr>
            <a:r>
              <a:rPr lang="en-US" sz="1200" dirty="0"/>
              <a:t>One of the division’s main programs</a:t>
            </a:r>
            <a:r>
              <a:rPr lang="en-US" sz="1200" baseline="0" dirty="0"/>
              <a:t> is the </a:t>
            </a:r>
            <a:r>
              <a:rPr lang="en-US" b="1" dirty="0"/>
              <a:t>State Energy Program </a:t>
            </a:r>
            <a:r>
              <a:rPr lang="en-US" dirty="0"/>
              <a:t>which uses funding from the U.S. Department of Energy to support methods to lower energy costs and encourages the use of energy efficiency, renewable energy and alternative fuels. </a:t>
            </a:r>
          </a:p>
          <a:p>
            <a:pPr marL="0" marR="0" lvl="0" indent="0" algn="l" defTabSz="914400" rtl="0" eaLnBrk="1" fontAlgn="auto" latinLnBrk="0" hangingPunct="1">
              <a:lnSpc>
                <a:spcPct val="100000"/>
              </a:lnSpc>
              <a:spcBef>
                <a:spcPts val="0"/>
              </a:spcBef>
              <a:spcAft>
                <a:spcPts val="0"/>
              </a:spcAft>
              <a:buClr>
                <a:schemeClr val="bg1"/>
              </a:buClr>
              <a:buSzPct val="75000"/>
              <a:buFont typeface="Wingdings" pitchFamily="2" charset="2"/>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bg1"/>
              </a:buClr>
              <a:buSzPct val="75000"/>
              <a:buFont typeface="Arial" panose="020B0604020202020204" pitchFamily="34" charset="0"/>
              <a:buChar char="•"/>
              <a:tabLst/>
              <a:defRPr/>
            </a:pPr>
            <a:r>
              <a:rPr lang="en-US" dirty="0"/>
              <a:t>It helps public K-12 schools, </a:t>
            </a:r>
            <a:r>
              <a:rPr lang="en-US" b="0" dirty="0"/>
              <a:t>local governments, and non-profits cut expenses</a:t>
            </a:r>
            <a:r>
              <a:rPr lang="en-US" b="0" baseline="0" dirty="0"/>
              <a:t> by installing energy efficient retrofits. Projects include installation of LED lighting in parking lots and gymnasiums as well as energy-efficient heating and cooling systems.  </a:t>
            </a:r>
          </a:p>
          <a:p>
            <a:pPr marL="0" marR="0" lvl="0" indent="0" algn="l" defTabSz="914400" rtl="0" eaLnBrk="1" fontAlgn="auto" latinLnBrk="0" hangingPunct="1">
              <a:lnSpc>
                <a:spcPct val="100000"/>
              </a:lnSpc>
              <a:spcBef>
                <a:spcPts val="0"/>
              </a:spcBef>
              <a:spcAft>
                <a:spcPts val="0"/>
              </a:spcAft>
              <a:buClr>
                <a:schemeClr val="bg1"/>
              </a:buClr>
              <a:buSzPct val="75000"/>
              <a:buFont typeface="Wingdings" pitchFamily="2" charset="2"/>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bg1"/>
              </a:buClr>
              <a:buSzPct val="75000"/>
              <a:buFont typeface="Arial" panose="020B0604020202020204" pitchFamily="34" charset="0"/>
              <a:buChar char="•"/>
              <a:tabLst/>
              <a:defRPr/>
            </a:pPr>
            <a:r>
              <a:rPr lang="en-US" dirty="0"/>
              <a:t>It helps the Energy</a:t>
            </a:r>
            <a:r>
              <a:rPr lang="en-US" baseline="0" dirty="0"/>
              <a:t> Division provide administrative support for </a:t>
            </a:r>
            <a:r>
              <a:rPr lang="en-US" dirty="0"/>
              <a:t>Alabama Energy and Residential Codes Board</a:t>
            </a:r>
            <a:r>
              <a:rPr lang="en-US" baseline="0" dirty="0"/>
              <a:t>. </a:t>
            </a:r>
            <a:r>
              <a:rPr lang="en-US" b="0" i="0" baseline="0" dirty="0">
                <a:solidFill>
                  <a:srgbClr val="FF0000"/>
                </a:solidFill>
              </a:rPr>
              <a:t>The Energy Division offers training on the energy and building codes, and also works with counties and municipalities to adopt and implement local codes that align with the state adopted codes, which ensures consistency among building standards and costs, easing the burden on builders and contractors. </a:t>
            </a:r>
          </a:p>
          <a:p>
            <a:pPr marL="171450" marR="0" lvl="0" indent="-171450" algn="l" defTabSz="914400" rtl="0" eaLnBrk="1" fontAlgn="auto" latinLnBrk="0" hangingPunct="1">
              <a:lnSpc>
                <a:spcPct val="100000"/>
              </a:lnSpc>
              <a:spcBef>
                <a:spcPts val="0"/>
              </a:spcBef>
              <a:spcAft>
                <a:spcPts val="0"/>
              </a:spcAft>
              <a:buClr>
                <a:schemeClr val="bg1"/>
              </a:buClr>
              <a:buSzPct val="75000"/>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
                <a:schemeClr val="bg1"/>
              </a:buClr>
              <a:buSzPct val="75000"/>
              <a:buFont typeface="Wingdings" pitchFamily="2" charset="2"/>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bg1"/>
              </a:buClr>
              <a:buSzPct val="75000"/>
              <a:buFont typeface="Arial" panose="020B0604020202020204" pitchFamily="34" charset="0"/>
              <a:buChar char="•"/>
              <a:tabLst/>
              <a:defRPr/>
            </a:pPr>
            <a:r>
              <a:rPr lang="en-US" dirty="0"/>
              <a:t>It supports</a:t>
            </a:r>
            <a:r>
              <a:rPr lang="en-US" baseline="0" dirty="0"/>
              <a:t> the </a:t>
            </a:r>
            <a:r>
              <a:rPr lang="en-US" dirty="0"/>
              <a:t>Industrial Energy Efficiency program which promotes energy efficiency opportunities</a:t>
            </a:r>
            <a:r>
              <a:rPr lang="en-US" baseline="0" dirty="0"/>
              <a:t> to manufacturers with facilities in Alabama. </a:t>
            </a:r>
          </a:p>
          <a:p>
            <a:pPr marL="171450" marR="0" lvl="0" indent="-171450" algn="l" defTabSz="914400" rtl="0" eaLnBrk="1" fontAlgn="auto" latinLnBrk="0" hangingPunct="1">
              <a:lnSpc>
                <a:spcPct val="100000"/>
              </a:lnSpc>
              <a:spcBef>
                <a:spcPts val="0"/>
              </a:spcBef>
              <a:spcAft>
                <a:spcPts val="0"/>
              </a:spcAft>
              <a:buClr>
                <a:schemeClr val="bg1"/>
              </a:buClr>
              <a:buSzPct val="75000"/>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
                <a:schemeClr val="bg1"/>
              </a:buClr>
              <a:buSzPct val="75000"/>
              <a:buFont typeface="Arial" panose="020B0604020202020204" pitchFamily="34" charset="0"/>
              <a:buChar char="•"/>
              <a:tabLst/>
              <a:defRPr/>
            </a:pPr>
            <a:r>
              <a:rPr lang="en-US" baseline="0" dirty="0"/>
              <a:t>It supports the Energy Savings Performance Contracting program which provides the latest information available to procure and finance large capital energy improvement projects for public facilities in the state. The program focuses on public entities like local governments, K-12 schools, community colleges and state agencies entering into a contract with an Energy Service Company and can help ensure the public agencies are getting a fair deal. </a:t>
            </a:r>
          </a:p>
          <a:p>
            <a:pPr marL="171450" marR="0" lvl="0" indent="-171450" algn="l" defTabSz="914400" rtl="0" eaLnBrk="1" fontAlgn="auto" latinLnBrk="0" hangingPunct="1">
              <a:lnSpc>
                <a:spcPct val="100000"/>
              </a:lnSpc>
              <a:spcBef>
                <a:spcPts val="0"/>
              </a:spcBef>
              <a:spcAft>
                <a:spcPts val="0"/>
              </a:spcAft>
              <a:buClr>
                <a:schemeClr val="bg1"/>
              </a:buClr>
              <a:buSzPct val="75000"/>
              <a:buFont typeface="Arial" panose="020B0604020202020204" pitchFamily="34" charset="0"/>
              <a:buChar char="•"/>
              <a:tabLst/>
              <a:defRPr/>
            </a:pPr>
            <a:endParaRPr lang="en-US" baseline="0" dirty="0"/>
          </a:p>
          <a:p>
            <a:pPr defTabSz="931774">
              <a:defRPr/>
            </a:pPr>
            <a:r>
              <a:rPr lang="en-US" dirty="0"/>
              <a:t>Another Energy </a:t>
            </a:r>
            <a:r>
              <a:rPr lang="en-US" dirty="0" err="1"/>
              <a:t>Divison</a:t>
            </a:r>
            <a:r>
              <a:rPr lang="en-US" dirty="0"/>
              <a:t> program is</a:t>
            </a:r>
            <a:r>
              <a:rPr lang="en-US" baseline="0" dirty="0"/>
              <a:t> </a:t>
            </a:r>
            <a:r>
              <a:rPr lang="en-US" b="1" baseline="0" dirty="0" err="1"/>
              <a:t>AlabamaSAVES</a:t>
            </a:r>
            <a:r>
              <a:rPr lang="en-US" baseline="0" dirty="0"/>
              <a:t>, a r</a:t>
            </a:r>
            <a:r>
              <a:rPr lang="en-US" dirty="0"/>
              <a:t>evolving-loan fund</a:t>
            </a:r>
            <a:r>
              <a:rPr lang="en-US" baseline="0" dirty="0"/>
              <a:t> that</a:t>
            </a:r>
            <a:r>
              <a:rPr lang="en-US" dirty="0"/>
              <a:t> provides</a:t>
            </a:r>
            <a:r>
              <a:rPr lang="en-US" baseline="0" dirty="0"/>
              <a:t> low</a:t>
            </a:r>
            <a:r>
              <a:rPr lang="en-US" dirty="0"/>
              <a:t>-interest rate loans for existing Alabama businesses. </a:t>
            </a:r>
          </a:p>
          <a:p>
            <a:pPr defTabSz="931774">
              <a:defRPr/>
            </a:pPr>
            <a:endParaRPr lang="en-US" dirty="0"/>
          </a:p>
          <a:p>
            <a:pPr marL="171450" indent="-171450" defTabSz="931774">
              <a:buFont typeface="Arial" panose="020B0604020202020204" pitchFamily="34" charset="0"/>
              <a:buChar char="•"/>
              <a:defRPr/>
            </a:pPr>
            <a:r>
              <a:rPr lang="en-US" dirty="0"/>
              <a:t>The</a:t>
            </a:r>
            <a:r>
              <a:rPr lang="en-US" baseline="0" dirty="0"/>
              <a:t> l</a:t>
            </a:r>
            <a:r>
              <a:rPr lang="en-US" dirty="0"/>
              <a:t>oans are used to install renewable energy systems and implement energy efficiency improvements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AlabamaSAVES</a:t>
            </a:r>
            <a:r>
              <a:rPr lang="en-US" sz="1200" kern="1200" dirty="0">
                <a:solidFill>
                  <a:schemeClr val="tx1"/>
                </a:solidFill>
                <a:effectLst/>
                <a:latin typeface="+mn-lt"/>
                <a:ea typeface="+mn-ea"/>
                <a:cs typeface="+mn-cs"/>
              </a:rPr>
              <a:t> projects are located throughout the state in 37 Alabama counties and encompass a variety of businesses including, manufacturing facilities, office buildings, auto dealerships, grocery stores, hotels and even a llama farm.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projects provide jobs for local contractors and help to make existing businesses more sustainable by reducing utility costs.</a:t>
            </a:r>
          </a:p>
          <a:p>
            <a:pPr marL="171450" marR="0" lvl="0" indent="-171450" algn="l" defTabSz="914400" rtl="0" eaLnBrk="1" fontAlgn="auto" latinLnBrk="0" hangingPunct="1">
              <a:lnSpc>
                <a:spcPct val="100000"/>
              </a:lnSpc>
              <a:spcBef>
                <a:spcPts val="0"/>
              </a:spcBef>
              <a:spcAft>
                <a:spcPts val="0"/>
              </a:spcAft>
              <a:buClr>
                <a:schemeClr val="bg1"/>
              </a:buClr>
              <a:buSzPct val="75000"/>
              <a:buFont typeface="Arial" panose="020B0604020202020204" pitchFamily="34" charset="0"/>
              <a:buChar char="•"/>
              <a:tabLst/>
              <a:defRPr/>
            </a:pPr>
            <a:endParaRPr lang="en-US" dirty="0"/>
          </a:p>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8/14/2017 9:36 AM</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316831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defTabSz="931774">
              <a:defRPr/>
            </a:pPr>
            <a:r>
              <a:rPr lang="en-US" dirty="0"/>
              <a:t>Three programs managed by the division</a:t>
            </a:r>
            <a:r>
              <a:rPr lang="en-US" baseline="0" dirty="0"/>
              <a:t> provide important assistance to the elderly and low-income families through the state’s network of Community Action Agencies. </a:t>
            </a:r>
          </a:p>
          <a:p>
            <a:pPr defTabSz="931774">
              <a:defRPr/>
            </a:pPr>
            <a:endParaRPr lang="en-US" baseline="0" dirty="0"/>
          </a:p>
          <a:p>
            <a:pPr defTabSz="931774">
              <a:defRPr/>
            </a:pPr>
            <a:r>
              <a:rPr lang="en-US" baseline="0" dirty="0"/>
              <a:t>The Community Action Agencies receive the grant funds from ADECA and manage the programs at the local level. Local governments with residents in need of assistance may connect with Community Action Agency that serves their area to help those residents. </a:t>
            </a:r>
          </a:p>
          <a:p>
            <a:pPr defTabSz="931774">
              <a:defRPr/>
            </a:pPr>
            <a:endParaRPr lang="en-US" baseline="0"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a:t>
            </a:r>
            <a:r>
              <a:rPr lang="en-US" b="1" baseline="0" dirty="0"/>
              <a:t>Weatherization Assistance Program </a:t>
            </a:r>
            <a:r>
              <a:rPr lang="en-US" baseline="0" dirty="0"/>
              <a:t>makes improvements to the energy efficiency of low-income homes, permanently reducing monthly heating and cooling bills. Local construction professionals are hired to complete the upgrades providing work and income for Alabamians. </a:t>
            </a:r>
          </a:p>
          <a:p>
            <a:pPr defTabSz="931774">
              <a:defRPr/>
            </a:pPr>
            <a:endParaRPr lang="en-US" baseline="0" dirty="0"/>
          </a:p>
          <a:p>
            <a:pPr marL="171450" indent="-171450" defTabSz="931774">
              <a:buFont typeface="Arial" panose="020B0604020202020204" pitchFamily="34" charset="0"/>
              <a:buChar char="•"/>
              <a:defRPr/>
            </a:pPr>
            <a:r>
              <a:rPr lang="en-US" baseline="0" dirty="0"/>
              <a:t>The </a:t>
            </a:r>
            <a:r>
              <a:rPr lang="en-US" b="1" baseline="0" dirty="0"/>
              <a:t>Low Income Home Energy Assistance Program </a:t>
            </a:r>
            <a:r>
              <a:rPr lang="en-US" baseline="0" dirty="0"/>
              <a:t>provides assistance to help low-income families cope with high heating and cooling bills. </a:t>
            </a:r>
          </a:p>
          <a:p>
            <a:pPr defTabSz="931774">
              <a:defRPr/>
            </a:pPr>
            <a:endParaRPr lang="en-US" baseline="0" dirty="0"/>
          </a:p>
          <a:p>
            <a:pPr marL="171450" indent="-171450" defTabSz="931774">
              <a:buFont typeface="Arial" panose="020B0604020202020204" pitchFamily="34" charset="0"/>
              <a:buChar char="•"/>
              <a:defRPr/>
            </a:pPr>
            <a:r>
              <a:rPr lang="en-US" baseline="0" dirty="0"/>
              <a:t>The </a:t>
            </a:r>
            <a:r>
              <a:rPr lang="en-US" b="1" baseline="0" dirty="0"/>
              <a:t>Community Services Block Grant</a:t>
            </a:r>
            <a:r>
              <a:rPr lang="en-US" baseline="0" dirty="0"/>
              <a:t> program provides vital funds to alleviate the causes and conditions of poverty in Alabama communities. Community Action Agencies use the funding for programs to help participants obtain a GED, receive career-readiness training, and obtain employment. </a:t>
            </a:r>
          </a:p>
          <a:p>
            <a:pPr defTabSz="931774">
              <a:defRPr/>
            </a:pPr>
            <a:endParaRPr lang="en-US" baseline="0" dirty="0"/>
          </a:p>
          <a:p>
            <a:pPr defTabSz="931774">
              <a:defRPr/>
            </a:pPr>
            <a:endParaRPr lang="en-US" dirty="0"/>
          </a:p>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8/16/2017 8:45 AM</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2527307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a:buClr>
                <a:schemeClr val="tx1"/>
              </a:buClr>
              <a:buSzPct val="75000"/>
              <a:buFont typeface="Wingdings" pitchFamily="2" charset="2"/>
              <a:buNone/>
            </a:pPr>
            <a:r>
              <a:rPr lang="en-US" b="0" u="none" dirty="0">
                <a:solidFill>
                  <a:schemeClr val="bg1"/>
                </a:solidFill>
                <a:latin typeface="Arial" pitchFamily="34" charset="0"/>
                <a:cs typeface="Arial" pitchFamily="34" charset="0"/>
              </a:rPr>
              <a:t>ADECA’s </a:t>
            </a:r>
            <a:r>
              <a:rPr lang="en-US" b="1" u="none" dirty="0">
                <a:solidFill>
                  <a:schemeClr val="bg1"/>
                </a:solidFill>
                <a:latin typeface="Arial" pitchFamily="34" charset="0"/>
                <a:cs typeface="Arial" pitchFamily="34" charset="0"/>
              </a:rPr>
              <a:t>Law Enforcement and Traffic Safety Division (LETS)</a:t>
            </a:r>
            <a:r>
              <a:rPr lang="en-US" b="1" u="none" baseline="0" dirty="0">
                <a:solidFill>
                  <a:schemeClr val="bg1"/>
                </a:solidFill>
                <a:latin typeface="Arial" pitchFamily="34" charset="0"/>
                <a:cs typeface="Arial" pitchFamily="34" charset="0"/>
              </a:rPr>
              <a:t> </a:t>
            </a:r>
            <a:r>
              <a:rPr lang="en-US" b="0" u="none" baseline="0" dirty="0">
                <a:solidFill>
                  <a:schemeClr val="bg1"/>
                </a:solidFill>
                <a:latin typeface="Arial" pitchFamily="34" charset="0"/>
                <a:cs typeface="Arial" pitchFamily="34" charset="0"/>
              </a:rPr>
              <a:t>administers funding for programs to make Alabama roads and communities safer, reduce crime and drug use, enforce public safety laws, assist victims of crime and ensure offenders are brought to justice.</a:t>
            </a:r>
          </a:p>
          <a:p>
            <a:pPr>
              <a:buClr>
                <a:schemeClr val="tx1"/>
              </a:buClr>
              <a:buSzPct val="75000"/>
              <a:buFont typeface="Wingdings" pitchFamily="2" charset="2"/>
              <a:buNone/>
            </a:pPr>
            <a:endParaRPr lang="en-US" b="0" u="none" baseline="0" dirty="0">
              <a:solidFill>
                <a:srgbClr val="FFFF00"/>
              </a:solidFill>
              <a:latin typeface="Arial" pitchFamily="34" charset="0"/>
              <a:cs typeface="Arial" pitchFamily="34" charset="0"/>
            </a:endParaRPr>
          </a:p>
          <a:p>
            <a:pPr marL="171450" indent="-171450">
              <a:buClr>
                <a:schemeClr val="tx1"/>
              </a:buClr>
              <a:buSzPct val="75000"/>
              <a:buFont typeface="Arial" panose="020B0604020202020204" pitchFamily="34" charset="0"/>
              <a:buChar char="•"/>
            </a:pPr>
            <a:r>
              <a:rPr lang="en-US" dirty="0">
                <a:latin typeface="Arial" pitchFamily="34" charset="0"/>
                <a:cs typeface="Arial" pitchFamily="34" charset="0"/>
              </a:rPr>
              <a:t>Funding from the National Highway</a:t>
            </a:r>
            <a:r>
              <a:rPr lang="en-US" baseline="0" dirty="0">
                <a:latin typeface="Arial" pitchFamily="34" charset="0"/>
                <a:cs typeface="Arial" pitchFamily="34" charset="0"/>
              </a:rPr>
              <a:t> Traffic Safety Administration enables ADECA to fund special highway safety operations and campaigns including </a:t>
            </a:r>
            <a:r>
              <a:rPr lang="en-US" b="1" baseline="0" dirty="0">
                <a:latin typeface="Arial" pitchFamily="34" charset="0"/>
                <a:cs typeface="Arial" pitchFamily="34" charset="0"/>
              </a:rPr>
              <a:t>“Click It or Ticket” </a:t>
            </a:r>
            <a:r>
              <a:rPr lang="en-US" baseline="0" dirty="0">
                <a:latin typeface="Arial" pitchFamily="34" charset="0"/>
                <a:cs typeface="Arial" pitchFamily="34" charset="0"/>
              </a:rPr>
              <a:t>around Memorial Day and </a:t>
            </a:r>
            <a:r>
              <a:rPr lang="en-US" b="1" baseline="0" dirty="0">
                <a:latin typeface="Arial" pitchFamily="34" charset="0"/>
                <a:cs typeface="Arial" pitchFamily="34" charset="0"/>
              </a:rPr>
              <a:t>“Drive Sober or Get Pulled Over” </a:t>
            </a:r>
            <a:r>
              <a:rPr lang="en-US" baseline="0" dirty="0">
                <a:latin typeface="Arial" pitchFamily="34" charset="0"/>
                <a:cs typeface="Arial" pitchFamily="34" charset="0"/>
              </a:rPr>
              <a:t>around Labor Day. </a:t>
            </a:r>
            <a:endParaRPr lang="en-US" dirty="0">
              <a:latin typeface="Arial" pitchFamily="34" charset="0"/>
              <a:cs typeface="Arial" pitchFamily="34" charset="0"/>
            </a:endParaRPr>
          </a:p>
          <a:p>
            <a:endParaRPr lang="en-US" dirty="0"/>
          </a:p>
          <a:p>
            <a:pPr marL="171450" indent="-171450">
              <a:buFont typeface="Arial" panose="020B0604020202020204" pitchFamily="34" charset="0"/>
              <a:buChar char="•"/>
            </a:pPr>
            <a:r>
              <a:rPr lang="en-US" dirty="0"/>
              <a:t>The</a:t>
            </a:r>
            <a:r>
              <a:rPr lang="en-US" baseline="0" dirty="0"/>
              <a:t> men and women in our state’s law enforcement agencies put their lives on the line every day to protect and serve our communities. ADECA is proud to support them with essential equipment needs and training. These grants help them purchase new vehicles, body cameras, computers, radios and more to increase the ability to curtail crime and improve safety.</a:t>
            </a:r>
          </a:p>
          <a:p>
            <a:pPr marL="171450" indent="-171450">
              <a:buFont typeface="Arial" panose="020B0604020202020204" pitchFamily="34" charset="0"/>
              <a:buChar char="•"/>
            </a:pPr>
            <a:endParaRPr lang="en-US" baseline="0" dirty="0"/>
          </a:p>
          <a:p>
            <a:r>
              <a:rPr lang="en-US" dirty="0"/>
              <a:t>ADECA’s LETS Division also</a:t>
            </a:r>
            <a:r>
              <a:rPr lang="en-US" baseline="0" dirty="0"/>
              <a:t> is committed to assisting victims of crime, child abuse and domestic violence. Through the </a:t>
            </a:r>
            <a:r>
              <a:rPr lang="en-US" b="1" baseline="0" dirty="0"/>
              <a:t>Victims of Crime Act, Family Violence Prevention Act </a:t>
            </a:r>
            <a:r>
              <a:rPr lang="en-US" baseline="0" dirty="0"/>
              <a:t>and the </a:t>
            </a:r>
            <a:r>
              <a:rPr lang="en-US" b="1" baseline="0" dirty="0"/>
              <a:t>Violence Against Women Act</a:t>
            </a:r>
            <a:r>
              <a:rPr lang="en-US" baseline="0" dirty="0"/>
              <a:t>, ADECA partners with 89 nonprofit agencies across the state to assist victims with emergency shelter, crisis intervention and other critical assistance. </a:t>
            </a:r>
          </a:p>
          <a:p>
            <a:pPr marL="171450" indent="-171450">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17</a:t>
            </a:fld>
            <a:endParaRPr lang="en-US"/>
          </a:p>
        </p:txBody>
      </p:sp>
    </p:spTree>
    <p:extLst>
      <p:ext uri="{BB962C8B-B14F-4D97-AF65-F5344CB8AC3E}">
        <p14:creationId xmlns:p14="http://schemas.microsoft.com/office/powerpoint/2010/main" val="3708871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lnSpcReduction="10000"/>
          </a:bodyPr>
          <a:lstStyle/>
          <a:p>
            <a:pPr>
              <a:buClr>
                <a:schemeClr val="tx1"/>
              </a:buClr>
              <a:buSzPct val="75000"/>
              <a:buFont typeface="Wingdings" pitchFamily="2" charset="2"/>
              <a:buNone/>
            </a:pPr>
            <a:r>
              <a:rPr lang="en-US" b="0" u="none" dirty="0">
                <a:solidFill>
                  <a:srgbClr val="002060"/>
                </a:solidFill>
                <a:latin typeface="Arial" pitchFamily="34" charset="0"/>
                <a:cs typeface="Arial" pitchFamily="34" charset="0"/>
              </a:rPr>
              <a:t>The mission of ADECA’s </a:t>
            </a:r>
            <a:r>
              <a:rPr lang="en-US" b="1" u="none" dirty="0">
                <a:solidFill>
                  <a:srgbClr val="002060"/>
                </a:solidFill>
                <a:latin typeface="Arial" pitchFamily="34" charset="0"/>
                <a:cs typeface="Arial" pitchFamily="34" charset="0"/>
              </a:rPr>
              <a:t>Office of Water Resources</a:t>
            </a:r>
            <a:r>
              <a:rPr lang="en-US" b="1" u="none" baseline="0" dirty="0">
                <a:solidFill>
                  <a:srgbClr val="002060"/>
                </a:solidFill>
                <a:latin typeface="Arial" pitchFamily="34" charset="0"/>
                <a:cs typeface="Arial" pitchFamily="34" charset="0"/>
              </a:rPr>
              <a:t> </a:t>
            </a:r>
            <a:r>
              <a:rPr lang="en-US" b="0" u="none" baseline="0" dirty="0">
                <a:solidFill>
                  <a:srgbClr val="002060"/>
                </a:solidFill>
                <a:latin typeface="Arial" pitchFamily="34" charset="0"/>
                <a:cs typeface="Arial" pitchFamily="34" charset="0"/>
              </a:rPr>
              <a:t>is to p</a:t>
            </a:r>
            <a:r>
              <a:rPr lang="en-US" b="0" u="none" dirty="0">
                <a:solidFill>
                  <a:srgbClr val="002060"/>
                </a:solidFill>
                <a:latin typeface="Arial" pitchFamily="34" charset="0"/>
                <a:cs typeface="Arial" pitchFamily="34" charset="0"/>
              </a:rPr>
              <a:t>lan, coordinate</a:t>
            </a:r>
            <a:r>
              <a:rPr lang="en-US" b="0" u="none" baseline="0" dirty="0">
                <a:solidFill>
                  <a:srgbClr val="002060"/>
                </a:solidFill>
                <a:latin typeface="Arial" pitchFamily="34" charset="0"/>
                <a:cs typeface="Arial" pitchFamily="34" charset="0"/>
              </a:rPr>
              <a:t> </a:t>
            </a:r>
            <a:r>
              <a:rPr lang="en-US" b="0" u="none" dirty="0">
                <a:solidFill>
                  <a:srgbClr val="002060"/>
                </a:solidFill>
                <a:latin typeface="Arial" pitchFamily="34" charset="0"/>
                <a:cs typeface="Arial" pitchFamily="34" charset="0"/>
              </a:rPr>
              <a:t>and manage Alabama’s ground and surface water resources in a manner that is of the best interest to our state. 9.9</a:t>
            </a:r>
            <a:r>
              <a:rPr lang="en-US" b="0" u="none" baseline="0" dirty="0">
                <a:solidFill>
                  <a:srgbClr val="002060"/>
                </a:solidFill>
                <a:latin typeface="Arial" pitchFamily="34" charset="0"/>
                <a:cs typeface="Arial" pitchFamily="34" charset="0"/>
              </a:rPr>
              <a:t> billion gallons of water are used daily in Alabama. </a:t>
            </a:r>
            <a:r>
              <a:rPr lang="en-US" b="0" u="none" dirty="0">
                <a:solidFill>
                  <a:srgbClr val="002060"/>
                </a:solidFill>
                <a:latin typeface="Arial" pitchFamily="34" charset="0"/>
                <a:cs typeface="Arial" pitchFamily="34" charset="0"/>
              </a:rPr>
              <a:t>If</a:t>
            </a:r>
            <a:r>
              <a:rPr lang="en-US" b="0" u="none" baseline="0" dirty="0">
                <a:solidFill>
                  <a:srgbClr val="002060"/>
                </a:solidFill>
                <a:latin typeface="Arial" pitchFamily="34" charset="0"/>
                <a:cs typeface="Arial" pitchFamily="34" charset="0"/>
              </a:rPr>
              <a:t> a drop of water enters our state’s 132,000 miles of streams, OWR knows where it is going. </a:t>
            </a:r>
          </a:p>
          <a:p>
            <a:pPr>
              <a:buClr>
                <a:schemeClr val="tx1"/>
              </a:buClr>
              <a:buSzPct val="75000"/>
              <a:buFont typeface="Wingdings" pitchFamily="2" charset="2"/>
              <a:buNone/>
            </a:pPr>
            <a:endParaRPr lang="en-US" b="0" u="none" dirty="0">
              <a:solidFill>
                <a:srgbClr val="002060"/>
              </a:solidFill>
              <a:latin typeface="Arial" pitchFamily="34" charset="0"/>
              <a:cs typeface="Arial" pitchFamily="34" charset="0"/>
            </a:endParaRPr>
          </a:p>
          <a:p>
            <a:pPr>
              <a:buClr>
                <a:schemeClr val="tx1"/>
              </a:buClr>
              <a:buSzPct val="75000"/>
              <a:buFont typeface="Wingdings" pitchFamily="2" charset="2"/>
              <a:buNone/>
            </a:pPr>
            <a:r>
              <a:rPr lang="en-US" b="0" u="none" dirty="0">
                <a:solidFill>
                  <a:srgbClr val="002060"/>
                </a:solidFill>
                <a:latin typeface="Arial" pitchFamily="34" charset="0"/>
                <a:cs typeface="Arial" pitchFamily="34" charset="0"/>
              </a:rPr>
              <a:t>Areas of emphasis</a:t>
            </a:r>
            <a:r>
              <a:rPr lang="en-US" b="0" u="none" baseline="0" dirty="0">
                <a:solidFill>
                  <a:srgbClr val="002060"/>
                </a:solidFill>
                <a:latin typeface="Arial" pitchFamily="34" charset="0"/>
                <a:cs typeface="Arial" pitchFamily="34" charset="0"/>
              </a:rPr>
              <a:t> in OWR include:</a:t>
            </a:r>
            <a:endParaRPr lang="en-US" b="0" u="none" dirty="0">
              <a:solidFill>
                <a:srgbClr val="002060"/>
              </a:solidFill>
              <a:latin typeface="Arial" pitchFamily="34" charset="0"/>
              <a:cs typeface="Arial" pitchFamily="34" charset="0"/>
            </a:endParaRPr>
          </a:p>
          <a:p>
            <a:pPr>
              <a:buClr>
                <a:schemeClr val="tx1"/>
              </a:buClr>
              <a:buSzPct val="75000"/>
              <a:buFont typeface="Wingdings" pitchFamily="2" charset="2"/>
              <a:buChar char="§"/>
            </a:pPr>
            <a:endParaRPr lang="en-US" b="1" u="sng" dirty="0">
              <a:solidFill>
                <a:srgbClr val="002060"/>
              </a:solidFill>
              <a:latin typeface="Arial" pitchFamily="34" charset="0"/>
              <a:cs typeface="Arial" pitchFamily="34" charset="0"/>
            </a:endParaRPr>
          </a:p>
          <a:p>
            <a:pPr>
              <a:buClr>
                <a:schemeClr val="tx1"/>
              </a:buClr>
              <a:buSzPct val="75000"/>
              <a:buFont typeface="Wingdings" pitchFamily="2" charset="2"/>
              <a:buChar char="§"/>
            </a:pPr>
            <a:r>
              <a:rPr lang="en-US" b="0" u="none" dirty="0">
                <a:solidFill>
                  <a:srgbClr val="002060"/>
                </a:solidFill>
                <a:latin typeface="Arial" pitchFamily="34" charset="0"/>
                <a:cs typeface="Arial" pitchFamily="34" charset="0"/>
              </a:rPr>
              <a:t> Through</a:t>
            </a:r>
            <a:r>
              <a:rPr lang="en-US" b="0" u="none" baseline="0" dirty="0">
                <a:solidFill>
                  <a:srgbClr val="002060"/>
                </a:solidFill>
                <a:latin typeface="Arial" pitchFamily="34" charset="0"/>
                <a:cs typeface="Arial" pitchFamily="34" charset="0"/>
              </a:rPr>
              <a:t> the </a:t>
            </a:r>
            <a:r>
              <a:rPr lang="en-US" b="1" u="none" dirty="0">
                <a:solidFill>
                  <a:srgbClr val="002060"/>
                </a:solidFill>
                <a:latin typeface="Arial" pitchFamily="34" charset="0"/>
                <a:cs typeface="Arial" pitchFamily="34" charset="0"/>
              </a:rPr>
              <a:t>Alabama Water Use Reporting System</a:t>
            </a:r>
            <a:r>
              <a:rPr lang="en-US" b="0" u="none" dirty="0">
                <a:solidFill>
                  <a:srgbClr val="002060"/>
                </a:solidFill>
                <a:latin typeface="Arial" pitchFamily="34" charset="0"/>
                <a:cs typeface="Arial" pitchFamily="34" charset="0"/>
              </a:rPr>
              <a:t>, the division</a:t>
            </a:r>
            <a:r>
              <a:rPr lang="en-US" b="1" dirty="0">
                <a:solidFill>
                  <a:srgbClr val="002060"/>
                </a:solidFill>
                <a:latin typeface="Arial" pitchFamily="34" charset="0"/>
                <a:cs typeface="Arial" pitchFamily="34" charset="0"/>
              </a:rPr>
              <a:t> </a:t>
            </a:r>
            <a:r>
              <a:rPr lang="en-US" dirty="0">
                <a:solidFill>
                  <a:srgbClr val="002060"/>
                </a:solidFill>
                <a:latin typeface="Arial" pitchFamily="34" charset="0"/>
                <a:cs typeface="Arial" pitchFamily="34" charset="0"/>
              </a:rPr>
              <a:t>maintains information related to water demand for the state</a:t>
            </a:r>
            <a:r>
              <a:rPr lang="en-US" baseline="0" dirty="0">
                <a:solidFill>
                  <a:srgbClr val="002060"/>
                </a:solidFill>
                <a:latin typeface="Arial" pitchFamily="34" charset="0"/>
                <a:cs typeface="Arial" pitchFamily="34" charset="0"/>
              </a:rPr>
              <a:t> by working with local water systems and other major water users.</a:t>
            </a:r>
            <a:endParaRPr lang="en-US" dirty="0">
              <a:solidFill>
                <a:srgbClr val="002060"/>
              </a:solidFill>
              <a:latin typeface="Arial" pitchFamily="34" charset="0"/>
              <a:cs typeface="Arial" pitchFamily="34" charset="0"/>
            </a:endParaRPr>
          </a:p>
          <a:p>
            <a:pPr>
              <a:buClr>
                <a:schemeClr val="tx1"/>
              </a:buClr>
              <a:buSzPct val="75000"/>
              <a:buFont typeface="Wingdings" pitchFamily="2" charset="2"/>
              <a:buChar char="§"/>
            </a:pPr>
            <a:endParaRPr lang="en-US" dirty="0">
              <a:solidFill>
                <a:srgbClr val="002060"/>
              </a:solidFill>
              <a:latin typeface="Arial" pitchFamily="34" charset="0"/>
              <a:cs typeface="Arial" pitchFamily="34" charset="0"/>
            </a:endParaRPr>
          </a:p>
          <a:p>
            <a:pPr>
              <a:buClr>
                <a:schemeClr val="tx1"/>
              </a:buClr>
              <a:buSzPct val="75000"/>
              <a:buFont typeface="Wingdings" pitchFamily="2" charset="2"/>
              <a:buChar char="§"/>
            </a:pPr>
            <a:r>
              <a:rPr lang="en-US" b="0" u="none" dirty="0">
                <a:solidFill>
                  <a:srgbClr val="002060"/>
                </a:solidFill>
                <a:latin typeface="Arial" pitchFamily="34" charset="0"/>
                <a:cs typeface="Arial" pitchFamily="34" charset="0"/>
              </a:rPr>
              <a:t> OWR’s</a:t>
            </a:r>
            <a:r>
              <a:rPr lang="en-US" b="1" u="sng" dirty="0">
                <a:solidFill>
                  <a:srgbClr val="002060"/>
                </a:solidFill>
                <a:latin typeface="Arial" pitchFamily="34" charset="0"/>
                <a:cs typeface="Arial" pitchFamily="34" charset="0"/>
              </a:rPr>
              <a:t> </a:t>
            </a:r>
            <a:r>
              <a:rPr lang="en-US" b="1" u="none" dirty="0">
                <a:solidFill>
                  <a:srgbClr val="002060"/>
                </a:solidFill>
                <a:latin typeface="Arial" pitchFamily="34" charset="0"/>
                <a:cs typeface="Arial" pitchFamily="34" charset="0"/>
              </a:rPr>
              <a:t>Drought Planning and Management </a:t>
            </a:r>
            <a:r>
              <a:rPr lang="en-US" b="0" u="none" dirty="0">
                <a:solidFill>
                  <a:srgbClr val="002060"/>
                </a:solidFill>
                <a:latin typeface="Arial" pitchFamily="34" charset="0"/>
                <a:cs typeface="Arial" pitchFamily="34" charset="0"/>
              </a:rPr>
              <a:t>duties </a:t>
            </a:r>
            <a:r>
              <a:rPr lang="en-US" dirty="0">
                <a:solidFill>
                  <a:srgbClr val="002060"/>
                </a:solidFill>
                <a:latin typeface="Arial" pitchFamily="34" charset="0"/>
                <a:cs typeface="Arial" pitchFamily="34" charset="0"/>
              </a:rPr>
              <a:t>include issuing drought declarations and the publication and execution of the Alabama Drought Plan.</a:t>
            </a:r>
          </a:p>
          <a:p>
            <a:pPr>
              <a:buClr>
                <a:schemeClr val="tx1"/>
              </a:buClr>
              <a:buSzPct val="75000"/>
              <a:buFont typeface="Wingdings" pitchFamily="2" charset="2"/>
              <a:buChar char="§"/>
            </a:pPr>
            <a:endParaRPr lang="en-US" b="1" u="sng"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buClr>
                <a:schemeClr val="tx1"/>
              </a:buClr>
              <a:buSzPct val="75000"/>
              <a:buFont typeface="Wingdings" pitchFamily="2" charset="2"/>
              <a:buChar char="§"/>
            </a:pPr>
            <a:r>
              <a:rPr lang="en-US" b="0" u="none" dirty="0">
                <a:solidFill>
                  <a:srgbClr val="002060"/>
                </a:solidFill>
                <a:latin typeface="Arial" pitchFamily="34" charset="0"/>
                <a:cs typeface="Arial" pitchFamily="34" charset="0"/>
              </a:rPr>
              <a:t> Through the </a:t>
            </a:r>
            <a:r>
              <a:rPr lang="en-US" b="1" u="none" dirty="0">
                <a:solidFill>
                  <a:srgbClr val="002060"/>
                </a:solidFill>
                <a:latin typeface="Arial" pitchFamily="34" charset="0"/>
                <a:cs typeface="Arial" pitchFamily="34" charset="0"/>
              </a:rPr>
              <a:t>Floodplain</a:t>
            </a:r>
            <a:r>
              <a:rPr lang="en-US" b="1" u="none"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n-US" b="1" u="none" dirty="0">
                <a:solidFill>
                  <a:srgbClr val="002060"/>
                </a:solidFill>
                <a:latin typeface="Arial" pitchFamily="34" charset="0"/>
                <a:cs typeface="Arial" pitchFamily="34" charset="0"/>
              </a:rPr>
              <a:t>Management </a:t>
            </a:r>
            <a:r>
              <a:rPr lang="en-US" b="0" u="none" dirty="0">
                <a:solidFill>
                  <a:srgbClr val="002060"/>
                </a:solidFill>
                <a:latin typeface="Arial" pitchFamily="34" charset="0"/>
                <a:cs typeface="Arial" pitchFamily="34" charset="0"/>
              </a:rPr>
              <a:t>program,</a:t>
            </a:r>
            <a:r>
              <a:rPr lang="en-US" b="1" dirty="0">
                <a:solidFill>
                  <a:srgbClr val="002060"/>
                </a:solidFill>
                <a:latin typeface="Arial" pitchFamily="34" charset="0"/>
                <a:cs typeface="Arial" pitchFamily="34" charset="0"/>
              </a:rPr>
              <a:t> </a:t>
            </a:r>
            <a:r>
              <a:rPr lang="en-US" b="0" dirty="0">
                <a:solidFill>
                  <a:srgbClr val="002060"/>
                </a:solidFill>
                <a:latin typeface="Arial" pitchFamily="34" charset="0"/>
                <a:cs typeface="Arial" pitchFamily="34" charset="0"/>
              </a:rPr>
              <a:t>OWR</a:t>
            </a:r>
            <a:r>
              <a:rPr lang="en-US" b="1" dirty="0">
                <a:solidFill>
                  <a:srgbClr val="002060"/>
                </a:solidFill>
                <a:latin typeface="Arial" pitchFamily="34" charset="0"/>
                <a:cs typeface="Arial" pitchFamily="34" charset="0"/>
              </a:rPr>
              <a:t> </a:t>
            </a:r>
            <a:r>
              <a:rPr lang="en-US" dirty="0">
                <a:solidFill>
                  <a:srgbClr val="002060"/>
                </a:solidFill>
                <a:latin typeface="Arial" pitchFamily="34" charset="0"/>
                <a:cs typeface="Arial" pitchFamily="34" charset="0"/>
              </a:rPr>
              <a:t>implements the National Flood Insurance Program and the Flood Mapping Program</a:t>
            </a:r>
            <a:r>
              <a:rPr lang="en-US" baseline="0" dirty="0">
                <a:solidFill>
                  <a:srgbClr val="002060"/>
                </a:solidFill>
                <a:latin typeface="Arial" pitchFamily="34" charset="0"/>
                <a:cs typeface="Arial" pitchFamily="34" charset="0"/>
              </a:rPr>
              <a:t> which help protect Alabama residents and businesses from the destructive damage caused by flooding. </a:t>
            </a:r>
            <a:endParaRPr lang="en-US" dirty="0">
              <a:solidFill>
                <a:srgbClr val="002060"/>
              </a:solidFill>
              <a:latin typeface="Arial" pitchFamily="34" charset="0"/>
              <a:cs typeface="Arial" pitchFamily="34" charset="0"/>
            </a:endParaRPr>
          </a:p>
          <a:p>
            <a:pPr>
              <a:buClr>
                <a:schemeClr val="tx1"/>
              </a:buClr>
              <a:buSzPct val="75000"/>
              <a:buFont typeface="Wingdings" pitchFamily="2" charset="2"/>
              <a:buChar char="§"/>
            </a:pPr>
            <a:endParaRPr lang="en-US" b="1" u="sng"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buClr>
                <a:schemeClr val="tx1"/>
              </a:buClr>
              <a:buSzPct val="75000"/>
              <a:buFont typeface="Wingdings" pitchFamily="2" charset="2"/>
              <a:buChar char="§"/>
            </a:pPr>
            <a:r>
              <a:rPr lang="en-US" b="1" u="none" dirty="0">
                <a:solidFill>
                  <a:srgbClr val="002060"/>
                </a:solidFill>
                <a:latin typeface="Arial" pitchFamily="34" charset="0"/>
                <a:cs typeface="Arial" pitchFamily="34" charset="0"/>
              </a:rPr>
              <a:t> </a:t>
            </a:r>
            <a:r>
              <a:rPr lang="en-US" b="0" u="none" dirty="0">
                <a:solidFill>
                  <a:srgbClr val="002060"/>
                </a:solidFill>
                <a:latin typeface="Arial" pitchFamily="34" charset="0"/>
                <a:cs typeface="Arial" pitchFamily="34" charset="0"/>
              </a:rPr>
              <a:t>OWR also recommends legislation</a:t>
            </a:r>
            <a:r>
              <a:rPr lang="en-US" b="0" u="none" baseline="0" dirty="0">
                <a:solidFill>
                  <a:srgbClr val="002060"/>
                </a:solidFill>
                <a:latin typeface="Arial" pitchFamily="34" charset="0"/>
                <a:cs typeface="Arial" pitchFamily="34" charset="0"/>
              </a:rPr>
              <a:t> and policies related to i</a:t>
            </a:r>
            <a:r>
              <a:rPr lang="en-US" b="0" u="none" dirty="0">
                <a:solidFill>
                  <a:srgbClr val="002060"/>
                </a:solidFill>
                <a:latin typeface="Arial" pitchFamily="34" charset="0"/>
                <a:cs typeface="Arial" pitchFamily="34" charset="0"/>
              </a:rPr>
              <a:t>nterstate water issues </a:t>
            </a:r>
            <a:r>
              <a:rPr lang="en-US" dirty="0">
                <a:solidFill>
                  <a:srgbClr val="002060"/>
                </a:solidFill>
                <a:latin typeface="Arial" pitchFamily="34" charset="0"/>
                <a:cs typeface="Arial" pitchFamily="34" charset="0"/>
              </a:rPr>
              <a:t>such as the water dispute between Alabama, Florida and Georgia, are matters which OWR provides technical support to the Governor and the Alabama legal team.</a:t>
            </a:r>
          </a:p>
          <a:p>
            <a:pPr marL="171450" indent="-171450">
              <a:buFont typeface="Arial" panose="020B0604020202020204" pitchFamily="34" charset="0"/>
              <a:buChar char="•"/>
            </a:pPr>
            <a:endParaRPr lang="en-US" dirty="0">
              <a:solidFill>
                <a:srgbClr val="002060"/>
              </a:solidFill>
            </a:endParaRP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AAA44C66-B94D-453D-A9D3-113AE6E19870}" type="slidenum">
              <a:rPr lang="en-US" smtClean="0"/>
              <a:t>18</a:t>
            </a:fld>
            <a:endParaRPr lang="en-US"/>
          </a:p>
        </p:txBody>
      </p:sp>
    </p:spTree>
    <p:extLst>
      <p:ext uri="{BB962C8B-B14F-4D97-AF65-F5344CB8AC3E}">
        <p14:creationId xmlns:p14="http://schemas.microsoft.com/office/powerpoint/2010/main" val="2706353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a:t>With</a:t>
            </a:r>
            <a:r>
              <a:rPr lang="en-US" baseline="0" dirty="0"/>
              <a:t> warehouses in Montgomery and in Morgan County, ADECA’s </a:t>
            </a:r>
            <a:r>
              <a:rPr lang="en-US" b="1" baseline="0" dirty="0"/>
              <a:t>Surplus Property Division </a:t>
            </a:r>
            <a:r>
              <a:rPr lang="en-US" baseline="0" dirty="0"/>
              <a:t>houses numerous items declared as surplus by state and federal agencies. </a:t>
            </a:r>
          </a:p>
          <a:p>
            <a:endParaRPr lang="en-US" baseline="0" dirty="0"/>
          </a:p>
          <a:p>
            <a:pPr marL="171450" indent="-171450">
              <a:buFont typeface="Arial" panose="020B0604020202020204" pitchFamily="34" charset="0"/>
              <a:buChar char="•"/>
            </a:pPr>
            <a:r>
              <a:rPr lang="en-US" baseline="0" dirty="0"/>
              <a:t>The equipment ranges from office furniture and supplies to vehicles to even some specialty trailers and electronics. </a:t>
            </a:r>
            <a:endParaRPr lang="en-US" dirty="0"/>
          </a:p>
          <a:p>
            <a:endParaRPr lang="en-US" dirty="0"/>
          </a:p>
          <a:p>
            <a:pPr marL="171450" indent="-171450">
              <a:buFont typeface="Arial" panose="020B0604020202020204" pitchFamily="34" charset="0"/>
              <a:buChar char="•"/>
            </a:pPr>
            <a:r>
              <a:rPr lang="en-US" dirty="0"/>
              <a:t>Surplus items are available at any time to municipal and county governments, state agencies and qualified nonprofit organizations. Local governments are welcome to stop</a:t>
            </a:r>
            <a:r>
              <a:rPr lang="en-US" baseline="0" dirty="0"/>
              <a:t> by anytime to see what property is available. We can also search a national database to find a specific piece of equipment needed by a local government. </a:t>
            </a:r>
            <a:endParaRPr lang="en-US" dirty="0"/>
          </a:p>
          <a:p>
            <a:endParaRPr lang="en-US" dirty="0"/>
          </a:p>
          <a:p>
            <a:pPr marL="171450" indent="-171450">
              <a:buFont typeface="Arial" panose="020B0604020202020204" pitchFamily="34" charset="0"/>
              <a:buChar char="•"/>
            </a:pPr>
            <a:r>
              <a:rPr lang="en-US" dirty="0"/>
              <a:t>The division</a:t>
            </a:r>
            <a:r>
              <a:rPr lang="en-US" baseline="0" dirty="0"/>
              <a:t> also manages the</a:t>
            </a:r>
            <a:r>
              <a:rPr lang="en-US" sz="1200" b="0" i="0" kern="1200" dirty="0">
                <a:solidFill>
                  <a:schemeClr val="tx1"/>
                </a:solidFill>
                <a:effectLst/>
                <a:latin typeface="+mn-lt"/>
                <a:ea typeface="+mn-ea"/>
                <a:cs typeface="+mn-cs"/>
              </a:rPr>
              <a:t> Law Enforcement Support Office (LESO) Program </a:t>
            </a:r>
            <a:r>
              <a:rPr lang="en-US" baseline="0" dirty="0"/>
              <a:t>which makes surplus military equipment available to law enforcement agencies free of charge. </a:t>
            </a:r>
            <a:endParaRPr lang="en-US" dirty="0"/>
          </a:p>
          <a:p>
            <a:pPr marL="0" indent="0">
              <a:buNone/>
            </a:pPr>
            <a:endParaRPr lang="en-US" dirty="0"/>
          </a:p>
          <a:p>
            <a:pPr marL="171450" indent="-171450">
              <a:buFont typeface="Arial" panose="020B0604020202020204" pitchFamily="34" charset="0"/>
              <a:buChar char="•"/>
            </a:pPr>
            <a:r>
              <a:rPr lang="en-US" dirty="0"/>
              <a:t>Public auctions are usually held three times per year at the Montgomery warehouse with information</a:t>
            </a:r>
            <a:r>
              <a:rPr lang="en-US" baseline="0" dirty="0"/>
              <a:t> posted on the ADECA website prior to each auction.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19</a:t>
            </a:fld>
            <a:endParaRPr lang="en-US"/>
          </a:p>
        </p:txBody>
      </p:sp>
    </p:spTree>
    <p:extLst>
      <p:ext uri="{BB962C8B-B14F-4D97-AF65-F5344CB8AC3E}">
        <p14:creationId xmlns:p14="http://schemas.microsoft.com/office/powerpoint/2010/main" val="234400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marL="171450" indent="-171450">
              <a:buFont typeface="Arial" panose="020B0604020202020204" pitchFamily="34" charset="0"/>
              <a:buChar char="•"/>
            </a:pPr>
            <a:r>
              <a:rPr lang="en-US" baseline="0" dirty="0"/>
              <a:t>Vehicles and equipment available include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Pickup trucks</a:t>
            </a:r>
          </a:p>
          <a:p>
            <a:pPr marL="171450" indent="-171450">
              <a:buFont typeface="Arial" panose="020B0604020202020204" pitchFamily="34" charset="0"/>
              <a:buChar char="•"/>
            </a:pPr>
            <a:r>
              <a:rPr lang="en-US" baseline="0" dirty="0"/>
              <a:t>Bulldozers</a:t>
            </a:r>
          </a:p>
          <a:p>
            <a:pPr marL="171450" indent="-171450">
              <a:buFont typeface="Arial" panose="020B0604020202020204" pitchFamily="34" charset="0"/>
              <a:buChar char="•"/>
            </a:pPr>
            <a:r>
              <a:rPr lang="en-US" baseline="0" dirty="0"/>
              <a:t>Bucket trucks</a:t>
            </a:r>
          </a:p>
          <a:p>
            <a:pPr marL="171450" indent="-171450">
              <a:buFont typeface="Arial" panose="020B0604020202020204" pitchFamily="34" charset="0"/>
              <a:buChar char="•"/>
            </a:pPr>
            <a:r>
              <a:rPr lang="en-US" baseline="0" dirty="0"/>
              <a:t>Backhoes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20</a:t>
            </a:fld>
            <a:endParaRPr lang="en-US"/>
          </a:p>
        </p:txBody>
      </p:sp>
    </p:spTree>
    <p:extLst>
      <p:ext uri="{BB962C8B-B14F-4D97-AF65-F5344CB8AC3E}">
        <p14:creationId xmlns:p14="http://schemas.microsoft.com/office/powerpoint/2010/main" val="1961041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marL="171450" indent="-171450">
              <a:buFont typeface="Arial" panose="020B0604020202020204" pitchFamily="34" charset="0"/>
              <a:buChar char="•"/>
            </a:pPr>
            <a:r>
              <a:rPr lang="en-US" baseline="0" dirty="0"/>
              <a:t>Office equipment available includes: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Chairs and desks</a:t>
            </a:r>
          </a:p>
          <a:p>
            <a:pPr marL="171450" indent="-171450">
              <a:buFont typeface="Arial" panose="020B0604020202020204" pitchFamily="34" charset="0"/>
              <a:buChar char="•"/>
            </a:pPr>
            <a:r>
              <a:rPr lang="en-US" baseline="0" dirty="0"/>
              <a:t>Filing cabinets</a:t>
            </a:r>
          </a:p>
          <a:p>
            <a:pPr marL="171450" indent="-171450">
              <a:buFont typeface="Arial" panose="020B0604020202020204" pitchFamily="34" charset="0"/>
              <a:buChar char="•"/>
            </a:pPr>
            <a:r>
              <a:rPr lang="en-US" baseline="0" dirty="0"/>
              <a:t>Computer equipment</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21</a:t>
            </a:fld>
            <a:endParaRPr lang="en-US"/>
          </a:p>
        </p:txBody>
      </p:sp>
    </p:spTree>
    <p:extLst>
      <p:ext uri="{BB962C8B-B14F-4D97-AF65-F5344CB8AC3E}">
        <p14:creationId xmlns:p14="http://schemas.microsoft.com/office/powerpoint/2010/main" val="350671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ADECA was created in</a:t>
            </a:r>
            <a:r>
              <a:rPr lang="en-US" sz="1200" dirty="0"/>
              <a:t> 1983 to streamline the management of a number of federally-funded grant programs administered by the state.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mission is to </a:t>
            </a:r>
            <a:r>
              <a:rPr lang="en-US" sz="1200" b="1" dirty="0"/>
              <a:t>Build Better Alabama Communities.</a:t>
            </a:r>
            <a:r>
              <a:rPr lang="en-US" sz="1200" b="1" baseline="0" dirty="0"/>
              <a:t>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Our dedicated staff of 163 men and women work hard</a:t>
            </a:r>
            <a:r>
              <a:rPr lang="en-US" baseline="0" dirty="0"/>
              <a:t> every day to ensure our grant programs are helping communities complete important projects and fund essential services. We manage about $153 million in grant funds per year. </a:t>
            </a:r>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4</a:t>
            </a:fld>
            <a:endParaRPr lang="en-US"/>
          </a:p>
        </p:txBody>
      </p:sp>
    </p:spTree>
    <p:extLst>
      <p:ext uri="{BB962C8B-B14F-4D97-AF65-F5344CB8AC3E}">
        <p14:creationId xmlns:p14="http://schemas.microsoft.com/office/powerpoint/2010/main" val="3845162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defTabSz="931774">
              <a:defRPr/>
            </a:pPr>
            <a:r>
              <a:rPr lang="en-US" dirty="0"/>
              <a:t>Thank you for what you do to make your community better and in-turn promote economic development. </a:t>
            </a:r>
          </a:p>
          <a:p>
            <a:pPr defTabSz="931774">
              <a:defRPr/>
            </a:pPr>
            <a:endParaRPr lang="en-US" dirty="0"/>
          </a:p>
          <a:p>
            <a:pPr defTabSz="931774">
              <a:defRPr/>
            </a:pPr>
            <a:r>
              <a:rPr lang="en-US" dirty="0"/>
              <a:t>Here</a:t>
            </a:r>
            <a:r>
              <a:rPr lang="en-US" baseline="0" dirty="0"/>
              <a:t> is my contact information. </a:t>
            </a:r>
          </a:p>
          <a:p>
            <a:pPr defTabSz="931774">
              <a:defRPr/>
            </a:pPr>
            <a:endParaRPr lang="en-US" baseline="0" dirty="0"/>
          </a:p>
          <a:p>
            <a:pPr defTabSz="931774">
              <a:defRPr/>
            </a:pPr>
            <a:r>
              <a:rPr lang="en-US" baseline="0" dirty="0"/>
              <a:t>I also invite you to connect with ADECA by following us on Facebook, Twitter and our other social media channels. </a:t>
            </a:r>
            <a:endParaRPr lang="en-US" dirty="0"/>
          </a:p>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8/14/2017 9:36 AM</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14224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r>
              <a:rPr lang="en-US" dirty="0"/>
              <a:t>ADECA provides</a:t>
            </a:r>
            <a:r>
              <a:rPr lang="en-US" baseline="0" dirty="0"/>
              <a:t> a single location where local governments and non-profit organizations can come for assistance with community and economic development issues. </a:t>
            </a:r>
          </a:p>
          <a:p>
            <a:endParaRPr lang="en-US" baseline="0" dirty="0"/>
          </a:p>
          <a:p>
            <a:r>
              <a:rPr lang="en-US" baseline="0" dirty="0"/>
              <a:t>Working together, the 5 divisions and numerous programs of ADECA focus all available resources to address a variety of local challenges.</a:t>
            </a:r>
          </a:p>
          <a:p>
            <a:endParaRPr lang="en-US" baseline="0" dirty="0"/>
          </a:p>
          <a:p>
            <a:r>
              <a:rPr lang="en-US" baseline="0" dirty="0"/>
              <a:t>Our divisions include:</a:t>
            </a:r>
          </a:p>
          <a:p>
            <a:endParaRPr lang="en-US" baseline="0" dirty="0"/>
          </a:p>
          <a:p>
            <a:pPr marL="174708" indent="-174708">
              <a:buFont typeface="Arial" panose="020B0604020202020204" pitchFamily="34" charset="0"/>
              <a:buChar char="•"/>
            </a:pPr>
            <a:r>
              <a:rPr lang="en-US" baseline="0" dirty="0"/>
              <a:t>Community and Economic Development Division</a:t>
            </a:r>
          </a:p>
          <a:p>
            <a:pPr marL="174708" indent="-174708">
              <a:buFont typeface="Arial" panose="020B0604020202020204" pitchFamily="34" charset="0"/>
              <a:buChar char="•"/>
            </a:pPr>
            <a:r>
              <a:rPr lang="en-US" baseline="0" dirty="0"/>
              <a:t>Energy Division</a:t>
            </a:r>
          </a:p>
          <a:p>
            <a:pPr marL="174708" indent="-174708">
              <a:buFont typeface="Arial" panose="020B0604020202020204" pitchFamily="34" charset="0"/>
              <a:buChar char="•"/>
            </a:pPr>
            <a:r>
              <a:rPr lang="en-US" baseline="0" dirty="0"/>
              <a:t>Law Enforcement and Traffic Safety Division</a:t>
            </a:r>
          </a:p>
          <a:p>
            <a:pPr marL="174708" indent="-174708">
              <a:buFont typeface="Arial" panose="020B0604020202020204" pitchFamily="34" charset="0"/>
              <a:buChar char="•"/>
            </a:pPr>
            <a:r>
              <a:rPr lang="en-US" baseline="0" dirty="0"/>
              <a:t>Office of Water Resources</a:t>
            </a:r>
          </a:p>
          <a:p>
            <a:pPr marL="174708" indent="-174708">
              <a:buFont typeface="Arial" panose="020B0604020202020204" pitchFamily="34" charset="0"/>
              <a:buChar char="•"/>
            </a:pPr>
            <a:r>
              <a:rPr lang="en-US" baseline="0" dirty="0"/>
              <a:t>Surplus Property Division</a:t>
            </a:r>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8/14/2017 9:36 AM</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172543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sz="1200" dirty="0">
                <a:effectLst/>
              </a:rPr>
              <a:t>A wide range of programs fall under the category of community and economic development, and they exist to improve Alabama communities in very specific ways. I’ll tell you a little bit about the scope and impact of each of these programs which</a:t>
            </a:r>
            <a:r>
              <a:rPr lang="en-US" sz="1200" baseline="0" dirty="0">
                <a:effectLst/>
              </a:rPr>
              <a:t> are part of our Community and Economic Development Division</a:t>
            </a:r>
            <a:r>
              <a:rPr lang="en-US" sz="1200" dirty="0">
                <a:effectLst/>
              </a:rPr>
              <a:t>.</a:t>
            </a:r>
            <a:r>
              <a:rPr lang="en-US" sz="1200" baseline="0" dirty="0">
                <a:effectLst/>
              </a:rPr>
              <a:t> </a:t>
            </a:r>
            <a:endParaRPr lang="en-US" sz="1200" dirty="0">
              <a:effectLst/>
            </a:endParaRPr>
          </a:p>
          <a:p>
            <a:endParaRPr lang="en-US" sz="2000" dirty="0">
              <a:effectLst/>
            </a:endParaRPr>
          </a:p>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a:t>
            </a:fld>
            <a:endParaRPr lang="en-US"/>
          </a:p>
        </p:txBody>
      </p:sp>
    </p:spTree>
    <p:extLst>
      <p:ext uri="{BB962C8B-B14F-4D97-AF65-F5344CB8AC3E}">
        <p14:creationId xmlns:p14="http://schemas.microsoft.com/office/powerpoint/2010/main" val="2775943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defTabSz="931774">
              <a:defRPr/>
            </a:pPr>
            <a:r>
              <a:rPr lang="en-US" dirty="0"/>
              <a:t>Our </a:t>
            </a:r>
            <a:r>
              <a:rPr lang="en-US" b="1" dirty="0"/>
              <a:t>Community Development Block Grant </a:t>
            </a:r>
            <a:r>
              <a:rPr lang="en-US" dirty="0"/>
              <a:t>program helps Alabama communities complete important improvement projects they would otherwise be unable to afford. The</a:t>
            </a:r>
            <a:r>
              <a:rPr lang="en-US" baseline="0" dirty="0"/>
              <a:t> CDBG program is administered on the federal level by the U.S. Department of Housing and Urban Development which makes the funding available to Alabama. </a:t>
            </a:r>
          </a:p>
          <a:p>
            <a:pPr defTabSz="931774">
              <a:defRPr/>
            </a:pPr>
            <a:endParaRPr lang="en-US" baseline="0" dirty="0"/>
          </a:p>
          <a:p>
            <a:pPr defTabSz="931774">
              <a:defRPr/>
            </a:pPr>
            <a:r>
              <a:rPr lang="en-US" baseline="0" dirty="0"/>
              <a:t>Over the program’s 35-year history, </a:t>
            </a:r>
            <a:r>
              <a:rPr lang="en-US" dirty="0"/>
              <a:t>the State of Alabama has received more than $1 billion for local governments to address critical needs.</a:t>
            </a:r>
          </a:p>
          <a:p>
            <a:pPr defTabSz="931774">
              <a:defRPr/>
            </a:pPr>
            <a:endParaRPr lang="en-US" dirty="0"/>
          </a:p>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8/14/2017 9:36 AM</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387080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defTabSz="931774">
              <a:defRPr/>
            </a:pPr>
            <a:r>
              <a:rPr lang="en-US" dirty="0"/>
              <a:t>CDBGs</a:t>
            </a:r>
            <a:r>
              <a:rPr lang="en-US" baseline="0" dirty="0"/>
              <a:t> also play an important role in helping rural communities provide the infrastructure necessary for new and existing companies to locate or expand in their area.  </a:t>
            </a:r>
            <a:endParaRPr lang="en-US" dirty="0"/>
          </a:p>
          <a:p>
            <a:endParaRPr lang="en-US" dirty="0"/>
          </a:p>
          <a:p>
            <a:pPr defTabSz="931774">
              <a:defRPr/>
            </a:pPr>
            <a:r>
              <a:rPr lang="en-US" dirty="0"/>
              <a:t>The purpose</a:t>
            </a:r>
            <a:r>
              <a:rPr lang="en-US" baseline="0" dirty="0"/>
              <a:t> is to attract new industries and improve existing industries.</a:t>
            </a:r>
            <a:endParaRPr lang="en-US" dirty="0"/>
          </a:p>
          <a:p>
            <a:pPr defTabSz="931774">
              <a:defRPr/>
            </a:pPr>
            <a:endParaRPr lang="en-US" dirty="0"/>
          </a:p>
          <a:p>
            <a:pPr defTabSz="931774">
              <a:defRPr/>
            </a:pPr>
            <a:r>
              <a:rPr lang="en-US" dirty="0"/>
              <a:t>To receive Economic</a:t>
            </a:r>
            <a:r>
              <a:rPr lang="en-US" baseline="0" dirty="0"/>
              <a:t> Development CDBG funding, projects must create new jobs or retain existing ones. </a:t>
            </a:r>
            <a:endParaRPr lang="en-US" dirty="0"/>
          </a:p>
          <a:p>
            <a:pPr defTabSz="931774">
              <a:defRPr/>
            </a:pPr>
            <a:endParaRPr lang="en-US" dirty="0"/>
          </a:p>
          <a:p>
            <a:pPr defTabSz="931774">
              <a:defRPr/>
            </a:pPr>
            <a:r>
              <a:rPr lang="en-US" dirty="0"/>
              <a:t>A job changes a person’s life and can transform a community. </a:t>
            </a:r>
          </a:p>
          <a:p>
            <a:pPr defTabSz="931774">
              <a:defRPr/>
            </a:pPr>
            <a:endParaRPr lang="en-US" dirty="0"/>
          </a:p>
          <a:p>
            <a:pPr defTabSz="931774">
              <a:defRPr/>
            </a:pPr>
            <a:r>
              <a:rPr lang="en-US" dirty="0"/>
              <a:t>Businesses</a:t>
            </a:r>
            <a:r>
              <a:rPr lang="en-US" baseline="0" dirty="0"/>
              <a:t> that expanded with the help of an Economic Development CDBG created or retained about 1,500 jobs in 2016. </a:t>
            </a:r>
            <a:endParaRPr lang="en-US" dirty="0"/>
          </a:p>
          <a:p>
            <a:pPr defTabSz="931774">
              <a:defRPr/>
            </a:pPr>
            <a:endParaRPr lang="en-US" dirty="0"/>
          </a:p>
          <a:p>
            <a:endParaRPr lang="en-US" dirty="0"/>
          </a:p>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8/14/2017 9:36 AM</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157528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defTabSz="931774">
              <a:defRPr/>
            </a:pPr>
            <a:r>
              <a:rPr lang="en-US" dirty="0"/>
              <a:t>Another program ADECA manages in Alabama is the </a:t>
            </a:r>
            <a:r>
              <a:rPr lang="en-US" b="1" dirty="0"/>
              <a:t>Appalachian</a:t>
            </a:r>
            <a:r>
              <a:rPr lang="en-US" b="1" baseline="0" dirty="0"/>
              <a:t> Regional Commission (ARC).</a:t>
            </a:r>
          </a:p>
          <a:p>
            <a:pPr defTabSz="931774">
              <a:defRPr/>
            </a:pPr>
            <a:endParaRPr lang="en-US" baseline="0" dirty="0"/>
          </a:p>
          <a:p>
            <a:pPr marL="171450" indent="-171450" defTabSz="931774">
              <a:buFont typeface="Arial" panose="020B0604020202020204" pitchFamily="34" charset="0"/>
              <a:buChar char="•"/>
              <a:defRPr/>
            </a:pPr>
            <a:r>
              <a:rPr lang="en-US" dirty="0"/>
              <a:t>Created by Congress in the 1960s</a:t>
            </a:r>
            <a:r>
              <a:rPr lang="en-US" baseline="0" dirty="0"/>
              <a:t>, t</a:t>
            </a:r>
            <a:r>
              <a:rPr lang="en-US" dirty="0"/>
              <a:t>he</a:t>
            </a:r>
            <a:r>
              <a:rPr lang="en-US" baseline="0" dirty="0"/>
              <a:t> commission w</a:t>
            </a:r>
            <a:r>
              <a:rPr lang="en-US" dirty="0"/>
              <a:t>orks to improve living standards and economic opportunities in 13 states, including</a:t>
            </a:r>
            <a:r>
              <a:rPr lang="en-US" baseline="0" dirty="0"/>
              <a:t> 37 Alabama counties</a:t>
            </a:r>
          </a:p>
          <a:p>
            <a:pPr defTabSz="931774">
              <a:defRPr/>
            </a:pPr>
            <a:endParaRPr lang="en-US" baseline="0" dirty="0"/>
          </a:p>
          <a:p>
            <a:pPr marL="171450" indent="-171450" defTabSz="931774">
              <a:buFont typeface="Arial" panose="020B0604020202020204" pitchFamily="34" charset="0"/>
              <a:buChar char="•"/>
              <a:defRPr/>
            </a:pPr>
            <a:r>
              <a:rPr lang="en-US" dirty="0"/>
              <a:t>Projects develop and improve Appalachia’s infrastructure to make the region more economically competitive</a:t>
            </a:r>
          </a:p>
          <a:p>
            <a:pPr marL="171450" indent="-171450" defTabSz="931774">
              <a:buFont typeface="Arial" panose="020B0604020202020204" pitchFamily="34" charset="0"/>
              <a:buChar char="•"/>
              <a:defRPr/>
            </a:pPr>
            <a:endParaRPr lang="en-US"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ARC funding also supports local</a:t>
            </a:r>
            <a:r>
              <a:rPr lang="en-US" baseline="0" dirty="0"/>
              <a:t> projects focused on</a:t>
            </a:r>
            <a:r>
              <a:rPr lang="en-US" dirty="0"/>
              <a:t> education, workforce development and community development.</a:t>
            </a:r>
          </a:p>
          <a:p>
            <a:pPr defTabSz="931774">
              <a:defRPr/>
            </a:pPr>
            <a:endParaRPr lang="en-US" dirty="0"/>
          </a:p>
          <a:p>
            <a:pPr marL="171450" indent="-171450" defTabSz="931774">
              <a:buFont typeface="Arial" panose="020B0604020202020204" pitchFamily="34" charset="0"/>
              <a:buChar char="•"/>
              <a:defRPr/>
            </a:pPr>
            <a:r>
              <a:rPr lang="en-US" dirty="0"/>
              <a:t>In 2016, ARC</a:t>
            </a:r>
            <a:r>
              <a:rPr lang="en-US" baseline="0" dirty="0"/>
              <a:t> </a:t>
            </a:r>
            <a:r>
              <a:rPr lang="en-US" dirty="0"/>
              <a:t>invested $5 million to support</a:t>
            </a:r>
            <a:r>
              <a:rPr lang="en-US" baseline="0" dirty="0"/>
              <a:t> </a:t>
            </a:r>
            <a:r>
              <a:rPr lang="en-US" dirty="0"/>
              <a:t>projects</a:t>
            </a:r>
            <a:r>
              <a:rPr lang="en-US" baseline="0" dirty="0"/>
              <a:t> in Alabama. </a:t>
            </a:r>
          </a:p>
          <a:p>
            <a:pPr marL="171450" indent="-171450" defTabSz="931774">
              <a:buFont typeface="Arial" panose="020B0604020202020204" pitchFamily="34" charset="0"/>
              <a:buChar char="•"/>
              <a:defRPr/>
            </a:pPr>
            <a:endParaRPr lang="en-US" baseline="0" dirty="0"/>
          </a:p>
          <a:p>
            <a:pPr marL="171450" indent="-171450" defTabSz="931774">
              <a:buFont typeface="Arial" panose="020B0604020202020204" pitchFamily="34" charset="0"/>
              <a:buChar char="•"/>
              <a:defRPr/>
            </a:pPr>
            <a:r>
              <a:rPr lang="en-US" dirty="0"/>
              <a:t>In the same time period, ADECA received 80 ARC funding requests totaling $10 million.</a:t>
            </a:r>
          </a:p>
          <a:p>
            <a:pPr marL="171450" indent="-171450" defTabSz="931774">
              <a:buFont typeface="Arial" panose="020B0604020202020204" pitchFamily="34" charset="0"/>
              <a:buChar char="•"/>
              <a:defRPr/>
            </a:pPr>
            <a:endParaRPr lang="en-US" baseline="0"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ARC Application Workshop held in the Fall (tentatively Sept 22, 2017). Grant applications will be accepted the day following the ARC Application Workshop (tentatively Sept 23, 2017)</a:t>
            </a:r>
          </a:p>
          <a:p>
            <a:pPr marL="171450" indent="-171450" defTabSz="931774">
              <a:buFont typeface="Arial" panose="020B0604020202020204" pitchFamily="34" charset="0"/>
              <a:buChar char="•"/>
              <a:defRPr/>
            </a:pPr>
            <a:endParaRPr lang="en-US" baseline="0" dirty="0"/>
          </a:p>
          <a:p>
            <a:pPr defTabSz="931774">
              <a:defRPr/>
            </a:pPr>
            <a:endParaRPr lang="en-US" baseline="0" dirty="0"/>
          </a:p>
          <a:p>
            <a:pPr defTabSz="931774">
              <a:defRPr/>
            </a:pPr>
            <a:endParaRPr lang="en-US" dirty="0"/>
          </a:p>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8/14/2017 9:36 AM</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360490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defTabSz="931774">
              <a:defRPr/>
            </a:pPr>
            <a:r>
              <a:rPr lang="en-US" dirty="0"/>
              <a:t>The </a:t>
            </a:r>
            <a:r>
              <a:rPr lang="en-US" b="1" dirty="0"/>
              <a:t>Delta Regional Authority (DRA) </a:t>
            </a:r>
            <a:r>
              <a:rPr lang="en-US" b="0" dirty="0"/>
              <a:t>was created by Congress</a:t>
            </a:r>
            <a:r>
              <a:rPr lang="en-US" b="0" baseline="0" dirty="0"/>
              <a:t> in 2000 to </a:t>
            </a:r>
            <a:r>
              <a:rPr lang="en-US" dirty="0"/>
              <a:t>addresses economic distress and improves quality of life in poorer regions of eight states.</a:t>
            </a:r>
          </a:p>
          <a:p>
            <a:endParaRPr lang="en-US" dirty="0"/>
          </a:p>
          <a:p>
            <a:pPr marL="171450" indent="-171450" defTabSz="931774">
              <a:buFont typeface="Arial" panose="020B0604020202020204" pitchFamily="34" charset="0"/>
              <a:buChar char="•"/>
              <a:defRPr/>
            </a:pPr>
            <a:r>
              <a:rPr lang="en-US" dirty="0"/>
              <a:t>20 Alabama</a:t>
            </a:r>
            <a:r>
              <a:rPr lang="en-US" baseline="0" dirty="0"/>
              <a:t> </a:t>
            </a:r>
            <a:r>
              <a:rPr lang="en-US" dirty="0"/>
              <a:t>counties are in DRA’s coverage area, the</a:t>
            </a:r>
            <a:r>
              <a:rPr lang="en-US" baseline="0" dirty="0"/>
              <a:t> counties are</a:t>
            </a:r>
            <a:r>
              <a:rPr lang="en-US" dirty="0"/>
              <a:t> primarily in Alabama’s Black Belt region.</a:t>
            </a:r>
          </a:p>
          <a:p>
            <a:endParaRPr lang="en-US" dirty="0"/>
          </a:p>
          <a:p>
            <a:pPr marL="171450" indent="-171450">
              <a:buFont typeface="Arial" panose="020B0604020202020204" pitchFamily="34" charset="0"/>
              <a:buChar char="•"/>
            </a:pPr>
            <a:r>
              <a:rPr lang="en-US" dirty="0"/>
              <a:t>In 2016</a:t>
            </a:r>
            <a:r>
              <a:rPr lang="en-US" baseline="0" dirty="0"/>
              <a:t>, the </a:t>
            </a:r>
            <a:r>
              <a:rPr lang="en-US" dirty="0"/>
              <a:t>DRA has supported 13 projects in Alabama totaling $1 million.</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d</a:t>
            </a:r>
            <a:r>
              <a:rPr lang="en-US" dirty="0"/>
              <a:t>eadline to apply for the States’ Economic Development Assistance Program, which is DRA’s primary grant funding, is May 31 of each year.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Governor Ivey was selected to serve as the DRA’s States co-chair for 2017. Here leadership in DRA is important as we work together to support rural areas. </a:t>
            </a:r>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8/14/2017 9:36 AM</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107856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defTabSz="931774">
              <a:defRPr/>
            </a:pPr>
            <a:r>
              <a:rPr lang="en-US" dirty="0"/>
              <a:t>Our </a:t>
            </a:r>
            <a:r>
              <a:rPr lang="en-US" b="1" dirty="0"/>
              <a:t>State Small Business Credit</a:t>
            </a:r>
            <a:r>
              <a:rPr lang="en-US" b="1" baseline="0" dirty="0"/>
              <a:t> Initiative</a:t>
            </a:r>
            <a:r>
              <a:rPr lang="en-US" b="0" baseline="0" dirty="0"/>
              <a:t>, supported by the U.S. Department of Commerce,</a:t>
            </a:r>
            <a:r>
              <a:rPr lang="en-US" b="1" baseline="0" dirty="0"/>
              <a:t> </a:t>
            </a:r>
            <a:r>
              <a:rPr lang="en-US" baseline="0" dirty="0"/>
              <a:t>o</a:t>
            </a:r>
            <a:r>
              <a:rPr lang="en-US" dirty="0"/>
              <a:t>ffers loans to Alabama small businesses seeking funding to start or expand.</a:t>
            </a:r>
          </a:p>
          <a:p>
            <a:endParaRPr lang="en-US" dirty="0"/>
          </a:p>
          <a:p>
            <a:pPr marL="171450" indent="-171450">
              <a:buFont typeface="Arial" panose="020B0604020202020204" pitchFamily="34" charset="0"/>
              <a:buChar char="•"/>
            </a:pPr>
            <a:r>
              <a:rPr lang="en-US" dirty="0"/>
              <a:t>The program made more than 400 loans totaling</a:t>
            </a:r>
            <a:r>
              <a:rPr lang="en-US" baseline="0" dirty="0"/>
              <a:t> $155.8 million</a:t>
            </a:r>
            <a:r>
              <a:rPr lang="en-US" dirty="0"/>
              <a:t>, creating more than 1,469 new jobs and retaining more than 2,400.</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61 banks across Alabama are participating in the program.</a:t>
            </a:r>
          </a:p>
          <a:p>
            <a:pPr marL="171450" indent="-171450">
              <a:buFont typeface="Arial" panose="020B0604020202020204" pitchFamily="34" charset="0"/>
              <a:buChar char="•"/>
            </a:pPr>
            <a:endParaRPr lang="en-US" dirty="0"/>
          </a:p>
          <a:p>
            <a:pPr defTabSz="931774">
              <a:defRPr/>
            </a:pPr>
            <a:endParaRPr lang="en-US" dirty="0"/>
          </a:p>
          <a:p>
            <a:pPr defTabSz="931774">
              <a:defRPr/>
            </a:pPr>
            <a:endParaRPr lang="en-US" dirty="0"/>
          </a:p>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p>
        </p:txBody>
      </p:sp>
      <p:sp>
        <p:nvSpPr>
          <p:cNvPr id="5" name="Date Placeholder 4"/>
          <p:cNvSpPr>
            <a:spLocks noGrp="1"/>
          </p:cNvSpPr>
          <p:nvPr>
            <p:ph type="dt" idx="11"/>
          </p:nvPr>
        </p:nvSpPr>
        <p:spPr>
          <a:xfrm>
            <a:off x="3970938" y="0"/>
            <a:ext cx="3037840" cy="464820"/>
          </a:xfrm>
          <a:prstGeom prst="rect">
            <a:avLst/>
          </a:prstGeom>
        </p:spPr>
        <p:txBody>
          <a:bodyPr/>
          <a:lstStyle/>
          <a:p>
            <a:fld id="{81331B57-0BE5-4F82-AA58-76F53EFF3ADA}" type="datetime8">
              <a:rPr lang="en-US" smtClean="0"/>
              <a:pPr/>
              <a:t>8/16/2017 8:48 AM</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412550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249" y="4344988"/>
            <a:ext cx="7681913" cy="1370012"/>
          </a:xfrm>
        </p:spPr>
        <p:txBody>
          <a:bodyPr>
            <a:normAutofit/>
          </a:bodyPr>
          <a:lstStyle/>
          <a:p>
            <a:r>
              <a:rPr lang="en-US" dirty="0"/>
              <a:t>Name</a:t>
            </a:r>
          </a:p>
          <a:p>
            <a:r>
              <a:rPr lang="en-US" dirty="0"/>
              <a:t>Title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500" t="11867" b="6724"/>
          <a:stretch/>
        </p:blipFill>
        <p:spPr>
          <a:xfrm>
            <a:off x="1" y="-51484"/>
            <a:ext cx="9143999" cy="5385484"/>
          </a:xfrm>
          <a:prstGeom prst="rect">
            <a:avLst/>
          </a:prstGeom>
          <a:noFill/>
          <a:ln>
            <a:noFill/>
          </a:ln>
        </p:spPr>
      </p:pic>
      <p:sp>
        <p:nvSpPr>
          <p:cNvPr id="2" name="Title 1"/>
          <p:cNvSpPr>
            <a:spLocks noGrp="1"/>
          </p:cNvSpPr>
          <p:nvPr>
            <p:ph type="ctrTitle"/>
          </p:nvPr>
        </p:nvSpPr>
        <p:spPr>
          <a:xfrm>
            <a:off x="152400" y="5638800"/>
            <a:ext cx="8915400" cy="914400"/>
          </a:xfrm>
        </p:spPr>
        <p:txBody>
          <a:bodyPr/>
          <a:lstStyle/>
          <a:p>
            <a:r>
              <a:rPr lang="en-US" sz="3300" dirty="0"/>
              <a:t>Alabama Department of Economic and Community Affairs</a:t>
            </a:r>
          </a:p>
        </p:txBody>
      </p:sp>
      <p:pic>
        <p:nvPicPr>
          <p:cNvPr id="9" name="Picture 8" descr="5ADECA_Logo copy.png"/>
          <p:cNvPicPr>
            <a:picLocks noChangeAspect="1"/>
          </p:cNvPicPr>
          <p:nvPr/>
        </p:nvPicPr>
        <p:blipFill>
          <a:blip r:embed="rId4" cstate="print"/>
          <a:stretch>
            <a:fillRect/>
          </a:stretch>
        </p:blipFill>
        <p:spPr>
          <a:xfrm>
            <a:off x="5867400" y="228600"/>
            <a:ext cx="3124200" cy="1115153"/>
          </a:xfrm>
          <a:prstGeom prst="rect">
            <a:avLst/>
          </a:prstGeom>
        </p:spPr>
      </p:pic>
      <p:sp>
        <p:nvSpPr>
          <p:cNvPr id="10" name="TextBox 9"/>
          <p:cNvSpPr txBox="1"/>
          <p:nvPr/>
        </p:nvSpPr>
        <p:spPr>
          <a:xfrm>
            <a:off x="2895600" y="6106180"/>
            <a:ext cx="4038600" cy="523220"/>
          </a:xfrm>
          <a:prstGeom prst="rect">
            <a:avLst/>
          </a:prstGeom>
          <a:noFill/>
        </p:spPr>
        <p:txBody>
          <a:bodyPr wrap="square" rtlCol="0">
            <a:spAutoFit/>
          </a:bodyPr>
          <a:lstStyle/>
          <a:p>
            <a:r>
              <a:rPr lang="en-US" sz="2800" dirty="0">
                <a:solidFill>
                  <a:schemeClr val="tx2"/>
                </a:solidFill>
              </a:rPr>
              <a:t>Kenneth W. Boswell</a:t>
            </a:r>
            <a:endParaRPr lang="en-US" sz="2800" dirty="0"/>
          </a:p>
        </p:txBody>
      </p:sp>
      <p:cxnSp>
        <p:nvCxnSpPr>
          <p:cNvPr id="11" name="Straight Connector 10"/>
          <p:cNvCxnSpPr/>
          <p:nvPr/>
        </p:nvCxnSpPr>
        <p:spPr>
          <a:xfrm>
            <a:off x="0" y="5334000"/>
            <a:ext cx="9144000" cy="0"/>
          </a:xfrm>
          <a:prstGeom prst="line">
            <a:avLst/>
          </a:prstGeom>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405"/>
            <a:ext cx="8382000" cy="1163395"/>
          </a:xfrm>
        </p:spPr>
        <p:txBody>
          <a:bodyPr>
            <a:normAutofit fontScale="90000"/>
          </a:bodyPr>
          <a:lstStyle/>
          <a:p>
            <a:r>
              <a:rPr lang="en-US" dirty="0"/>
              <a:t>Delta Regional Authority</a:t>
            </a:r>
            <a:br>
              <a:rPr lang="en-US" dirty="0"/>
            </a:br>
            <a:endParaRPr lang="en-US" dirty="0">
              <a:solidFill>
                <a:schemeClr val="tx2"/>
              </a:solidFill>
            </a:endParaRPr>
          </a:p>
        </p:txBody>
      </p:sp>
      <p:sp>
        <p:nvSpPr>
          <p:cNvPr id="3" name="Text Placeholder 2"/>
          <p:cNvSpPr>
            <a:spLocks noGrp="1"/>
          </p:cNvSpPr>
          <p:nvPr>
            <p:ph type="body" sz="quarter" idx="10"/>
          </p:nvPr>
        </p:nvSpPr>
        <p:spPr>
          <a:xfrm>
            <a:off x="661413" y="1066800"/>
            <a:ext cx="4824987" cy="3276600"/>
          </a:xfrm>
        </p:spPr>
        <p:txBody>
          <a:bodyPr>
            <a:normAutofit fontScale="62500" lnSpcReduction="20000"/>
          </a:bodyPr>
          <a:lstStyle/>
          <a:p>
            <a:r>
              <a:rPr lang="en-US" dirty="0"/>
              <a:t>Created by Congress in 2000 to address economic distress and improve quality of life in poorer regions of eight states</a:t>
            </a:r>
          </a:p>
          <a:p>
            <a:endParaRPr lang="en-US" dirty="0"/>
          </a:p>
          <a:p>
            <a:r>
              <a:rPr lang="en-US" dirty="0"/>
              <a:t>Serves 20 counties primarily in Alabama’s Black Belt region</a:t>
            </a:r>
          </a:p>
          <a:p>
            <a:endParaRPr lang="en-US" dirty="0"/>
          </a:p>
          <a:p>
            <a:r>
              <a:rPr lang="en-US" dirty="0"/>
              <a:t>Invested a little over </a:t>
            </a:r>
            <a:r>
              <a:rPr lang="en-US" b="1" dirty="0"/>
              <a:t>$1 million </a:t>
            </a:r>
            <a:r>
              <a:rPr lang="en-US" dirty="0"/>
              <a:t>in Alabama in 2016</a:t>
            </a:r>
          </a:p>
          <a:p>
            <a:endParaRPr lang="en-US" dirty="0"/>
          </a:p>
          <a:p>
            <a:r>
              <a:rPr lang="en-US" dirty="0">
                <a:highlight>
                  <a:srgbClr val="00FF00"/>
                </a:highlight>
              </a:rPr>
              <a:t>Deadline to apply for the States’ Economic Development Assistance Program is May 31</a:t>
            </a:r>
          </a:p>
          <a:p>
            <a:endParaRPr lang="en-US" b="1" dirty="0"/>
          </a:p>
        </p:txBody>
      </p:sp>
      <p:cxnSp>
        <p:nvCxnSpPr>
          <p:cNvPr id="6" name="Straight Connector 5"/>
          <p:cNvCxnSpPr/>
          <p:nvPr/>
        </p:nvCxnSpPr>
        <p:spPr>
          <a:xfrm>
            <a:off x="0" y="9144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6096000" y="5867400"/>
            <a:ext cx="3505200" cy="369332"/>
          </a:xfrm>
          <a:prstGeom prst="rect">
            <a:avLst/>
          </a:prstGeom>
          <a:noFill/>
        </p:spPr>
        <p:txBody>
          <a:bodyPr wrap="square" rtlCol="0">
            <a:spAutoFit/>
          </a:bodyPr>
          <a:lstStyle/>
          <a:p>
            <a:r>
              <a:rPr lang="en-US" dirty="0"/>
              <a:t>Alabama DRA Counties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587" y="1447801"/>
            <a:ext cx="2642280" cy="42788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 y="4343400"/>
            <a:ext cx="2346369" cy="2298700"/>
          </a:xfrm>
          <a:prstGeom prst="rect">
            <a:avLst/>
          </a:prstGeom>
        </p:spPr>
      </p:pic>
      <p:sp>
        <p:nvSpPr>
          <p:cNvPr id="10" name="TextBox 9"/>
          <p:cNvSpPr txBox="1"/>
          <p:nvPr/>
        </p:nvSpPr>
        <p:spPr>
          <a:xfrm>
            <a:off x="2667000" y="5172670"/>
            <a:ext cx="3352800" cy="923330"/>
          </a:xfrm>
          <a:prstGeom prst="rect">
            <a:avLst/>
          </a:prstGeom>
          <a:noFill/>
        </p:spPr>
        <p:txBody>
          <a:bodyPr wrap="square" rtlCol="0">
            <a:spAutoFit/>
          </a:bodyPr>
          <a:lstStyle/>
          <a:p>
            <a:r>
              <a:rPr lang="en-US" dirty="0"/>
              <a:t>Kelly Chasteen</a:t>
            </a:r>
          </a:p>
          <a:p>
            <a:r>
              <a:rPr lang="en-US" dirty="0"/>
              <a:t>ARC/DRA Program Manager</a:t>
            </a:r>
          </a:p>
          <a:p>
            <a:r>
              <a:rPr lang="en-US" dirty="0"/>
              <a:t> (334) 353-2909</a:t>
            </a:r>
          </a:p>
        </p:txBody>
      </p:sp>
    </p:spTree>
    <p:extLst>
      <p:ext uri="{BB962C8B-B14F-4D97-AF65-F5344CB8AC3E}">
        <p14:creationId xmlns:p14="http://schemas.microsoft.com/office/powerpoint/2010/main" val="2083615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405"/>
            <a:ext cx="8382000" cy="1163395"/>
          </a:xfrm>
        </p:spPr>
        <p:txBody>
          <a:bodyPr>
            <a:normAutofit fontScale="90000"/>
          </a:bodyPr>
          <a:lstStyle/>
          <a:p>
            <a:r>
              <a:rPr lang="en-US" dirty="0"/>
              <a:t>State Small Business Credit Initiative</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1524000"/>
            <a:ext cx="4953000" cy="5105400"/>
          </a:xfrm>
        </p:spPr>
        <p:txBody>
          <a:bodyPr>
            <a:normAutofit fontScale="85000" lnSpcReduction="10000"/>
          </a:bodyPr>
          <a:lstStyle/>
          <a:p>
            <a:r>
              <a:rPr lang="en-US" dirty="0"/>
              <a:t>Offers loans to Alabama small businesses seeking funding to start or expand</a:t>
            </a:r>
          </a:p>
          <a:p>
            <a:pPr marL="0" indent="0">
              <a:buNone/>
            </a:pPr>
            <a:endParaRPr lang="en-US" dirty="0"/>
          </a:p>
          <a:p>
            <a:r>
              <a:rPr lang="en-US" dirty="0"/>
              <a:t>The program made more than </a:t>
            </a:r>
            <a:r>
              <a:rPr lang="en-US" b="1" dirty="0"/>
              <a:t>400 loans</a:t>
            </a:r>
            <a:r>
              <a:rPr lang="en-US" dirty="0"/>
              <a:t>, creating more than </a:t>
            </a:r>
            <a:r>
              <a:rPr lang="en-US" b="1" dirty="0"/>
              <a:t>1,469 new jobs </a:t>
            </a:r>
            <a:r>
              <a:rPr lang="en-US" dirty="0"/>
              <a:t>and retaining more than </a:t>
            </a:r>
            <a:r>
              <a:rPr lang="en-US" b="1" dirty="0"/>
              <a:t>2,400 jobs</a:t>
            </a:r>
            <a:endParaRPr lang="en-US" b="1" dirty="0">
              <a:highlight>
                <a:srgbClr val="00FF00"/>
              </a:highlight>
            </a:endParaRPr>
          </a:p>
          <a:p>
            <a:pPr marL="0" indent="0">
              <a:buNone/>
            </a:pPr>
            <a:endParaRPr lang="en-US" b="1" dirty="0"/>
          </a:p>
          <a:p>
            <a:r>
              <a:rPr lang="en-US" dirty="0"/>
              <a:t>61 banks across Alabama are participating in the program</a:t>
            </a:r>
          </a:p>
          <a:p>
            <a:pPr marL="0" indent="0">
              <a:buNone/>
            </a:pPr>
            <a:r>
              <a:rPr lang="en-US" b="1" dirty="0"/>
              <a:t> </a:t>
            </a:r>
          </a:p>
          <a:p>
            <a:r>
              <a:rPr lang="en-US" b="1" dirty="0">
                <a:highlight>
                  <a:srgbClr val="00FF00"/>
                </a:highlight>
              </a:rPr>
              <a:t>Applications accepted/awarded year-round</a:t>
            </a:r>
            <a:endParaRPr lang="en-US" dirty="0">
              <a:highlight>
                <a:srgbClr val="00FF00"/>
              </a:highlight>
            </a:endParaRPr>
          </a:p>
          <a:p>
            <a:endParaRPr lang="en-US" dirty="0"/>
          </a:p>
          <a:p>
            <a:endParaRPr lang="en-US" dirty="0"/>
          </a:p>
        </p:txBody>
      </p:sp>
      <p:cxnSp>
        <p:nvCxnSpPr>
          <p:cNvPr id="6" name="Straight Connector 5"/>
          <p:cNvCxnSpPr/>
          <p:nvPr/>
        </p:nvCxnSpPr>
        <p:spPr>
          <a:xfrm>
            <a:off x="0" y="9144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4876800" y="4648200"/>
            <a:ext cx="4343400" cy="1200329"/>
          </a:xfrm>
          <a:prstGeom prst="rect">
            <a:avLst/>
          </a:prstGeom>
          <a:noFill/>
        </p:spPr>
        <p:txBody>
          <a:bodyPr wrap="square" rtlCol="0">
            <a:spAutoFit/>
          </a:bodyPr>
          <a:lstStyle/>
          <a:p>
            <a:pPr algn="ctr"/>
            <a:r>
              <a:rPr lang="en-US" dirty="0"/>
              <a:t>Howard Wills</a:t>
            </a:r>
          </a:p>
          <a:p>
            <a:pPr algn="ctr"/>
            <a:r>
              <a:rPr lang="en-US" dirty="0"/>
              <a:t>State Small Business Credit Initiative Unit</a:t>
            </a:r>
          </a:p>
          <a:p>
            <a:pPr algn="ctr"/>
            <a:r>
              <a:rPr lang="en-US" dirty="0"/>
              <a:t>(334) 353-5353</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915059"/>
            <a:ext cx="3825430" cy="2733141"/>
          </a:xfrm>
          <a:prstGeom prst="rect">
            <a:avLst/>
          </a:prstGeom>
        </p:spPr>
      </p:pic>
    </p:spTree>
    <p:extLst>
      <p:ext uri="{BB962C8B-B14F-4D97-AF65-F5344CB8AC3E}">
        <p14:creationId xmlns:p14="http://schemas.microsoft.com/office/powerpoint/2010/main" val="20187717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144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5" name="Title 1"/>
          <p:cNvSpPr>
            <a:spLocks noGrp="1"/>
          </p:cNvSpPr>
          <p:nvPr>
            <p:ph type="title"/>
          </p:nvPr>
        </p:nvSpPr>
        <p:spPr>
          <a:xfrm>
            <a:off x="381000" y="284405"/>
            <a:ext cx="8382000" cy="1163395"/>
          </a:xfrm>
        </p:spPr>
        <p:txBody>
          <a:bodyPr>
            <a:normAutofit fontScale="90000"/>
          </a:bodyPr>
          <a:lstStyle/>
          <a:p>
            <a:r>
              <a:rPr lang="en-US" dirty="0"/>
              <a:t>Recreation Programs</a:t>
            </a:r>
            <a:br>
              <a:rPr lang="en-US" dirty="0"/>
            </a:br>
            <a:endParaRPr lang="en-US" dirty="0">
              <a:solidFill>
                <a:schemeClr val="tx2"/>
              </a:solidFill>
            </a:endParaRPr>
          </a:p>
        </p:txBody>
      </p:sp>
      <p:sp>
        <p:nvSpPr>
          <p:cNvPr id="6" name="Text Placeholder 2"/>
          <p:cNvSpPr>
            <a:spLocks noGrp="1"/>
          </p:cNvSpPr>
          <p:nvPr>
            <p:ph type="body" sz="quarter" idx="10"/>
          </p:nvPr>
        </p:nvSpPr>
        <p:spPr>
          <a:xfrm>
            <a:off x="4191000" y="1511266"/>
            <a:ext cx="4724400" cy="4660934"/>
          </a:xfrm>
        </p:spPr>
        <p:txBody>
          <a:bodyPr>
            <a:normAutofit fontScale="70000" lnSpcReduction="20000"/>
          </a:bodyPr>
          <a:lstStyle/>
          <a:p>
            <a:r>
              <a:rPr lang="en-US" dirty="0"/>
              <a:t>Important economic development opportunity by improving quality of life</a:t>
            </a:r>
          </a:p>
          <a:p>
            <a:pPr marL="0" indent="0">
              <a:buNone/>
            </a:pPr>
            <a:endParaRPr lang="en-US" dirty="0"/>
          </a:p>
          <a:p>
            <a:r>
              <a:rPr lang="en-US" dirty="0"/>
              <a:t>Grants from the Recreational Trails Program and Land and Water Conservation Fund help Alabama communities expand outdoor recreational opportunities</a:t>
            </a:r>
          </a:p>
          <a:p>
            <a:endParaRPr lang="en-US" dirty="0"/>
          </a:p>
          <a:p>
            <a:r>
              <a:rPr lang="en-US" dirty="0">
                <a:highlight>
                  <a:srgbClr val="00FF00"/>
                </a:highlight>
              </a:rPr>
              <a:t>Application deadlines in mid-March with awards expected in mid-November assuming program funds</a:t>
            </a:r>
          </a:p>
          <a:p>
            <a:pPr marL="0" indent="0">
              <a:buNone/>
            </a:pPr>
            <a:endParaRPr lang="en-US" dirty="0"/>
          </a:p>
          <a:p>
            <a:r>
              <a:rPr lang="en-US" dirty="0"/>
              <a:t>Projects added 107 miles of trails and 70 acres of park land in 2016</a:t>
            </a:r>
          </a:p>
          <a:p>
            <a:pPr marL="0" indent="0">
              <a:buNone/>
            </a:pPr>
            <a:endParaRPr lang="en-US" dirty="0"/>
          </a:p>
          <a:p>
            <a:pPr marL="0" indent="0">
              <a:buNone/>
            </a:pPr>
            <a:endParaRPr lang="en-US" dirty="0"/>
          </a:p>
        </p:txBody>
      </p:sp>
      <p:sp>
        <p:nvSpPr>
          <p:cNvPr id="9" name="TextBox 8"/>
          <p:cNvSpPr txBox="1"/>
          <p:nvPr/>
        </p:nvSpPr>
        <p:spPr>
          <a:xfrm>
            <a:off x="508000" y="4590871"/>
            <a:ext cx="3352800" cy="1200329"/>
          </a:xfrm>
          <a:prstGeom prst="rect">
            <a:avLst/>
          </a:prstGeom>
          <a:noFill/>
        </p:spPr>
        <p:txBody>
          <a:bodyPr wrap="square" rtlCol="0">
            <a:spAutoFit/>
          </a:bodyPr>
          <a:lstStyle/>
          <a:p>
            <a:pPr algn="ctr"/>
            <a:r>
              <a:rPr lang="en-US" dirty="0"/>
              <a:t>Crystal Davis</a:t>
            </a:r>
          </a:p>
          <a:p>
            <a:pPr algn="ctr"/>
            <a:r>
              <a:rPr lang="en-US" dirty="0"/>
              <a:t>Community Services Unit</a:t>
            </a:r>
          </a:p>
          <a:p>
            <a:pPr algn="ctr"/>
            <a:r>
              <a:rPr lang="en-US" dirty="0"/>
              <a:t>(334) 353-2630</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905000"/>
            <a:ext cx="3581161" cy="2685871"/>
          </a:xfrm>
          <a:prstGeom prst="rect">
            <a:avLst/>
          </a:prstGeom>
        </p:spPr>
      </p:pic>
    </p:spTree>
    <p:extLst>
      <p:ext uri="{BB962C8B-B14F-4D97-AF65-F5344CB8AC3E}">
        <p14:creationId xmlns:p14="http://schemas.microsoft.com/office/powerpoint/2010/main" val="30952517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304800"/>
            <a:ext cx="10058400" cy="1163395"/>
          </a:xfrm>
        </p:spPr>
        <p:txBody>
          <a:bodyPr>
            <a:normAutofit/>
          </a:bodyPr>
          <a:lstStyle/>
          <a:p>
            <a:r>
              <a:rPr lang="en-US" sz="3400" dirty="0"/>
              <a:t>Other Community and Economic Development Programs</a:t>
            </a:r>
            <a:br>
              <a:rPr lang="en-US" sz="3400" dirty="0"/>
            </a:br>
            <a:endParaRPr lang="en-US" sz="3400" dirty="0">
              <a:solidFill>
                <a:schemeClr val="tx2"/>
              </a:solidFill>
            </a:endParaRPr>
          </a:p>
        </p:txBody>
      </p:sp>
      <p:cxnSp>
        <p:nvCxnSpPr>
          <p:cNvPr id="5" name="Straight Connector 4"/>
          <p:cNvCxnSpPr/>
          <p:nvPr/>
        </p:nvCxnSpPr>
        <p:spPr>
          <a:xfrm>
            <a:off x="0" y="9144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6" name="Text Placeholder 2"/>
          <p:cNvSpPr>
            <a:spLocks noGrp="1"/>
          </p:cNvSpPr>
          <p:nvPr>
            <p:ph type="body" sz="quarter" idx="10"/>
          </p:nvPr>
        </p:nvSpPr>
        <p:spPr>
          <a:xfrm>
            <a:off x="381000" y="1468195"/>
            <a:ext cx="3962400" cy="5085005"/>
          </a:xfrm>
        </p:spPr>
        <p:txBody>
          <a:bodyPr>
            <a:normAutofit fontScale="77500" lnSpcReduction="20000"/>
          </a:bodyPr>
          <a:lstStyle/>
          <a:p>
            <a:r>
              <a:rPr lang="en-US" dirty="0"/>
              <a:t>Minority Business Enterprise is a certification program designed to boost opportunities for minority and women-owned businesses</a:t>
            </a:r>
          </a:p>
          <a:p>
            <a:pPr marL="0" indent="0">
              <a:buNone/>
            </a:pPr>
            <a:endParaRPr lang="en-US" dirty="0"/>
          </a:p>
          <a:p>
            <a:pPr marL="171450" lvl="0" indent="-171450" defTabSz="931774">
              <a:lnSpc>
                <a:spcPct val="100000"/>
              </a:lnSpc>
              <a:spcBef>
                <a:spcPts val="0"/>
              </a:spcBef>
              <a:buFont typeface="Arial" panose="020B0604020202020204" pitchFamily="34" charset="0"/>
              <a:buChar char="•"/>
              <a:defRPr/>
            </a:pPr>
            <a:r>
              <a:rPr lang="en-US" dirty="0"/>
              <a:t>Enterprise Zone Act provides tax incentives to businesses that locate or expand within designated in areas with depressed economies</a:t>
            </a:r>
          </a:p>
          <a:p>
            <a:pPr marL="0" lvl="0" indent="0" defTabSz="931774">
              <a:lnSpc>
                <a:spcPct val="100000"/>
              </a:lnSpc>
              <a:spcBef>
                <a:spcPts val="0"/>
              </a:spcBef>
              <a:buNone/>
              <a:defRPr/>
            </a:pPr>
            <a:endParaRPr lang="en-US" dirty="0"/>
          </a:p>
          <a:p>
            <a:pPr marL="171450" lvl="0" indent="-171450" defTabSz="931774">
              <a:lnSpc>
                <a:spcPct val="100000"/>
              </a:lnSpc>
              <a:spcBef>
                <a:spcPts val="0"/>
              </a:spcBef>
              <a:buFont typeface="Arial" panose="020B0604020202020204" pitchFamily="34" charset="0"/>
              <a:buChar char="•"/>
              <a:defRPr/>
            </a:pPr>
            <a:r>
              <a:rPr lang="en-US" dirty="0"/>
              <a:t>26 counties listed as enterprise zones</a:t>
            </a:r>
          </a:p>
          <a:p>
            <a:pPr marL="0" lvl="0" indent="0" defTabSz="931774">
              <a:lnSpc>
                <a:spcPct val="100000"/>
              </a:lnSpc>
              <a:spcBef>
                <a:spcPts val="0"/>
              </a:spcBef>
              <a:buNone/>
              <a:defRPr/>
            </a:pPr>
            <a:endParaRPr lang="en-US" dirty="0"/>
          </a:p>
          <a:p>
            <a:endParaRPr lang="en-US" dirty="0"/>
          </a:p>
          <a:p>
            <a:endParaRPr lang="en-US" dirty="0"/>
          </a:p>
          <a:p>
            <a:pPr marL="0" indent="0">
              <a:buNone/>
            </a:pPr>
            <a:endParaRPr lang="en-US" dirty="0"/>
          </a:p>
          <a:p>
            <a:pPr marL="0" indent="0">
              <a:buNone/>
            </a:pPr>
            <a:endParaRPr lang="en-US" dirty="0"/>
          </a:p>
          <a:p>
            <a:endParaRPr lang="en-US" dirty="0"/>
          </a:p>
        </p:txBody>
      </p:sp>
      <p:sp>
        <p:nvSpPr>
          <p:cNvPr id="7" name="TextBox 6"/>
          <p:cNvSpPr txBox="1"/>
          <p:nvPr/>
        </p:nvSpPr>
        <p:spPr>
          <a:xfrm>
            <a:off x="3886200" y="6183868"/>
            <a:ext cx="3823683" cy="369332"/>
          </a:xfrm>
          <a:prstGeom prst="rect">
            <a:avLst/>
          </a:prstGeom>
          <a:noFill/>
        </p:spPr>
        <p:txBody>
          <a:bodyPr wrap="square" rtlCol="0">
            <a:spAutoFit/>
          </a:bodyPr>
          <a:lstStyle/>
          <a:p>
            <a:r>
              <a:rPr lang="en-US" dirty="0"/>
              <a:t>Alabama Enterprise Zone Counties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6677" y="2296726"/>
            <a:ext cx="2438400" cy="3920901"/>
          </a:xfrm>
          <a:prstGeom prst="rect">
            <a:avLst/>
          </a:prstGeom>
        </p:spPr>
      </p:pic>
      <p:sp>
        <p:nvSpPr>
          <p:cNvPr id="11" name="TextBox 10"/>
          <p:cNvSpPr txBox="1"/>
          <p:nvPr/>
        </p:nvSpPr>
        <p:spPr>
          <a:xfrm>
            <a:off x="7086600" y="3124200"/>
            <a:ext cx="2362200" cy="1200329"/>
          </a:xfrm>
          <a:prstGeom prst="rect">
            <a:avLst/>
          </a:prstGeom>
          <a:noFill/>
        </p:spPr>
        <p:txBody>
          <a:bodyPr wrap="square" rtlCol="0">
            <a:spAutoFit/>
          </a:bodyPr>
          <a:lstStyle/>
          <a:p>
            <a:r>
              <a:rPr lang="en-US" dirty="0"/>
              <a:t>Scott Stewart</a:t>
            </a:r>
          </a:p>
          <a:p>
            <a:r>
              <a:rPr lang="en-US" dirty="0"/>
              <a:t>Minority Business Enterprise Program</a:t>
            </a:r>
          </a:p>
          <a:p>
            <a:r>
              <a:rPr lang="en-US" dirty="0"/>
              <a:t>(334) 353-3966</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200701"/>
            <a:ext cx="2166442" cy="1923499"/>
          </a:xfrm>
          <a:prstGeom prst="rect">
            <a:avLst/>
          </a:prstGeom>
        </p:spPr>
      </p:pic>
    </p:spTree>
    <p:extLst>
      <p:ext uri="{BB962C8B-B14F-4D97-AF65-F5344CB8AC3E}">
        <p14:creationId xmlns:p14="http://schemas.microsoft.com/office/powerpoint/2010/main" val="8453198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405"/>
            <a:ext cx="8382000" cy="1163395"/>
          </a:xfrm>
        </p:spPr>
        <p:txBody>
          <a:bodyPr>
            <a:normAutofit fontScale="90000"/>
          </a:bodyPr>
          <a:lstStyle/>
          <a:p>
            <a:r>
              <a:rPr lang="en-US" dirty="0"/>
              <a:t>Energy Division</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1524000"/>
            <a:ext cx="4267200" cy="4648200"/>
          </a:xfrm>
        </p:spPr>
        <p:txBody>
          <a:bodyPr>
            <a:normAutofit fontScale="85000" lnSpcReduction="20000"/>
          </a:bodyPr>
          <a:lstStyle/>
          <a:p>
            <a:r>
              <a:rPr lang="en-US" dirty="0"/>
              <a:t>Energy savings = cost savings</a:t>
            </a:r>
          </a:p>
          <a:p>
            <a:endParaRPr lang="en-US" dirty="0"/>
          </a:p>
          <a:p>
            <a:r>
              <a:rPr lang="en-US" dirty="0"/>
              <a:t>The division’s mission is to increase energy efficiency in homes, businesses, government facilities and transportation by reducing energy consumption, promoting energy efficient products and technology, and encouraging development of renewable energy programs</a:t>
            </a:r>
          </a:p>
          <a:p>
            <a:pPr>
              <a:buClr>
                <a:schemeClr val="bg1"/>
              </a:buClr>
              <a:buSzPct val="75000"/>
              <a:buFont typeface="Wingdings" pitchFamily="2" charset="2"/>
              <a:buNone/>
            </a:pPr>
            <a:endParaRPr lang="en-US" dirty="0"/>
          </a:p>
          <a:p>
            <a:pPr lvl="1"/>
            <a:endParaRPr lang="en-US" dirty="0"/>
          </a:p>
          <a:p>
            <a:endParaRPr lang="en-US" dirty="0"/>
          </a:p>
          <a:p>
            <a:pPr marL="0" indent="0">
              <a:buNone/>
            </a:pPr>
            <a:endParaRPr lang="en-US" dirty="0"/>
          </a:p>
          <a:p>
            <a:pPr marL="0" indent="0">
              <a:buNone/>
            </a:pPr>
            <a:endParaRPr lang="en-US" dirty="0"/>
          </a:p>
          <a:p>
            <a:endParaRPr lang="en-US" dirty="0"/>
          </a:p>
        </p:txBody>
      </p:sp>
      <p:cxnSp>
        <p:nvCxnSpPr>
          <p:cNvPr id="6" name="Straight Connector 5"/>
          <p:cNvCxnSpPr/>
          <p:nvPr/>
        </p:nvCxnSpPr>
        <p:spPr>
          <a:xfrm>
            <a:off x="0" y="9144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5791200" y="5334000"/>
            <a:ext cx="2209800" cy="923330"/>
          </a:xfrm>
          <a:prstGeom prst="rect">
            <a:avLst/>
          </a:prstGeom>
          <a:noFill/>
        </p:spPr>
        <p:txBody>
          <a:bodyPr wrap="square" rtlCol="0">
            <a:spAutoFit/>
          </a:bodyPr>
          <a:lstStyle/>
          <a:p>
            <a:pPr algn="ctr"/>
            <a:r>
              <a:rPr lang="en-US" dirty="0"/>
              <a:t>Maureen Neighbors</a:t>
            </a:r>
          </a:p>
          <a:p>
            <a:pPr algn="ctr"/>
            <a:r>
              <a:rPr lang="en-US" dirty="0"/>
              <a:t>Energy Division Chief</a:t>
            </a:r>
          </a:p>
          <a:p>
            <a:pPr algn="ctr"/>
            <a:r>
              <a:rPr lang="en-US" dirty="0"/>
              <a:t> (334) 242-5292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4" y="1447799"/>
            <a:ext cx="2962275" cy="3880581"/>
          </a:xfrm>
          <a:prstGeom prst="rect">
            <a:avLst/>
          </a:prstGeom>
        </p:spPr>
      </p:pic>
    </p:spTree>
    <p:extLst>
      <p:ext uri="{BB962C8B-B14F-4D97-AF65-F5344CB8AC3E}">
        <p14:creationId xmlns:p14="http://schemas.microsoft.com/office/powerpoint/2010/main" val="19454619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405"/>
            <a:ext cx="8382000" cy="1163395"/>
          </a:xfrm>
        </p:spPr>
        <p:txBody>
          <a:bodyPr>
            <a:normAutofit fontScale="90000"/>
          </a:bodyPr>
          <a:lstStyle/>
          <a:p>
            <a:r>
              <a:rPr lang="en-US" dirty="0"/>
              <a:t>Energy Programs</a:t>
            </a:r>
            <a:br>
              <a:rPr lang="en-US" dirty="0"/>
            </a:br>
            <a:endParaRPr lang="en-US" dirty="0">
              <a:solidFill>
                <a:schemeClr val="tx2"/>
              </a:solidFill>
            </a:endParaRPr>
          </a:p>
        </p:txBody>
      </p:sp>
      <p:sp>
        <p:nvSpPr>
          <p:cNvPr id="3" name="Text Placeholder 2"/>
          <p:cNvSpPr>
            <a:spLocks noGrp="1"/>
          </p:cNvSpPr>
          <p:nvPr>
            <p:ph type="body" sz="quarter" idx="10"/>
          </p:nvPr>
        </p:nvSpPr>
        <p:spPr>
          <a:xfrm>
            <a:off x="3886200" y="1371600"/>
            <a:ext cx="5085522" cy="4953000"/>
          </a:xfrm>
        </p:spPr>
        <p:txBody>
          <a:bodyPr>
            <a:normAutofit fontScale="70000" lnSpcReduction="20000"/>
          </a:bodyPr>
          <a:lstStyle/>
          <a:p>
            <a:pPr marL="0" indent="0">
              <a:buNone/>
            </a:pPr>
            <a:endParaRPr lang="en-US" dirty="0"/>
          </a:p>
          <a:p>
            <a:pPr lvl="1"/>
            <a:r>
              <a:rPr lang="en-US" b="1" dirty="0"/>
              <a:t>State Energy Program </a:t>
            </a:r>
            <a:r>
              <a:rPr lang="en-US" dirty="0"/>
              <a:t>-Retrofits of K-12 schools, local governments, non-profits, and wastewater facilities. </a:t>
            </a:r>
            <a:r>
              <a:rPr lang="en-US" dirty="0">
                <a:highlight>
                  <a:srgbClr val="00FF00"/>
                </a:highlight>
              </a:rPr>
              <a:t>Application deadline for current year is Aug. 29.</a:t>
            </a:r>
          </a:p>
          <a:p>
            <a:pPr marL="517525" lvl="1" indent="0">
              <a:buNone/>
            </a:pPr>
            <a:endParaRPr lang="en-US" dirty="0"/>
          </a:p>
          <a:p>
            <a:pPr lvl="1"/>
            <a:r>
              <a:rPr lang="en-US" dirty="0"/>
              <a:t>Alabama Energy and Residential Codes</a:t>
            </a:r>
          </a:p>
          <a:p>
            <a:pPr marL="517525" lvl="1" indent="0">
              <a:buNone/>
            </a:pPr>
            <a:endParaRPr lang="en-US" dirty="0"/>
          </a:p>
          <a:p>
            <a:pPr lvl="1"/>
            <a:r>
              <a:rPr lang="en-US" dirty="0"/>
              <a:t>Industrial Energy Efficiency</a:t>
            </a:r>
          </a:p>
          <a:p>
            <a:pPr marL="517525" lvl="1" indent="0">
              <a:buNone/>
            </a:pPr>
            <a:endParaRPr lang="en-US" dirty="0"/>
          </a:p>
          <a:p>
            <a:pPr lvl="1"/>
            <a:r>
              <a:rPr lang="en-US" dirty="0"/>
              <a:t>Performance Contracting</a:t>
            </a:r>
          </a:p>
          <a:p>
            <a:pPr lvl="1"/>
            <a:endParaRPr lang="en-US" dirty="0"/>
          </a:p>
          <a:p>
            <a:pPr lvl="1"/>
            <a:r>
              <a:rPr lang="en-US" b="1" dirty="0" err="1"/>
              <a:t>AlabamaSAVES</a:t>
            </a:r>
            <a:r>
              <a:rPr lang="en-US" dirty="0"/>
              <a:t> loan program helps existing Alabama businesses install renewable energy systems and implement energy efficiency improvements</a:t>
            </a:r>
            <a:r>
              <a:rPr lang="en-US" dirty="0">
                <a:highlight>
                  <a:srgbClr val="00FF00"/>
                </a:highlight>
              </a:rPr>
              <a:t>. Applications accepted and awarded year-round</a:t>
            </a:r>
            <a:r>
              <a:rPr lang="en-US" dirty="0"/>
              <a:t>. </a:t>
            </a:r>
          </a:p>
          <a:p>
            <a:pPr lvl="1"/>
            <a:endParaRPr lang="en-US" dirty="0"/>
          </a:p>
          <a:p>
            <a:endParaRPr lang="en-US" dirty="0"/>
          </a:p>
          <a:p>
            <a:pPr marL="0" indent="0">
              <a:buNone/>
            </a:pPr>
            <a:endParaRPr lang="en-US" dirty="0"/>
          </a:p>
          <a:p>
            <a:pPr marL="0" indent="0">
              <a:buNone/>
            </a:pPr>
            <a:endParaRPr lang="en-US" dirty="0"/>
          </a:p>
          <a:p>
            <a:endParaRPr lang="en-US" dirty="0"/>
          </a:p>
        </p:txBody>
      </p:sp>
      <p:cxnSp>
        <p:nvCxnSpPr>
          <p:cNvPr id="6" name="Straight Connector 5"/>
          <p:cNvCxnSpPr/>
          <p:nvPr/>
        </p:nvCxnSpPr>
        <p:spPr>
          <a:xfrm>
            <a:off x="0" y="9144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990600" y="2895600"/>
            <a:ext cx="2209800" cy="923330"/>
          </a:xfrm>
          <a:prstGeom prst="rect">
            <a:avLst/>
          </a:prstGeom>
          <a:noFill/>
        </p:spPr>
        <p:txBody>
          <a:bodyPr wrap="square" rtlCol="0">
            <a:spAutoFit/>
          </a:bodyPr>
          <a:lstStyle/>
          <a:p>
            <a:pPr algn="ctr"/>
            <a:r>
              <a:rPr lang="en-US" dirty="0"/>
              <a:t>Elizabeth Grimes</a:t>
            </a:r>
          </a:p>
          <a:p>
            <a:pPr algn="ctr"/>
            <a:r>
              <a:rPr lang="en-US" dirty="0"/>
              <a:t>State Energy Program</a:t>
            </a:r>
          </a:p>
          <a:p>
            <a:pPr algn="ctr"/>
            <a:r>
              <a:rPr lang="en-US" dirty="0"/>
              <a:t>(334) 353-3004​​​​​​</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143000"/>
            <a:ext cx="2438400" cy="1828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962400"/>
            <a:ext cx="2396791" cy="1981200"/>
          </a:xfrm>
          <a:prstGeom prst="rect">
            <a:avLst/>
          </a:prstGeom>
        </p:spPr>
      </p:pic>
      <p:sp>
        <p:nvSpPr>
          <p:cNvPr id="10" name="TextBox 9"/>
          <p:cNvSpPr txBox="1"/>
          <p:nvPr/>
        </p:nvSpPr>
        <p:spPr>
          <a:xfrm>
            <a:off x="423709" y="5867400"/>
            <a:ext cx="3462491" cy="923330"/>
          </a:xfrm>
          <a:prstGeom prst="rect">
            <a:avLst/>
          </a:prstGeom>
          <a:noFill/>
        </p:spPr>
        <p:txBody>
          <a:bodyPr wrap="square" rtlCol="0">
            <a:spAutoFit/>
          </a:bodyPr>
          <a:lstStyle/>
          <a:p>
            <a:pPr algn="ctr"/>
            <a:r>
              <a:rPr lang="en-US" dirty="0"/>
              <a:t>Kathy Hornsby</a:t>
            </a:r>
          </a:p>
          <a:p>
            <a:pPr algn="ctr"/>
            <a:r>
              <a:rPr lang="en-US" dirty="0" err="1"/>
              <a:t>AlabamaSAVES</a:t>
            </a:r>
            <a:endParaRPr lang="en-US" dirty="0"/>
          </a:p>
          <a:p>
            <a:pPr algn="ctr"/>
            <a:r>
              <a:rPr lang="en-US" dirty="0"/>
              <a:t>(334) 242-5284</a:t>
            </a:r>
          </a:p>
        </p:txBody>
      </p:sp>
    </p:spTree>
    <p:extLst>
      <p:ext uri="{BB962C8B-B14F-4D97-AF65-F5344CB8AC3E}">
        <p14:creationId xmlns:p14="http://schemas.microsoft.com/office/powerpoint/2010/main" val="6804782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405"/>
            <a:ext cx="8382000" cy="1163395"/>
          </a:xfrm>
        </p:spPr>
        <p:txBody>
          <a:bodyPr>
            <a:normAutofit fontScale="90000"/>
          </a:bodyPr>
          <a:lstStyle/>
          <a:p>
            <a:r>
              <a:rPr lang="en-US" dirty="0"/>
              <a:t>Energy Division Assistance Programs</a:t>
            </a:r>
            <a:br>
              <a:rPr lang="en-US" dirty="0"/>
            </a:br>
            <a:endParaRPr lang="en-US" dirty="0">
              <a:solidFill>
                <a:schemeClr val="tx2"/>
              </a:solidFill>
            </a:endParaRPr>
          </a:p>
        </p:txBody>
      </p:sp>
      <p:sp>
        <p:nvSpPr>
          <p:cNvPr id="3" name="Text Placeholder 2"/>
          <p:cNvSpPr>
            <a:spLocks noGrp="1"/>
          </p:cNvSpPr>
          <p:nvPr>
            <p:ph type="body" sz="quarter" idx="10"/>
          </p:nvPr>
        </p:nvSpPr>
        <p:spPr>
          <a:xfrm>
            <a:off x="76200" y="2209800"/>
            <a:ext cx="4648200" cy="4419600"/>
          </a:xfrm>
        </p:spPr>
        <p:txBody>
          <a:bodyPr>
            <a:normAutofit fontScale="62500" lnSpcReduction="20000"/>
          </a:bodyPr>
          <a:lstStyle/>
          <a:p>
            <a:endParaRPr lang="en-US" b="1" dirty="0"/>
          </a:p>
          <a:p>
            <a:r>
              <a:rPr lang="en-US" b="1" dirty="0"/>
              <a:t>Weatherization Assistance Program </a:t>
            </a:r>
            <a:r>
              <a:rPr lang="en-US" dirty="0"/>
              <a:t>helps low-income families with home improvements to lower energy bills. </a:t>
            </a:r>
            <a:r>
              <a:rPr lang="en-US" dirty="0">
                <a:highlight>
                  <a:srgbClr val="00FF00"/>
                </a:highlight>
              </a:rPr>
              <a:t>Applications and award period vary by service provider. </a:t>
            </a:r>
          </a:p>
          <a:p>
            <a:pPr marL="0" indent="0">
              <a:buNone/>
            </a:pPr>
            <a:endParaRPr lang="en-US" b="1" dirty="0"/>
          </a:p>
          <a:p>
            <a:r>
              <a:rPr lang="en-US" b="1" dirty="0"/>
              <a:t>Low Income Home Energy Assistance Program (LIHEAP) </a:t>
            </a:r>
            <a:r>
              <a:rPr lang="en-US" dirty="0"/>
              <a:t>assists low-income residents with home heating and cooling bills. </a:t>
            </a:r>
            <a:r>
              <a:rPr lang="en-US" dirty="0">
                <a:highlight>
                  <a:srgbClr val="00FF00"/>
                </a:highlight>
              </a:rPr>
              <a:t>Application awarded year around through Community Agency Agencies. </a:t>
            </a:r>
          </a:p>
          <a:p>
            <a:endParaRPr lang="en-US" dirty="0"/>
          </a:p>
          <a:p>
            <a:pPr marL="0" indent="0">
              <a:buNone/>
            </a:pPr>
            <a:endParaRPr lang="en-US" dirty="0"/>
          </a:p>
          <a:p>
            <a:r>
              <a:rPr lang="en-US" b="1" dirty="0"/>
              <a:t>Community Services Block Grants </a:t>
            </a:r>
            <a:r>
              <a:rPr lang="en-US" dirty="0"/>
              <a:t>provide funds to alleviate the causes, conditions of poverty. </a:t>
            </a:r>
            <a:r>
              <a:rPr lang="en-US" dirty="0">
                <a:highlight>
                  <a:srgbClr val="00FF00"/>
                </a:highlight>
              </a:rPr>
              <a:t>Application awarded year around through Community Agency Agencies. </a:t>
            </a:r>
          </a:p>
          <a:p>
            <a:pPr marL="0" indent="0">
              <a:buNone/>
            </a:pPr>
            <a:endParaRPr lang="en-US" dirty="0"/>
          </a:p>
          <a:p>
            <a:endParaRPr lang="en-US" dirty="0"/>
          </a:p>
        </p:txBody>
      </p:sp>
      <p:cxnSp>
        <p:nvCxnSpPr>
          <p:cNvPr id="6" name="Straight Connector 5"/>
          <p:cNvCxnSpPr/>
          <p:nvPr/>
        </p:nvCxnSpPr>
        <p:spPr>
          <a:xfrm>
            <a:off x="0" y="9144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381000" y="1143000"/>
            <a:ext cx="9067800" cy="954107"/>
          </a:xfrm>
          <a:prstGeom prst="rect">
            <a:avLst/>
          </a:prstGeom>
          <a:noFill/>
        </p:spPr>
        <p:txBody>
          <a:bodyPr wrap="square" rtlCol="0">
            <a:spAutoFit/>
          </a:bodyPr>
          <a:lstStyle/>
          <a:p>
            <a:r>
              <a:rPr lang="en-US" sz="2800" dirty="0"/>
              <a:t>Three programs assist elderly and low-income families through the state’s network of Community Action Agencies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800600"/>
            <a:ext cx="2438400" cy="1828800"/>
          </a:xfrm>
          <a:prstGeom prst="rect">
            <a:avLst/>
          </a:prstGeom>
        </p:spPr>
      </p:pic>
      <p:sp>
        <p:nvSpPr>
          <p:cNvPr id="9" name="TextBox 8"/>
          <p:cNvSpPr txBox="1"/>
          <p:nvPr/>
        </p:nvSpPr>
        <p:spPr>
          <a:xfrm>
            <a:off x="4343400" y="5325070"/>
            <a:ext cx="2362200" cy="923330"/>
          </a:xfrm>
          <a:prstGeom prst="rect">
            <a:avLst/>
          </a:prstGeom>
          <a:noFill/>
        </p:spPr>
        <p:txBody>
          <a:bodyPr wrap="square" rtlCol="0">
            <a:spAutoFit/>
          </a:bodyPr>
          <a:lstStyle/>
          <a:p>
            <a:pPr algn="ctr"/>
            <a:r>
              <a:rPr lang="en-US" dirty="0"/>
              <a:t>Willie Whitehead</a:t>
            </a:r>
          </a:p>
          <a:p>
            <a:pPr algn="ctr"/>
            <a:r>
              <a:rPr lang="en-US" dirty="0"/>
              <a:t>LIHEAP/CSBG Unit</a:t>
            </a:r>
          </a:p>
          <a:p>
            <a:pPr algn="ctr"/>
            <a:r>
              <a:rPr lang="en-US" dirty="0"/>
              <a:t>(334) 242-4909</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523530"/>
            <a:ext cx="2426493" cy="1819870"/>
          </a:xfrm>
          <a:prstGeom prst="rect">
            <a:avLst/>
          </a:prstGeom>
        </p:spPr>
      </p:pic>
      <p:sp>
        <p:nvSpPr>
          <p:cNvPr id="12" name="TextBox 11"/>
          <p:cNvSpPr txBox="1"/>
          <p:nvPr/>
        </p:nvSpPr>
        <p:spPr>
          <a:xfrm>
            <a:off x="4572000" y="2895600"/>
            <a:ext cx="2133600" cy="1200329"/>
          </a:xfrm>
          <a:prstGeom prst="rect">
            <a:avLst/>
          </a:prstGeom>
          <a:noFill/>
        </p:spPr>
        <p:txBody>
          <a:bodyPr wrap="square" rtlCol="0">
            <a:spAutoFit/>
          </a:bodyPr>
          <a:lstStyle/>
          <a:p>
            <a:pPr algn="ctr"/>
            <a:r>
              <a:rPr lang="en-US" dirty="0"/>
              <a:t>Brenda Mock Weatherization Manager</a:t>
            </a:r>
          </a:p>
          <a:p>
            <a:pPr algn="ctr"/>
            <a:r>
              <a:rPr lang="en-US" dirty="0"/>
              <a:t>(334) 242-4909</a:t>
            </a:r>
          </a:p>
        </p:txBody>
      </p:sp>
    </p:spTree>
    <p:extLst>
      <p:ext uri="{BB962C8B-B14F-4D97-AF65-F5344CB8AC3E}">
        <p14:creationId xmlns:p14="http://schemas.microsoft.com/office/powerpoint/2010/main" val="5768380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and Traffic Safety</a:t>
            </a:r>
          </a:p>
        </p:txBody>
      </p:sp>
      <p:sp>
        <p:nvSpPr>
          <p:cNvPr id="3" name="Text Placeholder 2"/>
          <p:cNvSpPr>
            <a:spLocks noGrp="1"/>
          </p:cNvSpPr>
          <p:nvPr>
            <p:ph type="body" sz="quarter" idx="10"/>
          </p:nvPr>
        </p:nvSpPr>
        <p:spPr>
          <a:xfrm>
            <a:off x="381000" y="1295400"/>
            <a:ext cx="8991600" cy="1317284"/>
          </a:xfrm>
        </p:spPr>
        <p:txBody>
          <a:bodyPr/>
          <a:lstStyle/>
          <a:p>
            <a:pPr marL="0" indent="0">
              <a:buNone/>
            </a:pPr>
            <a:r>
              <a:rPr lang="en-US" sz="2800" dirty="0">
                <a:latin typeface="Arial" pitchFamily="34" charset="0"/>
                <a:cs typeface="Arial" pitchFamily="34" charset="0"/>
              </a:rPr>
              <a:t>Administers funding to support law enforcement and make Alabama’s roads and communities safer</a:t>
            </a:r>
          </a:p>
          <a:p>
            <a:endParaRPr lang="en-US" dirty="0"/>
          </a:p>
        </p:txBody>
      </p:sp>
      <p:pic>
        <p:nvPicPr>
          <p:cNvPr id="4" name="Picture 3"/>
          <p:cNvPicPr>
            <a:picLocks noChangeAspect="1"/>
          </p:cNvPicPr>
          <p:nvPr/>
        </p:nvPicPr>
        <p:blipFill>
          <a:blip r:embed="rId3"/>
          <a:stretch>
            <a:fillRect/>
          </a:stretch>
        </p:blipFill>
        <p:spPr>
          <a:xfrm>
            <a:off x="0" y="894985"/>
            <a:ext cx="9144000" cy="168111"/>
          </a:xfrm>
          <a:prstGeom prst="rect">
            <a:avLst/>
          </a:prstGeom>
        </p:spPr>
      </p:pic>
      <p:sp>
        <p:nvSpPr>
          <p:cNvPr id="7" name="Text Placeholder 2"/>
          <p:cNvSpPr txBox="1">
            <a:spLocks/>
          </p:cNvSpPr>
          <p:nvPr/>
        </p:nvSpPr>
        <p:spPr>
          <a:xfrm>
            <a:off x="5029200" y="2514600"/>
            <a:ext cx="3810000" cy="3859305"/>
          </a:xfrm>
          <a:prstGeom prst="rect">
            <a:avLst/>
          </a:prstGeom>
        </p:spPr>
        <p:txBody>
          <a:bodyPr vert="horz" lIns="0" tIns="0" rIns="0" bIns="0" rtlCol="0">
            <a:normAutofit fontScale="70000" lnSpcReduction="2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Click It or Ticket and Drive Sober or Get Pulled Over highway safety campaigns</a:t>
            </a:r>
          </a:p>
          <a:p>
            <a:endParaRPr lang="en-US" dirty="0"/>
          </a:p>
          <a:p>
            <a:r>
              <a:rPr lang="en-US" dirty="0">
                <a:highlight>
                  <a:srgbClr val="00FF00"/>
                </a:highlight>
              </a:rPr>
              <a:t>Law enforcement equipment grants (Applications due Sept. 30; awards start January 2018)</a:t>
            </a:r>
          </a:p>
          <a:p>
            <a:pPr marL="0" indent="0">
              <a:buNone/>
            </a:pPr>
            <a:endParaRPr lang="en-US" dirty="0"/>
          </a:p>
          <a:p>
            <a:r>
              <a:rPr lang="en-US" dirty="0"/>
              <a:t>Funding to support victims of crime, child abuse and domestic violence</a:t>
            </a:r>
          </a:p>
          <a:p>
            <a:pPr marL="0" indent="0">
              <a:buNone/>
            </a:pPr>
            <a:endParaRPr lang="en-US"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646" y="2553079"/>
            <a:ext cx="3269754" cy="2780921"/>
          </a:xfrm>
          <a:prstGeom prst="rect">
            <a:avLst/>
          </a:prstGeom>
        </p:spPr>
      </p:pic>
      <p:sp>
        <p:nvSpPr>
          <p:cNvPr id="9" name="TextBox 8"/>
          <p:cNvSpPr txBox="1"/>
          <p:nvPr/>
        </p:nvSpPr>
        <p:spPr>
          <a:xfrm>
            <a:off x="1219200" y="5352871"/>
            <a:ext cx="2895600" cy="1200329"/>
          </a:xfrm>
          <a:prstGeom prst="rect">
            <a:avLst/>
          </a:prstGeom>
          <a:noFill/>
        </p:spPr>
        <p:txBody>
          <a:bodyPr wrap="square" rtlCol="0">
            <a:spAutoFit/>
          </a:bodyPr>
          <a:lstStyle/>
          <a:p>
            <a:pPr algn="ctr"/>
            <a:r>
              <a:rPr lang="en-US" dirty="0"/>
              <a:t>Bill Babington </a:t>
            </a:r>
          </a:p>
          <a:p>
            <a:pPr algn="ctr"/>
            <a:r>
              <a:rPr lang="en-US" dirty="0"/>
              <a:t>Law Enforcement and Traffic Safety Division Chief </a:t>
            </a:r>
          </a:p>
          <a:p>
            <a:pPr algn="ctr"/>
            <a:r>
              <a:rPr lang="en-US" dirty="0"/>
              <a:t>(334) 242-5454​</a:t>
            </a:r>
          </a:p>
        </p:txBody>
      </p:sp>
    </p:spTree>
    <p:extLst>
      <p:ext uri="{BB962C8B-B14F-4D97-AF65-F5344CB8AC3E}">
        <p14:creationId xmlns:p14="http://schemas.microsoft.com/office/powerpoint/2010/main" val="32027431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Water Resources</a:t>
            </a:r>
          </a:p>
        </p:txBody>
      </p:sp>
      <p:sp>
        <p:nvSpPr>
          <p:cNvPr id="3" name="Text Placeholder 2"/>
          <p:cNvSpPr>
            <a:spLocks noGrp="1"/>
          </p:cNvSpPr>
          <p:nvPr>
            <p:ph type="body" sz="quarter" idx="10"/>
          </p:nvPr>
        </p:nvSpPr>
        <p:spPr>
          <a:xfrm>
            <a:off x="381000" y="1295400"/>
            <a:ext cx="8534400" cy="914400"/>
          </a:xfrm>
        </p:spPr>
        <p:txBody>
          <a:bodyPr/>
          <a:lstStyle/>
          <a:p>
            <a:pPr marL="0" indent="0">
              <a:buNone/>
            </a:pPr>
            <a:r>
              <a:rPr lang="en-US" dirty="0">
                <a:latin typeface="Arial" pitchFamily="34" charset="0"/>
                <a:cs typeface="Arial" pitchFamily="34" charset="0"/>
              </a:rPr>
              <a:t>Plans, coordinates, develops and manages Alabama’s ground and surface water resources</a:t>
            </a:r>
          </a:p>
          <a:p>
            <a:endParaRPr lang="en-US" dirty="0"/>
          </a:p>
        </p:txBody>
      </p:sp>
      <p:pic>
        <p:nvPicPr>
          <p:cNvPr id="4" name="Picture 3"/>
          <p:cNvPicPr>
            <a:picLocks noChangeAspect="1"/>
          </p:cNvPicPr>
          <p:nvPr/>
        </p:nvPicPr>
        <p:blipFill>
          <a:blip r:embed="rId3"/>
          <a:stretch>
            <a:fillRect/>
          </a:stretch>
        </p:blipFill>
        <p:spPr>
          <a:xfrm>
            <a:off x="0" y="894985"/>
            <a:ext cx="9144000" cy="168111"/>
          </a:xfrm>
          <a:prstGeom prst="rect">
            <a:avLst/>
          </a:prstGeom>
        </p:spPr>
      </p:pic>
      <p:sp>
        <p:nvSpPr>
          <p:cNvPr id="7" name="Text Placeholder 2"/>
          <p:cNvSpPr txBox="1">
            <a:spLocks/>
          </p:cNvSpPr>
          <p:nvPr/>
        </p:nvSpPr>
        <p:spPr>
          <a:xfrm>
            <a:off x="5181600" y="2617695"/>
            <a:ext cx="3429000" cy="3478305"/>
          </a:xfrm>
          <a:prstGeom prst="rect">
            <a:avLst/>
          </a:prstGeom>
        </p:spPr>
        <p:txBody>
          <a:bodyPr vert="horz" lIns="0" tIns="0" rIns="0" bIns="0" rtlCol="0">
            <a:normAutofit fontScale="85000" lnSpcReduction="2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Water use reporting</a:t>
            </a:r>
          </a:p>
          <a:p>
            <a:endParaRPr lang="en-US" dirty="0"/>
          </a:p>
          <a:p>
            <a:r>
              <a:rPr lang="en-US" dirty="0"/>
              <a:t>Drought planning and management</a:t>
            </a:r>
          </a:p>
          <a:p>
            <a:endParaRPr lang="en-US" dirty="0"/>
          </a:p>
          <a:p>
            <a:r>
              <a:rPr lang="en-US" dirty="0"/>
              <a:t>Floodplain management</a:t>
            </a:r>
          </a:p>
          <a:p>
            <a:pPr marL="0" indent="0">
              <a:buNone/>
            </a:pPr>
            <a:endParaRPr lang="en-US" dirty="0"/>
          </a:p>
          <a:p>
            <a:r>
              <a:rPr lang="en-US" dirty="0"/>
              <a:t>Interstate water issues</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217" y="2442105"/>
            <a:ext cx="3233983" cy="2891895"/>
          </a:xfrm>
          <a:prstGeom prst="rect">
            <a:avLst/>
          </a:prstGeom>
        </p:spPr>
      </p:pic>
      <p:sp>
        <p:nvSpPr>
          <p:cNvPr id="9" name="TextBox 8"/>
          <p:cNvSpPr txBox="1"/>
          <p:nvPr/>
        </p:nvSpPr>
        <p:spPr>
          <a:xfrm>
            <a:off x="1066800" y="5325070"/>
            <a:ext cx="3124200" cy="923330"/>
          </a:xfrm>
          <a:prstGeom prst="rect">
            <a:avLst/>
          </a:prstGeom>
          <a:noFill/>
        </p:spPr>
        <p:txBody>
          <a:bodyPr wrap="square" rtlCol="0">
            <a:spAutoFit/>
          </a:bodyPr>
          <a:lstStyle/>
          <a:p>
            <a:pPr algn="ctr"/>
            <a:r>
              <a:rPr lang="en-US" dirty="0"/>
              <a:t>Brian Atkins</a:t>
            </a:r>
          </a:p>
          <a:p>
            <a:pPr algn="ctr"/>
            <a:r>
              <a:rPr lang="en-US" dirty="0"/>
              <a:t>Office of Water Resources Chief</a:t>
            </a:r>
          </a:p>
          <a:p>
            <a:pPr algn="ctr"/>
            <a:r>
              <a:rPr lang="en-US" dirty="0"/>
              <a:t>(334) 242-5497</a:t>
            </a:r>
          </a:p>
        </p:txBody>
      </p:sp>
    </p:spTree>
    <p:extLst>
      <p:ext uri="{BB962C8B-B14F-4D97-AF65-F5344CB8AC3E}">
        <p14:creationId xmlns:p14="http://schemas.microsoft.com/office/powerpoint/2010/main" val="39626584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Surplus Property Division</a:t>
            </a:r>
          </a:p>
        </p:txBody>
      </p:sp>
      <p:sp>
        <p:nvSpPr>
          <p:cNvPr id="3" name="Text Placeholder 2"/>
          <p:cNvSpPr>
            <a:spLocks noGrp="1"/>
          </p:cNvSpPr>
          <p:nvPr>
            <p:ph type="body" sz="quarter" idx="10"/>
          </p:nvPr>
        </p:nvSpPr>
        <p:spPr>
          <a:xfrm>
            <a:off x="3886200" y="1350085"/>
            <a:ext cx="5105400" cy="4745915"/>
          </a:xfrm>
        </p:spPr>
        <p:txBody>
          <a:bodyPr/>
          <a:lstStyle/>
          <a:p>
            <a:r>
              <a:rPr lang="en-US" sz="2800" dirty="0"/>
              <a:t>Surplus items available to municipal and county governments, state agencies and qualified nonprofit organizations</a:t>
            </a:r>
          </a:p>
          <a:p>
            <a:pPr marL="0" indent="0">
              <a:buNone/>
            </a:pPr>
            <a:endParaRPr lang="en-US" dirty="0"/>
          </a:p>
          <a:p>
            <a:r>
              <a:rPr lang="en-US" sz="2800" dirty="0"/>
              <a:t>Law Enforcement Support Office program </a:t>
            </a:r>
          </a:p>
          <a:p>
            <a:pPr marL="0" indent="0">
              <a:buNone/>
            </a:pPr>
            <a:endParaRPr lang="en-US" dirty="0"/>
          </a:p>
          <a:p>
            <a:r>
              <a:rPr lang="en-US" sz="2800" dirty="0"/>
              <a:t>Public auctions held three times per year</a:t>
            </a:r>
          </a:p>
        </p:txBody>
      </p:sp>
      <p:pic>
        <p:nvPicPr>
          <p:cNvPr id="4" name="Picture 3"/>
          <p:cNvPicPr>
            <a:picLocks noChangeAspect="1"/>
          </p:cNvPicPr>
          <p:nvPr/>
        </p:nvPicPr>
        <p:blipFill>
          <a:blip r:embed="rId3"/>
          <a:stretch>
            <a:fillRect/>
          </a:stretch>
        </p:blipFill>
        <p:spPr>
          <a:xfrm>
            <a:off x="0" y="894985"/>
            <a:ext cx="9144000" cy="168111"/>
          </a:xfrm>
          <a:prstGeom prst="rect">
            <a:avLst/>
          </a:prstGeom>
        </p:spPr>
      </p:pic>
      <p:sp>
        <p:nvSpPr>
          <p:cNvPr id="5" name="TextBox 4"/>
          <p:cNvSpPr txBox="1"/>
          <p:nvPr/>
        </p:nvSpPr>
        <p:spPr>
          <a:xfrm>
            <a:off x="533400" y="4715470"/>
            <a:ext cx="3048000" cy="923330"/>
          </a:xfrm>
          <a:prstGeom prst="rect">
            <a:avLst/>
          </a:prstGeom>
          <a:noFill/>
        </p:spPr>
        <p:txBody>
          <a:bodyPr wrap="square" rtlCol="0">
            <a:spAutoFit/>
          </a:bodyPr>
          <a:lstStyle/>
          <a:p>
            <a:pPr algn="ctr"/>
            <a:r>
              <a:rPr lang="en-US" dirty="0"/>
              <a:t>Shane Bailey</a:t>
            </a:r>
          </a:p>
          <a:p>
            <a:pPr algn="ctr"/>
            <a:r>
              <a:rPr lang="en-US" dirty="0"/>
              <a:t>Surplus Property Division Chief</a:t>
            </a:r>
          </a:p>
          <a:p>
            <a:pPr algn="ctr"/>
            <a:r>
              <a:rPr lang="en-US" dirty="0"/>
              <a:t>(334) 284-0577</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784" y="1801905"/>
            <a:ext cx="3365016" cy="2913565"/>
          </a:xfrm>
          <a:prstGeom prst="rect">
            <a:avLst/>
          </a:prstGeom>
        </p:spPr>
      </p:pic>
    </p:spTree>
    <p:extLst>
      <p:ext uri="{BB962C8B-B14F-4D97-AF65-F5344CB8AC3E}">
        <p14:creationId xmlns:p14="http://schemas.microsoft.com/office/powerpoint/2010/main" val="5771455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pPr algn="ctr"/>
            <a:r>
              <a:rPr lang="en-US" sz="7200" dirty="0"/>
              <a:t>Census</a:t>
            </a:r>
          </a:p>
        </p:txBody>
      </p:sp>
      <p:sp>
        <p:nvSpPr>
          <p:cNvPr id="3" name="Content Placeholder 2"/>
          <p:cNvSpPr>
            <a:spLocks noGrp="1"/>
          </p:cNvSpPr>
          <p:nvPr>
            <p:ph idx="1"/>
          </p:nvPr>
        </p:nvSpPr>
        <p:spPr>
          <a:xfrm>
            <a:off x="304800" y="1320119"/>
            <a:ext cx="8534400" cy="5513767"/>
          </a:xfrm>
        </p:spPr>
        <p:txBody>
          <a:bodyPr/>
          <a:lstStyle/>
          <a:p>
            <a:r>
              <a:rPr lang="en-US" sz="3000" dirty="0"/>
              <a:t>ADECA is the State Liaison to the U.S. Census Bureau</a:t>
            </a:r>
          </a:p>
          <a:p>
            <a:pPr marL="0" indent="0">
              <a:buNone/>
            </a:pPr>
            <a:endParaRPr lang="en-US" sz="3000" dirty="0"/>
          </a:p>
          <a:p>
            <a:r>
              <a:rPr lang="en-US" sz="3000" dirty="0"/>
              <a:t>The Census count determines our number of Congressional representatives and helps with the allocation of federal resources</a:t>
            </a:r>
          </a:p>
          <a:p>
            <a:pPr marL="0" indent="0">
              <a:buNone/>
            </a:pPr>
            <a:endParaRPr lang="en-US" sz="3000" dirty="0"/>
          </a:p>
          <a:p>
            <a:r>
              <a:rPr lang="en-US" sz="3000" dirty="0"/>
              <a:t>An inaccurate Census county can have significant economic impacts to communities</a:t>
            </a:r>
          </a:p>
          <a:p>
            <a:endParaRPr lang="en-US" sz="3000" dirty="0"/>
          </a:p>
          <a:p>
            <a:r>
              <a:rPr lang="en-US" sz="3000" dirty="0"/>
              <a:t>For every person counted in the Census, </a:t>
            </a:r>
            <a:r>
              <a:rPr lang="en-US" sz="3000" b="1" dirty="0"/>
              <a:t>$1,567 </a:t>
            </a:r>
            <a:r>
              <a:rPr lang="en-US" sz="3000" dirty="0"/>
              <a:t>is returned to Alabama for programs</a:t>
            </a:r>
          </a:p>
          <a:p>
            <a:endParaRPr lang="en-US" dirty="0"/>
          </a:p>
        </p:txBody>
      </p:sp>
    </p:spTree>
    <p:extLst>
      <p:ext uri="{BB962C8B-B14F-4D97-AF65-F5344CB8AC3E}">
        <p14:creationId xmlns:p14="http://schemas.microsoft.com/office/powerpoint/2010/main" val="42103578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Surplus Property Equipment</a:t>
            </a:r>
          </a:p>
        </p:txBody>
      </p:sp>
      <p:pic>
        <p:nvPicPr>
          <p:cNvPr id="4" name="Picture 3"/>
          <p:cNvPicPr>
            <a:picLocks noChangeAspect="1"/>
          </p:cNvPicPr>
          <p:nvPr/>
        </p:nvPicPr>
        <p:blipFill>
          <a:blip r:embed="rId3"/>
          <a:stretch>
            <a:fillRect/>
          </a:stretch>
        </p:blipFill>
        <p:spPr>
          <a:xfrm>
            <a:off x="0" y="894985"/>
            <a:ext cx="9144000" cy="16811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143000"/>
            <a:ext cx="3533364" cy="265002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3881230"/>
            <a:ext cx="3533364" cy="274817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1143000"/>
            <a:ext cx="3581400" cy="268605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4068141"/>
            <a:ext cx="3124200" cy="2408859"/>
          </a:xfrm>
          <a:prstGeom prst="rect">
            <a:avLst/>
          </a:prstGeom>
        </p:spPr>
      </p:pic>
    </p:spTree>
    <p:extLst>
      <p:ext uri="{BB962C8B-B14F-4D97-AF65-F5344CB8AC3E}">
        <p14:creationId xmlns:p14="http://schemas.microsoft.com/office/powerpoint/2010/main" val="3794154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
                                        <p:tgtEl>
                                          <p:spTgt spid="9"/>
                                        </p:tgtEl>
                                      </p:cBhvr>
                                    </p:animEffect>
                                    <p:anim calcmode="lin" valueType="num">
                                      <p:cBhvr>
                                        <p:cTn id="8" dur="10" fill="hold"/>
                                        <p:tgtEl>
                                          <p:spTgt spid="9"/>
                                        </p:tgtEl>
                                        <p:attrNameLst>
                                          <p:attrName>ppt_x</p:attrName>
                                        </p:attrNameLst>
                                      </p:cBhvr>
                                      <p:tavLst>
                                        <p:tav tm="0">
                                          <p:val>
                                            <p:strVal val="#ppt_x"/>
                                          </p:val>
                                        </p:tav>
                                        <p:tav tm="100000">
                                          <p:val>
                                            <p:strVal val="#ppt_x"/>
                                          </p:val>
                                        </p:tav>
                                      </p:tavLst>
                                    </p:anim>
                                    <p:anim calcmode="lin" valueType="num">
                                      <p:cBhvr>
                                        <p:cTn id="9" dur="1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10"/>
                            </p:stCondLst>
                            <p:childTnLst>
                              <p:par>
                                <p:cTn id="11" presetID="42"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260"/>
                            </p:stCondLst>
                            <p:childTnLst>
                              <p:par>
                                <p:cTn id="17" presetID="42" presetClass="entr" presetSubtype="0"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anim calcmode="lin" valueType="num">
                                      <p:cBhvr>
                                        <p:cTn id="20" dur="250" fill="hold"/>
                                        <p:tgtEl>
                                          <p:spTgt spid="11"/>
                                        </p:tgtEl>
                                        <p:attrNameLst>
                                          <p:attrName>ppt_x</p:attrName>
                                        </p:attrNameLst>
                                      </p:cBhvr>
                                      <p:tavLst>
                                        <p:tav tm="0">
                                          <p:val>
                                            <p:strVal val="#ppt_x"/>
                                          </p:val>
                                        </p:tav>
                                        <p:tav tm="100000">
                                          <p:val>
                                            <p:strVal val="#ppt_x"/>
                                          </p:val>
                                        </p:tav>
                                      </p:tavLst>
                                    </p:anim>
                                    <p:anim calcmode="lin" valueType="num">
                                      <p:cBhvr>
                                        <p:cTn id="21" dur="25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510"/>
                            </p:stCondLst>
                            <p:childTnLst>
                              <p:par>
                                <p:cTn id="23" presetID="42" presetClass="entr" presetSubtype="0" fill="hold" nodeType="after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Surplus Property Equipment</a:t>
            </a:r>
          </a:p>
        </p:txBody>
      </p:sp>
      <p:pic>
        <p:nvPicPr>
          <p:cNvPr id="4" name="Picture 3"/>
          <p:cNvPicPr>
            <a:picLocks noChangeAspect="1"/>
          </p:cNvPicPr>
          <p:nvPr/>
        </p:nvPicPr>
        <p:blipFill>
          <a:blip r:embed="rId3"/>
          <a:stretch>
            <a:fillRect/>
          </a:stretch>
        </p:blipFill>
        <p:spPr>
          <a:xfrm>
            <a:off x="0" y="894985"/>
            <a:ext cx="9144000" cy="1681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295400"/>
            <a:ext cx="3618892" cy="242925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0665" y="1305339"/>
            <a:ext cx="3655135" cy="243675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4064405"/>
            <a:ext cx="3618892" cy="241259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0664" y="3858298"/>
            <a:ext cx="3655135" cy="2618702"/>
          </a:xfrm>
          <a:prstGeom prst="rect">
            <a:avLst/>
          </a:prstGeom>
        </p:spPr>
      </p:pic>
    </p:spTree>
    <p:extLst>
      <p:ext uri="{BB962C8B-B14F-4D97-AF65-F5344CB8AC3E}">
        <p14:creationId xmlns:p14="http://schemas.microsoft.com/office/powerpoint/2010/main" val="2860932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405"/>
            <a:ext cx="8382000" cy="1163395"/>
          </a:xfrm>
        </p:spPr>
        <p:txBody>
          <a:bodyPr>
            <a:normAutofit fontScale="90000"/>
          </a:bodyPr>
          <a:lstStyle/>
          <a:p>
            <a:r>
              <a:rPr lang="en-US" dirty="0"/>
              <a:t>Connect with ADECA</a:t>
            </a:r>
            <a:br>
              <a:rPr lang="en-US" dirty="0"/>
            </a:br>
            <a:endParaRPr lang="en-US" dirty="0">
              <a:solidFill>
                <a:schemeClr val="tx2"/>
              </a:solidFill>
            </a:endParaRPr>
          </a:p>
        </p:txBody>
      </p:sp>
      <p:sp>
        <p:nvSpPr>
          <p:cNvPr id="3" name="Text Placeholder 2"/>
          <p:cNvSpPr>
            <a:spLocks noGrp="1"/>
          </p:cNvSpPr>
          <p:nvPr>
            <p:ph type="body" sz="quarter" idx="10"/>
          </p:nvPr>
        </p:nvSpPr>
        <p:spPr>
          <a:xfrm>
            <a:off x="228600" y="1295400"/>
            <a:ext cx="8534400" cy="1752600"/>
          </a:xfrm>
        </p:spPr>
        <p:txBody>
          <a:bodyPr>
            <a:normAutofit/>
          </a:bodyPr>
          <a:lstStyle/>
          <a:p>
            <a:pPr algn="ctr">
              <a:buClr>
                <a:schemeClr val="bg1"/>
              </a:buClr>
              <a:buSzPct val="75000"/>
              <a:buNone/>
            </a:pPr>
            <a:r>
              <a:rPr lang="en-US" sz="2800" b="1" dirty="0">
                <a:latin typeface="+mj-lt"/>
                <a:cs typeface="Arial" pitchFamily="34" charset="0"/>
              </a:rPr>
              <a:t>E-mail: Kenneth.Boswell@adeca.alabama.gov</a:t>
            </a:r>
          </a:p>
          <a:p>
            <a:pPr algn="ctr">
              <a:buClr>
                <a:schemeClr val="bg1"/>
              </a:buClr>
              <a:buSzPct val="75000"/>
              <a:buNone/>
            </a:pPr>
            <a:r>
              <a:rPr lang="en-US" sz="2800" b="1" dirty="0">
                <a:latin typeface="+mj-lt"/>
                <a:cs typeface="Arial" pitchFamily="34" charset="0"/>
              </a:rPr>
              <a:t>Director’s Office: (334) 242-5100</a:t>
            </a:r>
          </a:p>
          <a:p>
            <a:pPr algn="ctr">
              <a:buClr>
                <a:schemeClr val="bg1"/>
              </a:buClr>
              <a:buSzPct val="75000"/>
              <a:buNone/>
            </a:pPr>
            <a:r>
              <a:rPr lang="en-US" sz="2800" b="1" dirty="0">
                <a:latin typeface="+mj-lt"/>
                <a:cs typeface="Arial" pitchFamily="34" charset="0"/>
              </a:rPr>
              <a:t>www.adeca.alabama.gov</a:t>
            </a:r>
          </a:p>
        </p:txBody>
      </p:sp>
      <p:cxnSp>
        <p:nvCxnSpPr>
          <p:cNvPr id="6" name="Straight Connector 5"/>
          <p:cNvCxnSpPr/>
          <p:nvPr/>
        </p:nvCxnSpPr>
        <p:spPr>
          <a:xfrm>
            <a:off x="0" y="914400"/>
            <a:ext cx="914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4" name="Picture 3"/>
          <p:cNvPicPr>
            <a:picLocks noChangeAspect="1"/>
          </p:cNvPicPr>
          <p:nvPr/>
        </p:nvPicPr>
        <p:blipFill>
          <a:blip r:embed="rId3"/>
          <a:stretch>
            <a:fillRect/>
          </a:stretch>
        </p:blipFill>
        <p:spPr>
          <a:xfrm>
            <a:off x="1981200" y="2743200"/>
            <a:ext cx="5181600" cy="4003963"/>
          </a:xfrm>
          <a:prstGeom prst="rect">
            <a:avLst/>
          </a:prstGeom>
        </p:spPr>
      </p:pic>
    </p:spTree>
    <p:extLst>
      <p:ext uri="{BB962C8B-B14F-4D97-AF65-F5344CB8AC3E}">
        <p14:creationId xmlns:p14="http://schemas.microsoft.com/office/powerpoint/2010/main" val="9989884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pPr algn="ctr"/>
            <a:r>
              <a:rPr lang="en-US" sz="7200" dirty="0"/>
              <a:t>Census</a:t>
            </a:r>
            <a:endParaRPr lang="en-US" sz="7200" dirty="0"/>
          </a:p>
        </p:txBody>
      </p:sp>
      <p:sp>
        <p:nvSpPr>
          <p:cNvPr id="3" name="Content Placeholder 2"/>
          <p:cNvSpPr>
            <a:spLocks noGrp="1"/>
          </p:cNvSpPr>
          <p:nvPr>
            <p:ph idx="1"/>
          </p:nvPr>
        </p:nvSpPr>
        <p:spPr>
          <a:xfrm>
            <a:off x="381000" y="1227384"/>
            <a:ext cx="8610600" cy="5554416"/>
          </a:xfrm>
        </p:spPr>
        <p:txBody>
          <a:bodyPr/>
          <a:lstStyle/>
          <a:p>
            <a:r>
              <a:rPr lang="en-US" dirty="0"/>
              <a:t>April 1, 2020 is Census Date</a:t>
            </a:r>
          </a:p>
          <a:p>
            <a:pPr marL="0" indent="0">
              <a:buNone/>
            </a:pPr>
            <a:endParaRPr lang="en-US" dirty="0"/>
          </a:p>
          <a:p>
            <a:r>
              <a:rPr lang="en-US" dirty="0"/>
              <a:t>Local communities must begin NOW to ensure addresses are accurate</a:t>
            </a:r>
          </a:p>
          <a:p>
            <a:pPr marL="0" indent="0">
              <a:buNone/>
            </a:pPr>
            <a:r>
              <a:rPr lang="en-US" dirty="0"/>
              <a:t> </a:t>
            </a:r>
          </a:p>
          <a:p>
            <a:r>
              <a:rPr lang="en-US" dirty="0"/>
              <a:t>Local Update of Census Addresses Operation (LUCA) has begun and it is the ONLY opportunity to update and review address list</a:t>
            </a:r>
          </a:p>
          <a:p>
            <a:pPr marL="0" indent="0">
              <a:buNone/>
            </a:pPr>
            <a:endParaRPr lang="en-US" dirty="0"/>
          </a:p>
          <a:p>
            <a:r>
              <a:rPr lang="en-US" dirty="0"/>
              <a:t>PLEASE COMPLETE LUCA INFO! (ADECA can help)</a:t>
            </a:r>
          </a:p>
        </p:txBody>
      </p:sp>
    </p:spTree>
    <p:extLst>
      <p:ext uri="{BB962C8B-B14F-4D97-AF65-F5344CB8AC3E}">
        <p14:creationId xmlns:p14="http://schemas.microsoft.com/office/powerpoint/2010/main" val="2049583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881"/>
            <a:ext cx="8382000" cy="664797"/>
          </a:xfrm>
        </p:spPr>
        <p:txBody>
          <a:bodyPr/>
          <a:lstStyle/>
          <a:p>
            <a:r>
              <a:rPr lang="en-US" dirty="0"/>
              <a:t>ADECA History</a:t>
            </a:r>
          </a:p>
        </p:txBody>
      </p:sp>
      <p:pic>
        <p:nvPicPr>
          <p:cNvPr id="3" name="Picture 2"/>
          <p:cNvPicPr>
            <a:picLocks noChangeAspect="1"/>
          </p:cNvPicPr>
          <p:nvPr/>
        </p:nvPicPr>
        <p:blipFill>
          <a:blip r:embed="rId3"/>
          <a:stretch>
            <a:fillRect/>
          </a:stretch>
        </p:blipFill>
        <p:spPr>
          <a:xfrm>
            <a:off x="-15240" y="894984"/>
            <a:ext cx="9144000" cy="211387"/>
          </a:xfrm>
          <a:prstGeom prst="rect">
            <a:avLst/>
          </a:prstGeom>
        </p:spPr>
      </p:pic>
      <p:sp>
        <p:nvSpPr>
          <p:cNvPr id="5" name="TextBox 4"/>
          <p:cNvSpPr txBox="1"/>
          <p:nvPr/>
        </p:nvSpPr>
        <p:spPr>
          <a:xfrm>
            <a:off x="4191000" y="1756350"/>
            <a:ext cx="4876800" cy="4339650"/>
          </a:xfrm>
          <a:prstGeom prst="rect">
            <a:avLst/>
          </a:prstGeom>
          <a:noFill/>
        </p:spPr>
        <p:txBody>
          <a:bodyPr wrap="square" rtlCol="0">
            <a:spAutoFit/>
          </a:bodyPr>
          <a:lstStyle/>
          <a:p>
            <a:pPr marL="285750" indent="-285750">
              <a:buFont typeface="Arial" panose="020B0604020202020204" pitchFamily="34" charset="0"/>
              <a:buChar char="•"/>
            </a:pPr>
            <a:r>
              <a:rPr lang="en-US" sz="2400" dirty="0"/>
              <a:t>Created in 1983 to streamline the management of a number of federally-funded grant programs administered by the state</a:t>
            </a:r>
          </a:p>
          <a:p>
            <a:endParaRPr lang="en-US" sz="2400" dirty="0"/>
          </a:p>
          <a:p>
            <a:pPr marL="285750" indent="-285750">
              <a:buFont typeface="Arial" panose="020B0604020202020204" pitchFamily="34" charset="0"/>
              <a:buChar char="•"/>
            </a:pPr>
            <a:r>
              <a:rPr lang="en-US" sz="2400" dirty="0"/>
              <a:t>Our mission is to </a:t>
            </a:r>
            <a:r>
              <a:rPr lang="en-US" sz="2400" b="1" dirty="0"/>
              <a:t>Build Better Alabama Communities</a:t>
            </a:r>
          </a:p>
          <a:p>
            <a:endParaRPr lang="en-US" sz="2400" dirty="0"/>
          </a:p>
          <a:p>
            <a:pPr marL="285750" indent="-285750">
              <a:buFont typeface="Arial" panose="020B0604020202020204" pitchFamily="34" charset="0"/>
              <a:buChar char="•"/>
            </a:pPr>
            <a:r>
              <a:rPr lang="en-US" sz="2400" dirty="0"/>
              <a:t>163 staff members with an annual budget of $153 million</a:t>
            </a:r>
          </a:p>
          <a:p>
            <a:pPr marL="285750" indent="-285750">
              <a:buFont typeface="Arial" panose="020B0604020202020204" pitchFamily="34" charset="0"/>
              <a:buChar char="•"/>
            </a:pPr>
            <a:endParaRPr lang="en-US" dirty="0"/>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491205"/>
            <a:ext cx="3500956" cy="4376195"/>
          </a:xfrm>
          <a:prstGeom prst="rect">
            <a:avLst/>
          </a:prstGeom>
        </p:spPr>
      </p:pic>
      <p:sp>
        <p:nvSpPr>
          <p:cNvPr id="4" name="TextBox 3"/>
          <p:cNvSpPr txBox="1"/>
          <p:nvPr/>
        </p:nvSpPr>
        <p:spPr>
          <a:xfrm>
            <a:off x="990600" y="5848290"/>
            <a:ext cx="3124200" cy="400110"/>
          </a:xfrm>
          <a:prstGeom prst="rect">
            <a:avLst/>
          </a:prstGeom>
          <a:noFill/>
        </p:spPr>
        <p:txBody>
          <a:bodyPr wrap="square" rtlCol="0">
            <a:spAutoFit/>
          </a:bodyPr>
          <a:lstStyle/>
          <a:p>
            <a:r>
              <a:rPr lang="en-US" sz="2000" dirty="0"/>
              <a:t>Governor Kay Ivey</a:t>
            </a:r>
          </a:p>
        </p:txBody>
      </p:sp>
    </p:spTree>
    <p:extLst>
      <p:ext uri="{BB962C8B-B14F-4D97-AF65-F5344CB8AC3E}">
        <p14:creationId xmlns:p14="http://schemas.microsoft.com/office/powerpoint/2010/main" val="23718129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6805"/>
            <a:ext cx="8382000" cy="1163395"/>
          </a:xfrm>
        </p:spPr>
        <p:txBody>
          <a:bodyPr>
            <a:normAutofit fontScale="90000"/>
          </a:bodyPr>
          <a:lstStyle/>
          <a:p>
            <a:r>
              <a:rPr lang="en-US" sz="5300" dirty="0"/>
              <a:t>ADECA Divisions</a:t>
            </a:r>
            <a:br>
              <a:rPr lang="en-US" dirty="0"/>
            </a:br>
            <a:endParaRPr lang="en-US" dirty="0">
              <a:solidFill>
                <a:schemeClr val="tx2"/>
              </a:solidFill>
            </a:endParaRPr>
          </a:p>
        </p:txBody>
      </p:sp>
      <p:cxnSp>
        <p:nvCxnSpPr>
          <p:cNvPr id="14" name="Straight Connector 13"/>
          <p:cNvCxnSpPr/>
          <p:nvPr/>
        </p:nvCxnSpPr>
        <p:spPr>
          <a:xfrm>
            <a:off x="0" y="1143000"/>
            <a:ext cx="9144000" cy="13855"/>
          </a:xfrm>
          <a:prstGeom prst="line">
            <a:avLst/>
          </a:prstGeom>
          <a:ln/>
        </p:spPr>
        <p:style>
          <a:lnRef idx="3">
            <a:schemeClr val="accent1"/>
          </a:lnRef>
          <a:fillRef idx="0">
            <a:schemeClr val="accent1"/>
          </a:fillRef>
          <a:effectRef idx="2">
            <a:schemeClr val="accent1"/>
          </a:effectRef>
          <a:fontRef idx="minor">
            <a:schemeClr val="tx1"/>
          </a:fontRef>
        </p:style>
      </p:cxnSp>
      <p:sp>
        <p:nvSpPr>
          <p:cNvPr id="3" name="TextBox 2"/>
          <p:cNvSpPr txBox="1"/>
          <p:nvPr/>
        </p:nvSpPr>
        <p:spPr>
          <a:xfrm>
            <a:off x="4267200" y="1180267"/>
            <a:ext cx="5257800" cy="5601533"/>
          </a:xfrm>
          <a:prstGeom prst="rect">
            <a:avLst/>
          </a:prstGeom>
          <a:noFill/>
        </p:spPr>
        <p:txBody>
          <a:bodyPr wrap="square" rtlCol="0">
            <a:spAutoFit/>
          </a:bodyPr>
          <a:lstStyle/>
          <a:p>
            <a:pPr marL="285750" indent="-285750">
              <a:buFont typeface="Arial" panose="020B0604020202020204" pitchFamily="34" charset="0"/>
              <a:buChar char="•"/>
            </a:pPr>
            <a:r>
              <a:rPr lang="en-US" sz="2800" dirty="0"/>
              <a:t>Community and Economic Development Division</a:t>
            </a:r>
          </a:p>
          <a:p>
            <a:endParaRPr lang="en-US" sz="2800" dirty="0"/>
          </a:p>
          <a:p>
            <a:pPr marL="285750" indent="-285750">
              <a:buFont typeface="Arial" panose="020B0604020202020204" pitchFamily="34" charset="0"/>
              <a:buChar char="•"/>
            </a:pPr>
            <a:r>
              <a:rPr lang="en-US" sz="2800" dirty="0"/>
              <a:t>Energy Division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Law Enforcement and Traffic Safety Division</a:t>
            </a:r>
          </a:p>
          <a:p>
            <a:endParaRPr lang="en-US" sz="2800" dirty="0"/>
          </a:p>
          <a:p>
            <a:pPr marL="285750" indent="-285750">
              <a:buFont typeface="Arial" panose="020B0604020202020204" pitchFamily="34" charset="0"/>
              <a:buChar char="•"/>
            </a:pPr>
            <a:r>
              <a:rPr lang="en-US" sz="2800" dirty="0"/>
              <a:t>Office of Water Resources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Surplus Property Division</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dirty="0"/>
          </a:p>
        </p:txBody>
      </p:sp>
      <p:pic>
        <p:nvPicPr>
          <p:cNvPr id="5" name="Picture 4" descr="ACC.jpg"/>
          <p:cNvPicPr>
            <a:picLocks noChangeAspect="1"/>
          </p:cNvPicPr>
          <p:nvPr/>
        </p:nvPicPr>
        <p:blipFill>
          <a:blip r:embed="rId3" cstate="print"/>
          <a:stretch>
            <a:fillRect/>
          </a:stretch>
        </p:blipFill>
        <p:spPr>
          <a:xfrm>
            <a:off x="228600" y="2057400"/>
            <a:ext cx="3810000" cy="2857500"/>
          </a:xfrm>
          <a:prstGeom prst="rect">
            <a:avLst/>
          </a:prstGeom>
        </p:spPr>
      </p:pic>
      <p:sp>
        <p:nvSpPr>
          <p:cNvPr id="4" name="TextBox 3"/>
          <p:cNvSpPr txBox="1"/>
          <p:nvPr/>
        </p:nvSpPr>
        <p:spPr>
          <a:xfrm>
            <a:off x="304800" y="4876800"/>
            <a:ext cx="3810000" cy="646331"/>
          </a:xfrm>
          <a:prstGeom prst="rect">
            <a:avLst/>
          </a:prstGeom>
          <a:noFill/>
        </p:spPr>
        <p:txBody>
          <a:bodyPr wrap="square" rtlCol="0">
            <a:spAutoFit/>
          </a:bodyPr>
          <a:lstStyle/>
          <a:p>
            <a:r>
              <a:rPr lang="en-US" dirty="0"/>
              <a:t>ADECA’s offices are in the Alabama Center for Commerce in Montgomery.</a:t>
            </a:r>
          </a:p>
        </p:txBody>
      </p:sp>
    </p:spTree>
    <p:extLst>
      <p:ext uri="{BB962C8B-B14F-4D97-AF65-F5344CB8AC3E}">
        <p14:creationId xmlns:p14="http://schemas.microsoft.com/office/powerpoint/2010/main" val="2590442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dirty="0"/>
              <a:t>Community and Economic Development Division</a:t>
            </a:r>
          </a:p>
        </p:txBody>
      </p:sp>
      <p:pic>
        <p:nvPicPr>
          <p:cNvPr id="4" name="Picture 3"/>
          <p:cNvPicPr>
            <a:picLocks noChangeAspect="1"/>
          </p:cNvPicPr>
          <p:nvPr/>
        </p:nvPicPr>
        <p:blipFill>
          <a:blip r:embed="rId3"/>
          <a:stretch>
            <a:fillRect/>
          </a:stretch>
        </p:blipFill>
        <p:spPr>
          <a:xfrm>
            <a:off x="0" y="772984"/>
            <a:ext cx="9144000" cy="180118"/>
          </a:xfrm>
          <a:prstGeom prst="rect">
            <a:avLst/>
          </a:prstGeom>
        </p:spPr>
      </p:pic>
      <p:sp>
        <p:nvSpPr>
          <p:cNvPr id="5" name="Text Placeholder 4"/>
          <p:cNvSpPr>
            <a:spLocks noGrp="1"/>
          </p:cNvSpPr>
          <p:nvPr>
            <p:ph type="body" sz="quarter" idx="10"/>
          </p:nvPr>
        </p:nvSpPr>
        <p:spPr>
          <a:xfrm>
            <a:off x="381000" y="1828800"/>
            <a:ext cx="3790122" cy="1329595"/>
          </a:xfrm>
        </p:spPr>
        <p:txBody>
          <a:bodyPr/>
          <a:lstStyle/>
          <a:p>
            <a:r>
              <a:rPr lang="en-US" dirty="0"/>
              <a:t>A wide range of programs fall under the category of community and economic development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1122" y="1431430"/>
            <a:ext cx="4572000" cy="3383125"/>
          </a:xfrm>
          <a:prstGeom prst="rect">
            <a:avLst/>
          </a:prstGeom>
        </p:spPr>
      </p:pic>
      <p:sp>
        <p:nvSpPr>
          <p:cNvPr id="8" name="TextBox 7"/>
          <p:cNvSpPr txBox="1"/>
          <p:nvPr/>
        </p:nvSpPr>
        <p:spPr>
          <a:xfrm>
            <a:off x="3810000" y="4876800"/>
            <a:ext cx="5734878" cy="923330"/>
          </a:xfrm>
          <a:prstGeom prst="rect">
            <a:avLst/>
          </a:prstGeom>
          <a:noFill/>
        </p:spPr>
        <p:txBody>
          <a:bodyPr wrap="square" rtlCol="0">
            <a:spAutoFit/>
          </a:bodyPr>
          <a:lstStyle/>
          <a:p>
            <a:pPr algn="ctr"/>
            <a:r>
              <a:rPr lang="en-US" dirty="0"/>
              <a:t>Shabbir Olia</a:t>
            </a:r>
          </a:p>
          <a:p>
            <a:r>
              <a:rPr lang="en-US" dirty="0"/>
              <a:t>Community and Economic Development Division Chief</a:t>
            </a:r>
          </a:p>
          <a:p>
            <a:pPr algn="ctr"/>
            <a:r>
              <a:rPr lang="en-US" dirty="0"/>
              <a:t>(334) 242-5468</a:t>
            </a:r>
          </a:p>
        </p:txBody>
      </p:sp>
    </p:spTree>
    <p:extLst>
      <p:ext uri="{BB962C8B-B14F-4D97-AF65-F5344CB8AC3E}">
        <p14:creationId xmlns:p14="http://schemas.microsoft.com/office/powerpoint/2010/main" val="17750780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405"/>
            <a:ext cx="8382000" cy="1163395"/>
          </a:xfrm>
        </p:spPr>
        <p:txBody>
          <a:bodyPr>
            <a:normAutofit fontScale="90000"/>
          </a:bodyPr>
          <a:lstStyle/>
          <a:p>
            <a:r>
              <a:rPr lang="en-US" dirty="0"/>
              <a:t>Community Development Block Grant</a:t>
            </a:r>
            <a:br>
              <a:rPr lang="en-US" dirty="0"/>
            </a:br>
            <a:endParaRPr lang="en-US" dirty="0">
              <a:solidFill>
                <a:schemeClr val="tx2"/>
              </a:solidFill>
            </a:endParaRPr>
          </a:p>
        </p:txBody>
      </p:sp>
      <p:sp>
        <p:nvSpPr>
          <p:cNvPr id="3" name="Text Placeholder 2"/>
          <p:cNvSpPr>
            <a:spLocks noGrp="1"/>
          </p:cNvSpPr>
          <p:nvPr>
            <p:ph type="body" sz="quarter" idx="10"/>
          </p:nvPr>
        </p:nvSpPr>
        <p:spPr>
          <a:xfrm>
            <a:off x="152400" y="1752600"/>
            <a:ext cx="4572000" cy="4724400"/>
          </a:xfrm>
        </p:spPr>
        <p:txBody>
          <a:bodyPr>
            <a:normAutofit fontScale="85000" lnSpcReduction="20000"/>
          </a:bodyPr>
          <a:lstStyle/>
          <a:p>
            <a:r>
              <a:rPr lang="en-US" dirty="0"/>
              <a:t>Helps Alabama communities complete important improvement projects they would otherwise be unable to afford</a:t>
            </a:r>
          </a:p>
          <a:p>
            <a:endParaRPr lang="en-US" dirty="0"/>
          </a:p>
          <a:p>
            <a:r>
              <a:rPr lang="en-US" dirty="0"/>
              <a:t>More than </a:t>
            </a:r>
            <a:r>
              <a:rPr lang="en-US" b="1" dirty="0"/>
              <a:t>$1 billion </a:t>
            </a:r>
            <a:r>
              <a:rPr lang="en-US" dirty="0"/>
              <a:t>to support Alabama projects in program’s 35-year history</a:t>
            </a:r>
          </a:p>
          <a:p>
            <a:endParaRPr lang="en-US" dirty="0"/>
          </a:p>
          <a:p>
            <a:r>
              <a:rPr lang="en-US" dirty="0">
                <a:highlight>
                  <a:srgbClr val="00FF00"/>
                </a:highlight>
              </a:rPr>
              <a:t>CDBG competitive applications deadline Aug. 31; Awards expected to be announced in November</a:t>
            </a:r>
          </a:p>
          <a:p>
            <a:pPr marL="0" indent="0">
              <a:buNone/>
            </a:pPr>
            <a:endParaRPr lang="en-US" dirty="0"/>
          </a:p>
          <a:p>
            <a:endParaRPr lang="en-US" dirty="0"/>
          </a:p>
        </p:txBody>
      </p:sp>
      <p:cxnSp>
        <p:nvCxnSpPr>
          <p:cNvPr id="6" name="Straight Connector 5"/>
          <p:cNvCxnSpPr/>
          <p:nvPr/>
        </p:nvCxnSpPr>
        <p:spPr>
          <a:xfrm>
            <a:off x="0" y="9144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5029200" y="5228272"/>
            <a:ext cx="3886200" cy="1477328"/>
          </a:xfrm>
          <a:prstGeom prst="rect">
            <a:avLst/>
          </a:prstGeom>
          <a:noFill/>
        </p:spPr>
        <p:txBody>
          <a:bodyPr wrap="square" rtlCol="0">
            <a:spAutoFit/>
          </a:bodyPr>
          <a:lstStyle/>
          <a:p>
            <a:pPr algn="ctr"/>
            <a:r>
              <a:rPr lang="en-US" dirty="0"/>
              <a:t>Kathleen Rasmussen</a:t>
            </a:r>
          </a:p>
          <a:p>
            <a:pPr algn="ctr"/>
            <a:r>
              <a:rPr lang="en-US" dirty="0"/>
              <a:t>Statewide Initiatives Unit Chief</a:t>
            </a:r>
          </a:p>
          <a:p>
            <a:pPr algn="ctr"/>
            <a:r>
              <a:rPr lang="en-US" dirty="0"/>
              <a:t>(334)242-0492</a:t>
            </a:r>
          </a:p>
          <a:p>
            <a:r>
              <a:rPr lang="en-US" dirty="0"/>
              <a:t> </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567755"/>
            <a:ext cx="3231419" cy="3690045"/>
          </a:xfrm>
          <a:prstGeom prst="rect">
            <a:avLst/>
          </a:prstGeom>
        </p:spPr>
      </p:pic>
    </p:spTree>
    <p:extLst>
      <p:ext uri="{BB962C8B-B14F-4D97-AF65-F5344CB8AC3E}">
        <p14:creationId xmlns:p14="http://schemas.microsoft.com/office/powerpoint/2010/main" val="10105267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982200" cy="1163395"/>
          </a:xfrm>
        </p:spPr>
        <p:txBody>
          <a:bodyPr>
            <a:normAutofit/>
          </a:bodyPr>
          <a:lstStyle/>
          <a:p>
            <a:r>
              <a:rPr lang="en-US" sz="3900" dirty="0"/>
              <a:t>Economic Community Development Block Grant</a:t>
            </a:r>
            <a:br>
              <a:rPr lang="en-US" sz="3900" dirty="0"/>
            </a:br>
            <a:endParaRPr lang="en-US" sz="3900" dirty="0">
              <a:solidFill>
                <a:schemeClr val="tx2"/>
              </a:solidFill>
            </a:endParaRPr>
          </a:p>
        </p:txBody>
      </p:sp>
      <p:cxnSp>
        <p:nvCxnSpPr>
          <p:cNvPr id="6" name="Straight Connector 5"/>
          <p:cNvCxnSpPr/>
          <p:nvPr/>
        </p:nvCxnSpPr>
        <p:spPr>
          <a:xfrm>
            <a:off x="0" y="9144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Text Placeholder 2"/>
          <p:cNvSpPr txBox="1">
            <a:spLocks/>
          </p:cNvSpPr>
          <p:nvPr/>
        </p:nvSpPr>
        <p:spPr>
          <a:xfrm>
            <a:off x="4572000" y="1752600"/>
            <a:ext cx="4191000" cy="4648200"/>
          </a:xfrm>
          <a:prstGeom prst="rect">
            <a:avLst/>
          </a:prstGeom>
        </p:spPr>
        <p:txBody>
          <a:bodyPr vert="horz" lIns="0" tIns="0" rIns="0" bIns="0" rtlCol="0">
            <a:normAutofit fontScale="775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Economic Development CDBGs help communities attract new industries and improve existing industries</a:t>
            </a:r>
          </a:p>
          <a:p>
            <a:endParaRPr lang="en-US" dirty="0"/>
          </a:p>
          <a:p>
            <a:r>
              <a:rPr lang="en-US" dirty="0"/>
              <a:t>Projects must create or retain jobs to receive grant funding</a:t>
            </a:r>
          </a:p>
          <a:p>
            <a:endParaRPr lang="en-US" dirty="0"/>
          </a:p>
          <a:p>
            <a:r>
              <a:rPr lang="en-US" dirty="0"/>
              <a:t>In 2016, businesses that expanded with CDBG assistance created or retained about </a:t>
            </a:r>
            <a:r>
              <a:rPr lang="en-US" b="1" dirty="0"/>
              <a:t>1,500 jobs</a:t>
            </a:r>
          </a:p>
          <a:p>
            <a:endParaRPr lang="en-US" b="1" dirty="0"/>
          </a:p>
          <a:p>
            <a:r>
              <a:rPr lang="en-US" dirty="0">
                <a:highlight>
                  <a:srgbClr val="00FF00"/>
                </a:highlight>
              </a:rPr>
              <a:t>Awarded year-round</a:t>
            </a:r>
          </a:p>
          <a:p>
            <a:pPr marL="0" indent="0">
              <a:buNone/>
            </a:pP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 y="1676400"/>
            <a:ext cx="3314700" cy="4419600"/>
          </a:xfrm>
          <a:prstGeom prst="rect">
            <a:avLst/>
          </a:prstGeom>
        </p:spPr>
      </p:pic>
    </p:spTree>
    <p:extLst>
      <p:ext uri="{BB962C8B-B14F-4D97-AF65-F5344CB8AC3E}">
        <p14:creationId xmlns:p14="http://schemas.microsoft.com/office/powerpoint/2010/main" val="21084064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4405"/>
            <a:ext cx="8382000" cy="1163395"/>
          </a:xfrm>
        </p:spPr>
        <p:txBody>
          <a:bodyPr>
            <a:normAutofit fontScale="90000"/>
          </a:bodyPr>
          <a:lstStyle/>
          <a:p>
            <a:r>
              <a:rPr lang="en-US" dirty="0"/>
              <a:t>Appalachian Regional Commission</a:t>
            </a:r>
            <a:br>
              <a:rPr lang="en-US" dirty="0"/>
            </a:br>
            <a:endParaRPr lang="en-US" dirty="0">
              <a:solidFill>
                <a:schemeClr val="tx2"/>
              </a:solidFill>
            </a:endParaRPr>
          </a:p>
        </p:txBody>
      </p:sp>
      <p:sp>
        <p:nvSpPr>
          <p:cNvPr id="3" name="Text Placeholder 2"/>
          <p:cNvSpPr>
            <a:spLocks noGrp="1"/>
          </p:cNvSpPr>
          <p:nvPr>
            <p:ph type="body" sz="quarter" idx="10"/>
          </p:nvPr>
        </p:nvSpPr>
        <p:spPr>
          <a:xfrm>
            <a:off x="3265984" y="1142999"/>
            <a:ext cx="5801816" cy="3505201"/>
          </a:xfrm>
        </p:spPr>
        <p:txBody>
          <a:bodyPr>
            <a:normAutofit fontScale="47500" lnSpcReduction="20000"/>
          </a:bodyPr>
          <a:lstStyle/>
          <a:p>
            <a:r>
              <a:rPr lang="en-US" sz="3400" dirty="0"/>
              <a:t>Created by Congress in the 1960s to improve living standards and economic opportunities in 13 states</a:t>
            </a:r>
          </a:p>
          <a:p>
            <a:endParaRPr lang="en-US" sz="3400" dirty="0"/>
          </a:p>
          <a:p>
            <a:r>
              <a:rPr lang="en-US" sz="3400" dirty="0"/>
              <a:t>Includes 37 Alabama counties</a:t>
            </a:r>
          </a:p>
          <a:p>
            <a:endParaRPr lang="en-US" sz="3400" dirty="0"/>
          </a:p>
          <a:p>
            <a:r>
              <a:rPr lang="en-US" sz="3400" dirty="0"/>
              <a:t>Projects develop and improve Appalachia’s infrastructure and support education, workforce development and community development</a:t>
            </a:r>
          </a:p>
          <a:p>
            <a:pPr marL="0" indent="0">
              <a:buNone/>
            </a:pPr>
            <a:endParaRPr lang="en-US" sz="3400" dirty="0"/>
          </a:p>
          <a:p>
            <a:r>
              <a:rPr lang="en-US" sz="3400" dirty="0"/>
              <a:t>In 2016, ARC invested </a:t>
            </a:r>
            <a:r>
              <a:rPr lang="en-US" sz="3400" b="1" dirty="0"/>
              <a:t>$5 million </a:t>
            </a:r>
            <a:r>
              <a:rPr lang="en-US" sz="3400" dirty="0"/>
              <a:t>to support Alabama projects; received 80 funding requests totaling $10 million</a:t>
            </a:r>
          </a:p>
          <a:p>
            <a:endParaRPr lang="en-US" sz="3400" dirty="0"/>
          </a:p>
          <a:p>
            <a:r>
              <a:rPr lang="en-US" sz="3400" dirty="0">
                <a:highlight>
                  <a:srgbClr val="00FF00"/>
                </a:highlight>
              </a:rPr>
              <a:t>ARC Application Workshop held in the Fall (tentatively Sept. 22, 2017). Grant applications will be accepted the day following the ARC Application Workshop (tentatively Sept. 23, 2017)</a:t>
            </a:r>
          </a:p>
          <a:p>
            <a:endParaRPr lang="en-US" dirty="0"/>
          </a:p>
        </p:txBody>
      </p:sp>
      <p:cxnSp>
        <p:nvCxnSpPr>
          <p:cNvPr id="6" name="Straight Connector 5"/>
          <p:cNvCxnSpPr/>
          <p:nvPr/>
        </p:nvCxnSpPr>
        <p:spPr>
          <a:xfrm>
            <a:off x="0" y="9144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609600" y="5715000"/>
            <a:ext cx="2438400" cy="369332"/>
          </a:xfrm>
          <a:prstGeom prst="rect">
            <a:avLst/>
          </a:prstGeom>
          <a:noFill/>
        </p:spPr>
        <p:txBody>
          <a:bodyPr wrap="square" rtlCol="0">
            <a:spAutoFit/>
          </a:bodyPr>
          <a:lstStyle/>
          <a:p>
            <a:r>
              <a:rPr lang="en-US" dirty="0"/>
              <a:t>Alabama ARC Counties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031" y="4343400"/>
            <a:ext cx="2346369" cy="2298700"/>
          </a:xfrm>
          <a:prstGeom prst="rect">
            <a:avLst/>
          </a:prstGeom>
        </p:spPr>
      </p:pic>
      <p:sp>
        <p:nvSpPr>
          <p:cNvPr id="9" name="TextBox 8"/>
          <p:cNvSpPr txBox="1"/>
          <p:nvPr/>
        </p:nvSpPr>
        <p:spPr>
          <a:xfrm>
            <a:off x="3200400" y="5020270"/>
            <a:ext cx="3352800" cy="923330"/>
          </a:xfrm>
          <a:prstGeom prst="rect">
            <a:avLst/>
          </a:prstGeom>
          <a:noFill/>
        </p:spPr>
        <p:txBody>
          <a:bodyPr wrap="square" rtlCol="0">
            <a:spAutoFit/>
          </a:bodyPr>
          <a:lstStyle/>
          <a:p>
            <a:pPr algn="r"/>
            <a:r>
              <a:rPr lang="en-US" dirty="0"/>
              <a:t>Kelly Chasteen</a:t>
            </a:r>
          </a:p>
          <a:p>
            <a:pPr algn="r"/>
            <a:r>
              <a:rPr lang="en-US" dirty="0"/>
              <a:t>ARC/DRA Program Manager</a:t>
            </a:r>
          </a:p>
          <a:p>
            <a:pPr algn="r"/>
            <a:r>
              <a:rPr lang="en-US" dirty="0"/>
              <a:t> (334) 353-2909</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295400"/>
            <a:ext cx="2732584" cy="4419600"/>
          </a:xfrm>
          <a:prstGeom prst="rect">
            <a:avLst/>
          </a:prstGeom>
        </p:spPr>
      </p:pic>
    </p:spTree>
    <p:extLst>
      <p:ext uri="{BB962C8B-B14F-4D97-AF65-F5344CB8AC3E}">
        <p14:creationId xmlns:p14="http://schemas.microsoft.com/office/powerpoint/2010/main" val="1212708598"/>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D3EC876-F762-4EBF-834A-8E1FF9190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and curves design)</Template>
  <TotalTime>20389</TotalTime>
  <Words>4371</Words>
  <Application>Microsoft Office PowerPoint</Application>
  <PresentationFormat>On-screen Show (4:3)</PresentationFormat>
  <Paragraphs>422</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Blue Segoe 4-3 template-template_April-17-2007</vt:lpstr>
      <vt:lpstr>Alabama Department of Economic and Community Affairs</vt:lpstr>
      <vt:lpstr>Census</vt:lpstr>
      <vt:lpstr>Census</vt:lpstr>
      <vt:lpstr>ADECA History</vt:lpstr>
      <vt:lpstr>ADECA Divisions </vt:lpstr>
      <vt:lpstr>Community and Economic Development Division</vt:lpstr>
      <vt:lpstr>Community Development Block Grant </vt:lpstr>
      <vt:lpstr>Economic Community Development Block Grant </vt:lpstr>
      <vt:lpstr>Appalachian Regional Commission </vt:lpstr>
      <vt:lpstr>Delta Regional Authority </vt:lpstr>
      <vt:lpstr>State Small Business Credit Initiative </vt:lpstr>
      <vt:lpstr>Recreation Programs </vt:lpstr>
      <vt:lpstr>Other Community and Economic Development Programs </vt:lpstr>
      <vt:lpstr>Energy Division </vt:lpstr>
      <vt:lpstr>Energy Programs </vt:lpstr>
      <vt:lpstr>Energy Division Assistance Programs </vt:lpstr>
      <vt:lpstr>Law Enforcement and Traffic Safety</vt:lpstr>
      <vt:lpstr>Office of Water Resources</vt:lpstr>
      <vt:lpstr>Surplus Property Division</vt:lpstr>
      <vt:lpstr>Surplus Property Equipment</vt:lpstr>
      <vt:lpstr>Surplus Property Equipment</vt:lpstr>
      <vt:lpstr>Connect with ADECA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Presley, Mike</dc:creator>
  <cp:keywords/>
  <cp:lastModifiedBy>Elmore, Jennifer Ardis</cp:lastModifiedBy>
  <cp:revision>211</cp:revision>
  <cp:lastPrinted>2017-08-15T13:54:37Z</cp:lastPrinted>
  <dcterms:created xsi:type="dcterms:W3CDTF">2016-01-07T22:28:40Z</dcterms:created>
  <dcterms:modified xsi:type="dcterms:W3CDTF">2017-08-16T13:49:44Z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TC102867219990</vt:lpwstr>
  </property>
</Properties>
</file>