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60" r:id="rId3"/>
    <p:sldId id="262" r:id="rId4"/>
    <p:sldId id="287" r:id="rId5"/>
    <p:sldId id="265" r:id="rId6"/>
    <p:sldId id="300" r:id="rId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BACF"/>
    <a:srgbClr val="3986B7"/>
    <a:srgbClr val="72A7CF"/>
    <a:srgbClr val="5F9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36105" autoAdjust="0"/>
  </p:normalViewPr>
  <p:slideViewPr>
    <p:cSldViewPr snapToGrid="0">
      <p:cViewPr varScale="1">
        <p:scale>
          <a:sx n="35" d="100"/>
          <a:sy n="35" d="100"/>
        </p:scale>
        <p:origin x="118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B2BB1-4886-4D0E-8217-47E1EC315F47}"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9D85E-0C67-440D-AB4B-DEC83806A8D2}" type="slidenum">
              <a:rPr lang="en-US" smtClean="0"/>
              <a:t>‹#›</a:t>
            </a:fld>
            <a:endParaRPr lang="en-US"/>
          </a:p>
        </p:txBody>
      </p:sp>
    </p:spTree>
    <p:extLst>
      <p:ext uri="{BB962C8B-B14F-4D97-AF65-F5344CB8AC3E}">
        <p14:creationId xmlns:p14="http://schemas.microsoft.com/office/powerpoint/2010/main" val="294860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2B9D85E-0C67-440D-AB4B-DEC83806A8D2}" type="slidenum">
              <a:rPr lang="en-US" smtClean="0"/>
              <a:t>1</a:t>
            </a:fld>
            <a:endParaRPr lang="en-US"/>
          </a:p>
        </p:txBody>
      </p:sp>
    </p:spTree>
    <p:extLst>
      <p:ext uri="{BB962C8B-B14F-4D97-AF65-F5344CB8AC3E}">
        <p14:creationId xmlns:p14="http://schemas.microsoft.com/office/powerpoint/2010/main" val="429377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to communication starts long before the emergency. The groundwork laid prior to the emergency sets the tone for the actual situation.  </a:t>
            </a:r>
          </a:p>
          <a:p>
            <a:endParaRPr lang="en-US" dirty="0"/>
          </a:p>
          <a:p>
            <a:endParaRPr lang="en-US" dirty="0"/>
          </a:p>
          <a:p>
            <a:r>
              <a:rPr lang="en-US" dirty="0"/>
              <a:t>No one person has ALL the answers, so surrounding yourself with knowledgeable people</a:t>
            </a:r>
          </a:p>
          <a:p>
            <a:endParaRPr lang="en-US" dirty="0"/>
          </a:p>
          <a:p>
            <a:r>
              <a:rPr lang="en-US" dirty="0"/>
              <a:t>Here at Baldwin EMA – we do a lot of education outreach.  Education outreach serves not only to educate the public , but in the process – it clarifies roles, responsibilities, and capabilities.  </a:t>
            </a:r>
          </a:p>
          <a:p>
            <a:endParaRPr lang="en-US" dirty="0"/>
          </a:p>
          <a:p>
            <a:endParaRPr lang="en-US" dirty="0"/>
          </a:p>
          <a:p>
            <a:r>
              <a:rPr lang="en-US" dirty="0"/>
              <a:t>Baldwin County is one of the largest geographic counties in the US – consisting of 2027 </a:t>
            </a:r>
            <a:r>
              <a:rPr lang="en-US" dirty="0" err="1"/>
              <a:t>sq</a:t>
            </a:r>
            <a:r>
              <a:rPr lang="en-US" dirty="0"/>
              <a:t> miles.  The largest county in AL / the 12</a:t>
            </a:r>
            <a:r>
              <a:rPr lang="en-US" baseline="30000" dirty="0"/>
              <a:t>th</a:t>
            </a:r>
            <a:r>
              <a:rPr lang="en-US" dirty="0"/>
              <a:t> largest county East of the Mississippi.  The county reaches x miles from north to south.</a:t>
            </a:r>
          </a:p>
          <a:p>
            <a:endParaRPr lang="en-US" dirty="0"/>
          </a:p>
          <a:p>
            <a:r>
              <a:rPr lang="en-US" dirty="0"/>
              <a:t>The dynamic range for the county is vast.  “America’s Amazon” which is the delta region to the south coastal end vary drastically in both landscape and biodiversity.</a:t>
            </a:r>
          </a:p>
          <a:p>
            <a:endParaRPr lang="en-US" dirty="0"/>
          </a:p>
          <a:p>
            <a:r>
              <a:rPr lang="en-US" dirty="0"/>
              <a:t>We attempt to maintain awareness of the county wide response by maintaining access to the 911 CAD System in the Emergency Operations Center.</a:t>
            </a:r>
          </a:p>
          <a:p>
            <a:endParaRPr lang="en-US" dirty="0"/>
          </a:p>
          <a:p>
            <a:endParaRPr lang="en-US" dirty="0"/>
          </a:p>
        </p:txBody>
      </p:sp>
      <p:sp>
        <p:nvSpPr>
          <p:cNvPr id="4" name="Slide Number Placeholder 3"/>
          <p:cNvSpPr>
            <a:spLocks noGrp="1"/>
          </p:cNvSpPr>
          <p:nvPr>
            <p:ph type="sldNum" sz="quarter" idx="10"/>
          </p:nvPr>
        </p:nvSpPr>
        <p:spPr/>
        <p:txBody>
          <a:bodyPr/>
          <a:lstStyle/>
          <a:p>
            <a:fld id="{F2B9D85E-0C67-440D-AB4B-DEC83806A8D2}" type="slidenum">
              <a:rPr lang="en-US" smtClean="0"/>
              <a:t>2</a:t>
            </a:fld>
            <a:endParaRPr lang="en-US"/>
          </a:p>
        </p:txBody>
      </p:sp>
    </p:spTree>
    <p:extLst>
      <p:ext uri="{BB962C8B-B14F-4D97-AF65-F5344CB8AC3E}">
        <p14:creationId xmlns:p14="http://schemas.microsoft.com/office/powerpoint/2010/main" val="400621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volunteers are key to a successful response.  Here in the county, we have a very active HAM / Amateur Radio group.  Among these operators are retired professionals.</a:t>
            </a:r>
          </a:p>
          <a:p>
            <a:endParaRPr lang="en-US" dirty="0"/>
          </a:p>
          <a:p>
            <a:r>
              <a:rPr lang="en-US" dirty="0"/>
              <a:t>Learning departmental specialties and common calls helps to coordinate response efforts.</a:t>
            </a:r>
          </a:p>
          <a:p>
            <a:endParaRPr lang="en-US" dirty="0"/>
          </a:p>
          <a:p>
            <a:r>
              <a:rPr lang="en-US" dirty="0"/>
              <a:t>Building relationships with 911 dispatchers  - by name so that you are known.  This happened even before taking the role in the EMA department.  </a:t>
            </a:r>
          </a:p>
          <a:p>
            <a:endParaRPr lang="en-US" dirty="0"/>
          </a:p>
          <a:p>
            <a:r>
              <a:rPr lang="en-US" dirty="0"/>
              <a:t>Our job is to connect the dots.  Each department may have unique capabilities and experiences.  We have a unique perspective in that we can see the county from the 10K </a:t>
            </a:r>
            <a:r>
              <a:rPr lang="en-US" dirty="0" err="1"/>
              <a:t>ft</a:t>
            </a:r>
            <a:r>
              <a:rPr lang="en-US" dirty="0"/>
              <a:t> view.  Helping coordinate response and sharing experiences  - helps us put the puzzle together.</a:t>
            </a:r>
          </a:p>
          <a:p>
            <a:endParaRPr lang="en-US" dirty="0"/>
          </a:p>
          <a:p>
            <a:r>
              <a:rPr lang="en-US" dirty="0"/>
              <a:t>Not be afraid to get out and immerse yourself in your community.  It is important to know not only your chiefs, but entire departments.</a:t>
            </a:r>
          </a:p>
          <a:p>
            <a:endParaRPr lang="en-US" dirty="0"/>
          </a:p>
          <a:p>
            <a:r>
              <a:rPr lang="en-US" dirty="0"/>
              <a:t>Rolling up your sleeves and getting involved.  Not with the intent to take over or take charge.  Be available – be willing to help.</a:t>
            </a:r>
          </a:p>
          <a:p>
            <a:endParaRPr lang="en-US" dirty="0"/>
          </a:p>
          <a:p>
            <a:r>
              <a:rPr lang="en-US" dirty="0"/>
              <a:t>You can’t build rapport within the four walls of your office/building.</a:t>
            </a:r>
          </a:p>
          <a:p>
            <a:endParaRPr lang="en-US" dirty="0"/>
          </a:p>
        </p:txBody>
      </p:sp>
      <p:sp>
        <p:nvSpPr>
          <p:cNvPr id="4" name="Slide Number Placeholder 3"/>
          <p:cNvSpPr>
            <a:spLocks noGrp="1"/>
          </p:cNvSpPr>
          <p:nvPr>
            <p:ph type="sldNum" sz="quarter" idx="10"/>
          </p:nvPr>
        </p:nvSpPr>
        <p:spPr/>
        <p:txBody>
          <a:bodyPr/>
          <a:lstStyle/>
          <a:p>
            <a:fld id="{F2B9D85E-0C67-440D-AB4B-DEC83806A8D2}" type="slidenum">
              <a:rPr lang="en-US" smtClean="0"/>
              <a:t>3</a:t>
            </a:fld>
            <a:endParaRPr lang="en-US"/>
          </a:p>
        </p:txBody>
      </p:sp>
    </p:spTree>
    <p:extLst>
      <p:ext uri="{BB962C8B-B14F-4D97-AF65-F5344CB8AC3E}">
        <p14:creationId xmlns:p14="http://schemas.microsoft.com/office/powerpoint/2010/main" val="352435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Redundant communications is important.  We utilize the P25 Radio System, cell phones, 800mhz Southern Linc Radio, in addition to the apps for notification and emergency 911 calls.  These apps help maintain situational awareness and reduce the imposition that we may cause 911 dispatchers handling the situation.</a:t>
            </a:r>
          </a:p>
        </p:txBody>
      </p:sp>
      <p:sp>
        <p:nvSpPr>
          <p:cNvPr id="4" name="Slide Number Placeholder 3"/>
          <p:cNvSpPr>
            <a:spLocks noGrp="1"/>
          </p:cNvSpPr>
          <p:nvPr>
            <p:ph type="sldNum" sz="quarter" idx="10"/>
          </p:nvPr>
        </p:nvSpPr>
        <p:spPr/>
        <p:txBody>
          <a:bodyPr/>
          <a:lstStyle/>
          <a:p>
            <a:fld id="{F2B9D85E-0C67-440D-AB4B-DEC83806A8D2}" type="slidenum">
              <a:rPr lang="en-US" smtClean="0"/>
              <a:t>4</a:t>
            </a:fld>
            <a:endParaRPr lang="en-US"/>
          </a:p>
        </p:txBody>
      </p:sp>
    </p:spTree>
    <p:extLst>
      <p:ext uri="{BB962C8B-B14F-4D97-AF65-F5344CB8AC3E}">
        <p14:creationId xmlns:p14="http://schemas.microsoft.com/office/powerpoint/2010/main" val="306639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there are nearly 40K users of the Baldwin.  Here are some of the features contained within the app.  Just one of the tools that we use to help educate, connect to community, and be more available as well as engaged.</a:t>
            </a:r>
          </a:p>
        </p:txBody>
      </p:sp>
      <p:sp>
        <p:nvSpPr>
          <p:cNvPr id="4" name="Slide Number Placeholder 3"/>
          <p:cNvSpPr>
            <a:spLocks noGrp="1"/>
          </p:cNvSpPr>
          <p:nvPr>
            <p:ph type="sldNum" sz="quarter" idx="10"/>
          </p:nvPr>
        </p:nvSpPr>
        <p:spPr/>
        <p:txBody>
          <a:bodyPr/>
          <a:lstStyle/>
          <a:p>
            <a:fld id="{F2B9D85E-0C67-440D-AB4B-DEC83806A8D2}" type="slidenum">
              <a:rPr lang="en-US" smtClean="0"/>
              <a:t>5</a:t>
            </a:fld>
            <a:endParaRPr lang="en-US"/>
          </a:p>
        </p:txBody>
      </p:sp>
    </p:spTree>
    <p:extLst>
      <p:ext uri="{BB962C8B-B14F-4D97-AF65-F5344CB8AC3E}">
        <p14:creationId xmlns:p14="http://schemas.microsoft.com/office/powerpoint/2010/main" val="75605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Remembering that we are public servants, but also maintaining good customer service for our partners, departments and others that rely on us for support and resources.  </a:t>
            </a:r>
          </a:p>
        </p:txBody>
      </p:sp>
      <p:sp>
        <p:nvSpPr>
          <p:cNvPr id="4" name="Slide Number Placeholder 3"/>
          <p:cNvSpPr>
            <a:spLocks noGrp="1"/>
          </p:cNvSpPr>
          <p:nvPr>
            <p:ph type="sldNum" sz="quarter" idx="10"/>
          </p:nvPr>
        </p:nvSpPr>
        <p:spPr/>
        <p:txBody>
          <a:bodyPr/>
          <a:lstStyle/>
          <a:p>
            <a:fld id="{F2B9D85E-0C67-440D-AB4B-DEC83806A8D2}" type="slidenum">
              <a:rPr lang="en-US" smtClean="0"/>
              <a:t>6</a:t>
            </a:fld>
            <a:endParaRPr lang="en-US"/>
          </a:p>
        </p:txBody>
      </p:sp>
    </p:spTree>
    <p:extLst>
      <p:ext uri="{BB962C8B-B14F-4D97-AF65-F5344CB8AC3E}">
        <p14:creationId xmlns:p14="http://schemas.microsoft.com/office/powerpoint/2010/main" val="45843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C9DC046-A213-4A0D-973D-968F7A6E5BD7}" type="datetimeFigureOut">
              <a:rPr lang="id-ID" smtClean="0"/>
              <a:t>17/08/2018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74412B-800D-4DAE-A46A-E636E32657FE}" type="slidenum">
              <a:rPr lang="id-ID" smtClean="0"/>
              <a:t>‹#›</a:t>
            </a:fld>
            <a:endParaRPr lang="id-ID"/>
          </a:p>
        </p:txBody>
      </p:sp>
    </p:spTree>
    <p:extLst>
      <p:ext uri="{BB962C8B-B14F-4D97-AF65-F5344CB8AC3E}">
        <p14:creationId xmlns:p14="http://schemas.microsoft.com/office/powerpoint/2010/main" val="27110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C9DC046-A213-4A0D-973D-968F7A6E5BD7}" type="datetimeFigureOut">
              <a:rPr lang="id-ID" smtClean="0"/>
              <a:t>17/08/2018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74412B-800D-4DAE-A46A-E636E32657FE}" type="slidenum">
              <a:rPr lang="id-ID" smtClean="0"/>
              <a:t>‹#›</a:t>
            </a:fld>
            <a:endParaRPr lang="id-ID"/>
          </a:p>
        </p:txBody>
      </p:sp>
    </p:spTree>
    <p:extLst>
      <p:ext uri="{BB962C8B-B14F-4D97-AF65-F5344CB8AC3E}">
        <p14:creationId xmlns:p14="http://schemas.microsoft.com/office/powerpoint/2010/main" val="131154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C9DC046-A213-4A0D-973D-968F7A6E5BD7}" type="datetimeFigureOut">
              <a:rPr lang="id-ID" smtClean="0"/>
              <a:t>17/08/2018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74412B-800D-4DAE-A46A-E636E32657FE}" type="slidenum">
              <a:rPr lang="id-ID" smtClean="0"/>
              <a:t>‹#›</a:t>
            </a:fld>
            <a:endParaRPr lang="id-ID"/>
          </a:p>
        </p:txBody>
      </p:sp>
    </p:spTree>
    <p:extLst>
      <p:ext uri="{BB962C8B-B14F-4D97-AF65-F5344CB8AC3E}">
        <p14:creationId xmlns:p14="http://schemas.microsoft.com/office/powerpoint/2010/main" val="69600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C9DC046-A213-4A0D-973D-968F7A6E5BD7}" type="datetimeFigureOut">
              <a:rPr lang="id-ID" smtClean="0"/>
              <a:t>17/08/2018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74412B-800D-4DAE-A46A-E636E32657FE}" type="slidenum">
              <a:rPr lang="id-ID" smtClean="0"/>
              <a:t>‹#›</a:t>
            </a:fld>
            <a:endParaRPr lang="id-ID"/>
          </a:p>
        </p:txBody>
      </p:sp>
    </p:spTree>
    <p:extLst>
      <p:ext uri="{BB962C8B-B14F-4D97-AF65-F5344CB8AC3E}">
        <p14:creationId xmlns:p14="http://schemas.microsoft.com/office/powerpoint/2010/main" val="138835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9DC046-A213-4A0D-973D-968F7A6E5BD7}" type="datetimeFigureOut">
              <a:rPr lang="id-ID" smtClean="0"/>
              <a:t>17/08/2018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874412B-800D-4DAE-A46A-E636E32657FE}" type="slidenum">
              <a:rPr lang="id-ID" smtClean="0"/>
              <a:t>‹#›</a:t>
            </a:fld>
            <a:endParaRPr lang="id-ID"/>
          </a:p>
        </p:txBody>
      </p:sp>
    </p:spTree>
    <p:extLst>
      <p:ext uri="{BB962C8B-B14F-4D97-AF65-F5344CB8AC3E}">
        <p14:creationId xmlns:p14="http://schemas.microsoft.com/office/powerpoint/2010/main" val="2021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4C9DC046-A213-4A0D-973D-968F7A6E5BD7}" type="datetimeFigureOut">
              <a:rPr lang="id-ID" smtClean="0"/>
              <a:t>17/08/2018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874412B-800D-4DAE-A46A-E636E32657FE}" type="slidenum">
              <a:rPr lang="id-ID" smtClean="0"/>
              <a:t>‹#›</a:t>
            </a:fld>
            <a:endParaRPr lang="id-ID"/>
          </a:p>
        </p:txBody>
      </p:sp>
    </p:spTree>
    <p:extLst>
      <p:ext uri="{BB962C8B-B14F-4D97-AF65-F5344CB8AC3E}">
        <p14:creationId xmlns:p14="http://schemas.microsoft.com/office/powerpoint/2010/main" val="110883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4C9DC046-A213-4A0D-973D-968F7A6E5BD7}" type="datetimeFigureOut">
              <a:rPr lang="id-ID" smtClean="0"/>
              <a:t>17/08/2018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874412B-800D-4DAE-A46A-E636E32657FE}" type="slidenum">
              <a:rPr lang="id-ID" smtClean="0"/>
              <a:t>‹#›</a:t>
            </a:fld>
            <a:endParaRPr lang="id-ID"/>
          </a:p>
        </p:txBody>
      </p:sp>
    </p:spTree>
    <p:extLst>
      <p:ext uri="{BB962C8B-B14F-4D97-AF65-F5344CB8AC3E}">
        <p14:creationId xmlns:p14="http://schemas.microsoft.com/office/powerpoint/2010/main" val="179814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4C9DC046-A213-4A0D-973D-968F7A6E5BD7}" type="datetimeFigureOut">
              <a:rPr lang="id-ID" smtClean="0"/>
              <a:t>17/08/2018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874412B-800D-4DAE-A46A-E636E32657FE}" type="slidenum">
              <a:rPr lang="id-ID" smtClean="0"/>
              <a:t>‹#›</a:t>
            </a:fld>
            <a:endParaRPr lang="id-ID"/>
          </a:p>
        </p:txBody>
      </p:sp>
    </p:spTree>
    <p:extLst>
      <p:ext uri="{BB962C8B-B14F-4D97-AF65-F5344CB8AC3E}">
        <p14:creationId xmlns:p14="http://schemas.microsoft.com/office/powerpoint/2010/main" val="204803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DC046-A213-4A0D-973D-968F7A6E5BD7}" type="datetimeFigureOut">
              <a:rPr lang="id-ID" smtClean="0"/>
              <a:t>17/08/2018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874412B-800D-4DAE-A46A-E636E32657FE}" type="slidenum">
              <a:rPr lang="id-ID" smtClean="0"/>
              <a:t>‹#›</a:t>
            </a:fld>
            <a:endParaRPr lang="id-ID"/>
          </a:p>
        </p:txBody>
      </p:sp>
    </p:spTree>
    <p:extLst>
      <p:ext uri="{BB962C8B-B14F-4D97-AF65-F5344CB8AC3E}">
        <p14:creationId xmlns:p14="http://schemas.microsoft.com/office/powerpoint/2010/main" val="234328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9DC046-A213-4A0D-973D-968F7A6E5BD7}" type="datetimeFigureOut">
              <a:rPr lang="id-ID" smtClean="0"/>
              <a:t>17/08/2018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874412B-800D-4DAE-A46A-E636E32657FE}" type="slidenum">
              <a:rPr lang="id-ID" smtClean="0"/>
              <a:t>‹#›</a:t>
            </a:fld>
            <a:endParaRPr lang="id-ID"/>
          </a:p>
        </p:txBody>
      </p:sp>
    </p:spTree>
    <p:extLst>
      <p:ext uri="{BB962C8B-B14F-4D97-AF65-F5344CB8AC3E}">
        <p14:creationId xmlns:p14="http://schemas.microsoft.com/office/powerpoint/2010/main" val="415251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9DC046-A213-4A0D-973D-968F7A6E5BD7}" type="datetimeFigureOut">
              <a:rPr lang="id-ID" smtClean="0"/>
              <a:t>17/08/2018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874412B-800D-4DAE-A46A-E636E32657FE}" type="slidenum">
              <a:rPr lang="id-ID" smtClean="0"/>
              <a:t>‹#›</a:t>
            </a:fld>
            <a:endParaRPr lang="id-ID"/>
          </a:p>
        </p:txBody>
      </p:sp>
    </p:spTree>
    <p:extLst>
      <p:ext uri="{BB962C8B-B14F-4D97-AF65-F5344CB8AC3E}">
        <p14:creationId xmlns:p14="http://schemas.microsoft.com/office/powerpoint/2010/main" val="195752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DC046-A213-4A0D-973D-968F7A6E5BD7}" type="datetimeFigureOut">
              <a:rPr lang="id-ID" smtClean="0"/>
              <a:t>17/08/2018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4412B-800D-4DAE-A46A-E636E32657FE}" type="slidenum">
              <a:rPr lang="id-ID" smtClean="0"/>
              <a:t>‹#›</a:t>
            </a:fld>
            <a:endParaRPr lang="id-ID"/>
          </a:p>
        </p:txBody>
      </p:sp>
    </p:spTree>
    <p:extLst>
      <p:ext uri="{BB962C8B-B14F-4D97-AF65-F5344CB8AC3E}">
        <p14:creationId xmlns:p14="http://schemas.microsoft.com/office/powerpoint/2010/main" val="105647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3654423" y="-71438"/>
            <a:ext cx="4876800" cy="68580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6774542" y="200025"/>
            <a:ext cx="4876800" cy="68580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4176714" y="402226"/>
            <a:ext cx="6876368" cy="1938992"/>
          </a:xfrm>
          <a:prstGeom prst="rect">
            <a:avLst/>
          </a:prstGeom>
          <a:noFill/>
        </p:spPr>
        <p:txBody>
          <a:bodyPr wrap="square" rtlCol="0">
            <a:spAutoFit/>
          </a:bodyPr>
          <a:lstStyle/>
          <a:p>
            <a:r>
              <a:rPr lang="en-US" sz="6000" dirty="0">
                <a:latin typeface="Bebas" pitchFamily="2" charset="0"/>
              </a:rPr>
              <a:t>CRITICAL COMMUNICATIONS</a:t>
            </a:r>
            <a:endParaRPr lang="id-ID" sz="6000" dirty="0">
              <a:latin typeface="Bebas" pitchFamily="2" charset="0"/>
            </a:endParaRPr>
          </a:p>
        </p:txBody>
      </p:sp>
      <p:sp>
        <p:nvSpPr>
          <p:cNvPr id="5" name="TextBox 4"/>
          <p:cNvSpPr txBox="1"/>
          <p:nvPr/>
        </p:nvSpPr>
        <p:spPr>
          <a:xfrm>
            <a:off x="7661470" y="4000091"/>
            <a:ext cx="3759199" cy="294504"/>
          </a:xfrm>
          <a:prstGeom prst="rect">
            <a:avLst/>
          </a:prstGeom>
          <a:noFill/>
        </p:spPr>
        <p:txBody>
          <a:bodyPr wrap="square" rtlCol="0">
            <a:spAutoFit/>
          </a:bodyPr>
          <a:lstStyle/>
          <a:p>
            <a:pPr algn="r">
              <a:lnSpc>
                <a:spcPct val="150000"/>
              </a:lnSpc>
            </a:pPr>
            <a:r>
              <a:rPr lang="id-ID" sz="10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a:t>
            </a:r>
          </a:p>
        </p:txBody>
      </p:sp>
      <p:sp>
        <p:nvSpPr>
          <p:cNvPr id="6" name="TextBox 5"/>
          <p:cNvSpPr txBox="1"/>
          <p:nvPr/>
        </p:nvSpPr>
        <p:spPr>
          <a:xfrm>
            <a:off x="4591050" y="5419624"/>
            <a:ext cx="6738256" cy="1015663"/>
          </a:xfrm>
          <a:prstGeom prst="rect">
            <a:avLst/>
          </a:prstGeom>
          <a:noFill/>
        </p:spPr>
        <p:txBody>
          <a:bodyPr wrap="square" rtlCol="0">
            <a:spAutoFit/>
          </a:bodyPr>
          <a:lstStyle/>
          <a:p>
            <a:pPr algn="r">
              <a:lnSpc>
                <a:spcPct val="150000"/>
              </a:lnSpc>
            </a:pPr>
            <a:r>
              <a:rPr lang="en-US" sz="20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BALDWIN COUNTY EMERGENCY MANAGEMENT AGENCY</a:t>
            </a:r>
          </a:p>
          <a:p>
            <a:pPr algn="r">
              <a:lnSpc>
                <a:spcPct val="150000"/>
              </a:lnSpc>
            </a:pPr>
            <a:r>
              <a:rPr lang="en-US" sz="20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Jessie L. Peacock, Interim Director</a:t>
            </a:r>
            <a:endParaRPr lang="id-ID" sz="10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7" name="L-Shape 6"/>
          <p:cNvSpPr/>
          <p:nvPr/>
        </p:nvSpPr>
        <p:spPr>
          <a:xfrm flipH="1" flipV="1">
            <a:off x="4295775" y="2543419"/>
            <a:ext cx="6938280" cy="307082"/>
          </a:xfrm>
          <a:prstGeom prst="corner">
            <a:avLst>
              <a:gd name="adj1" fmla="val 41964"/>
              <a:gd name="adj2"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xmlns="" id="{6A2782EB-2F3C-491B-ABE9-5A038C9D28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91455" y="1274793"/>
            <a:ext cx="12159342" cy="3735145"/>
          </a:xfrm>
          <a:prstGeom prst="rect">
            <a:avLst/>
          </a:prstGeom>
        </p:spPr>
      </p:pic>
    </p:spTree>
    <p:extLst>
      <p:ext uri="{BB962C8B-B14F-4D97-AF65-F5344CB8AC3E}">
        <p14:creationId xmlns:p14="http://schemas.microsoft.com/office/powerpoint/2010/main" val="77867506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3657600" y="0"/>
            <a:ext cx="4876800" cy="68580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595077" y="0"/>
            <a:ext cx="4876800" cy="68580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1001478" y="4429722"/>
            <a:ext cx="2714179" cy="525337"/>
          </a:xfrm>
          <a:prstGeom prst="rect">
            <a:avLst/>
          </a:prstGeom>
          <a:noFill/>
        </p:spPr>
        <p:txBody>
          <a:bodyPr wrap="square" rtlCol="0">
            <a:spAutoFit/>
          </a:bodyPr>
          <a:lstStyle/>
          <a:p>
            <a:pPr>
              <a:lnSpc>
                <a:spcPct val="150000"/>
              </a:lnSpc>
            </a:pPr>
            <a:endParaRPr lang="en-US" sz="10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a:p>
            <a:pPr>
              <a:lnSpc>
                <a:spcPct val="150000"/>
              </a:lnSpc>
            </a:pPr>
            <a:r>
              <a:rPr lang="id-ID" sz="10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 </a:t>
            </a:r>
          </a:p>
        </p:txBody>
      </p:sp>
      <p:sp>
        <p:nvSpPr>
          <p:cNvPr id="6" name="TextBox 5"/>
          <p:cNvSpPr txBox="1"/>
          <p:nvPr/>
        </p:nvSpPr>
        <p:spPr>
          <a:xfrm>
            <a:off x="4927340" y="5146841"/>
            <a:ext cx="6746033" cy="323165"/>
          </a:xfrm>
          <a:prstGeom prst="rect">
            <a:avLst/>
          </a:prstGeom>
          <a:noFill/>
        </p:spPr>
        <p:txBody>
          <a:bodyPr wrap="square" rtlCol="0">
            <a:spAutoFit/>
          </a:bodyPr>
          <a:lstStyle/>
          <a:p>
            <a:pPr algn="r">
              <a:lnSpc>
                <a:spcPct val="150000"/>
              </a:lnSpc>
            </a:pPr>
            <a:r>
              <a:rPr lang="id-ID" sz="10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NO VIM MODO IMPERDIET DIGNISSIM. EX PERICULIS TEMPORIBUS IUS, TRACTATOS QUALISQUE CU MEL. </a:t>
            </a:r>
          </a:p>
        </p:txBody>
      </p:sp>
      <p:sp>
        <p:nvSpPr>
          <p:cNvPr id="4" name="TextBox 3"/>
          <p:cNvSpPr txBox="1"/>
          <p:nvPr/>
        </p:nvSpPr>
        <p:spPr>
          <a:xfrm>
            <a:off x="1001478" y="1233714"/>
            <a:ext cx="3052673" cy="2123658"/>
          </a:xfrm>
          <a:prstGeom prst="rect">
            <a:avLst/>
          </a:prstGeom>
          <a:noFill/>
        </p:spPr>
        <p:txBody>
          <a:bodyPr wrap="square" rtlCol="0">
            <a:spAutoFit/>
          </a:bodyPr>
          <a:lstStyle/>
          <a:p>
            <a:r>
              <a:rPr lang="en-US" sz="4400" dirty="0">
                <a:latin typeface="Bebas" pitchFamily="2" charset="0"/>
              </a:rPr>
              <a:t>BEFORE </a:t>
            </a:r>
          </a:p>
          <a:p>
            <a:r>
              <a:rPr lang="en-US" sz="4400" dirty="0">
                <a:latin typeface="Bebas" pitchFamily="2" charset="0"/>
              </a:rPr>
              <a:t>THE</a:t>
            </a:r>
          </a:p>
          <a:p>
            <a:r>
              <a:rPr lang="en-US" sz="4400" dirty="0">
                <a:latin typeface="Bebas" pitchFamily="2" charset="0"/>
              </a:rPr>
              <a:t>EMERGENCY</a:t>
            </a:r>
            <a:endParaRPr lang="id-ID" sz="4400" dirty="0">
              <a:latin typeface="Bebas" pitchFamily="2" charset="0"/>
            </a:endParaRPr>
          </a:p>
        </p:txBody>
      </p:sp>
      <p:sp>
        <p:nvSpPr>
          <p:cNvPr id="11" name="L-Shape 10"/>
          <p:cNvSpPr/>
          <p:nvPr/>
        </p:nvSpPr>
        <p:spPr>
          <a:xfrm flipH="1" flipV="1">
            <a:off x="839100" y="3331027"/>
            <a:ext cx="3154402" cy="45719"/>
          </a:xfrm>
          <a:prstGeom prst="corner">
            <a:avLst>
              <a:gd name="adj1" fmla="val 90179"/>
              <a:gd name="adj2"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a:extLst>
              <a:ext uri="{FF2B5EF4-FFF2-40B4-BE49-F238E27FC236}">
                <a16:creationId xmlns:a16="http://schemas.microsoft.com/office/drawing/2014/main" xmlns="" id="{5BA785F5-E884-435B-AB0A-84BFBE573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7340" y="265922"/>
            <a:ext cx="6746033" cy="4497355"/>
          </a:xfrm>
          <a:prstGeom prst="rect">
            <a:avLst/>
          </a:prstGeom>
        </p:spPr>
      </p:pic>
    </p:spTree>
    <p:extLst>
      <p:ext uri="{BB962C8B-B14F-4D97-AF65-F5344CB8AC3E}">
        <p14:creationId xmlns:p14="http://schemas.microsoft.com/office/powerpoint/2010/main" val="10324770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3657600" y="0"/>
            <a:ext cx="4876800" cy="68580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5079321" y="0"/>
            <a:ext cx="4876800" cy="68580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4692585" y="692718"/>
            <a:ext cx="6781125" cy="2308324"/>
          </a:xfrm>
          <a:prstGeom prst="rect">
            <a:avLst/>
          </a:prstGeom>
          <a:noFill/>
        </p:spPr>
        <p:txBody>
          <a:bodyPr wrap="square" rtlCol="0">
            <a:spAutoFit/>
          </a:bodyPr>
          <a:lstStyle/>
          <a:p>
            <a:pPr algn="r"/>
            <a:r>
              <a:rPr lang="en-US" sz="7200" dirty="0">
                <a:latin typeface="Bebas" pitchFamily="2" charset="0"/>
              </a:rPr>
              <a:t>Amateur    Radio   OPERATORS</a:t>
            </a:r>
            <a:endParaRPr lang="id-ID" sz="7200" dirty="0">
              <a:latin typeface="Bebas" pitchFamily="2" charset="0"/>
            </a:endParaRPr>
          </a:p>
        </p:txBody>
      </p:sp>
      <p:sp>
        <p:nvSpPr>
          <p:cNvPr id="11" name="L-Shape 10"/>
          <p:cNvSpPr/>
          <p:nvPr/>
        </p:nvSpPr>
        <p:spPr>
          <a:xfrm flipH="1" flipV="1">
            <a:off x="4953848" y="1799835"/>
            <a:ext cx="6519862" cy="186424"/>
          </a:xfrm>
          <a:prstGeom prst="corne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6" name="Picture 5">
            <a:extLst>
              <a:ext uri="{FF2B5EF4-FFF2-40B4-BE49-F238E27FC236}">
                <a16:creationId xmlns:a16="http://schemas.microsoft.com/office/drawing/2014/main" xmlns="" id="{B82364B4-2AD5-467F-BF71-8CB00F786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679" y="2319014"/>
            <a:ext cx="5360106" cy="3578289"/>
          </a:xfrm>
          <a:prstGeom prst="rect">
            <a:avLst/>
          </a:prstGeom>
        </p:spPr>
      </p:pic>
    </p:spTree>
    <p:extLst>
      <p:ext uri="{BB962C8B-B14F-4D97-AF65-F5344CB8AC3E}">
        <p14:creationId xmlns:p14="http://schemas.microsoft.com/office/powerpoint/2010/main" val="31614710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2794388" y="54019"/>
            <a:ext cx="4876800" cy="68580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595077" y="0"/>
            <a:ext cx="4876800" cy="68580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7562850" y="769442"/>
            <a:ext cx="3929495" cy="923330"/>
          </a:xfrm>
          <a:prstGeom prst="rect">
            <a:avLst/>
          </a:prstGeom>
          <a:noFill/>
        </p:spPr>
        <p:txBody>
          <a:bodyPr wrap="square" rtlCol="0">
            <a:spAutoFit/>
          </a:bodyPr>
          <a:lstStyle/>
          <a:p>
            <a:r>
              <a:rPr lang="en-US" sz="5400" dirty="0">
                <a:latin typeface="Bebas" pitchFamily="2" charset="0"/>
              </a:rPr>
              <a:t>APPS   in   USE</a:t>
            </a:r>
            <a:endParaRPr lang="id-ID" sz="5400" dirty="0">
              <a:latin typeface="Bebas" pitchFamily="2" charset="0"/>
            </a:endParaRPr>
          </a:p>
        </p:txBody>
      </p:sp>
      <p:sp>
        <p:nvSpPr>
          <p:cNvPr id="9" name="L-Shape 8"/>
          <p:cNvSpPr/>
          <p:nvPr/>
        </p:nvSpPr>
        <p:spPr>
          <a:xfrm flipH="1" flipV="1">
            <a:off x="7622771" y="1547116"/>
            <a:ext cx="3528881" cy="212158"/>
          </a:xfrm>
          <a:prstGeom prst="corne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TextBox 26"/>
          <p:cNvSpPr txBox="1"/>
          <p:nvPr/>
        </p:nvSpPr>
        <p:spPr>
          <a:xfrm>
            <a:off x="2075543" y="3236798"/>
            <a:ext cx="1175305" cy="246221"/>
          </a:xfrm>
          <a:prstGeom prst="rect">
            <a:avLst/>
          </a:prstGeom>
          <a:noFill/>
        </p:spPr>
        <p:txBody>
          <a:bodyPr wrap="square" rtlCol="0" anchor="ctr">
            <a:spAutoFit/>
          </a:bodyPr>
          <a:lstStyle/>
          <a:p>
            <a:pPr algn="r"/>
            <a:r>
              <a:rPr lang="id-ID" sz="10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LOREM</a:t>
            </a:r>
          </a:p>
        </p:txBody>
      </p:sp>
      <p:sp>
        <p:nvSpPr>
          <p:cNvPr id="33" name="TextBox 32"/>
          <p:cNvSpPr txBox="1"/>
          <p:nvPr/>
        </p:nvSpPr>
        <p:spPr>
          <a:xfrm>
            <a:off x="7214958" y="5059352"/>
            <a:ext cx="1000821" cy="415498"/>
          </a:xfrm>
          <a:prstGeom prst="rect">
            <a:avLst/>
          </a:prstGeom>
          <a:noFill/>
        </p:spPr>
        <p:txBody>
          <a:bodyPr wrap="square" rtlCol="0">
            <a:spAutoFit/>
          </a:bodyPr>
          <a:lstStyle/>
          <a:p>
            <a:pPr>
              <a:lnSpc>
                <a:spcPct val="150000"/>
              </a:lnSpc>
            </a:pPr>
            <a:r>
              <a:rPr lang="id-ID" sz="1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RAPHAEL</a:t>
            </a:r>
          </a:p>
        </p:txBody>
      </p:sp>
      <p:sp>
        <p:nvSpPr>
          <p:cNvPr id="41" name="TextBox 40"/>
          <p:cNvSpPr txBox="1"/>
          <p:nvPr/>
        </p:nvSpPr>
        <p:spPr>
          <a:xfrm>
            <a:off x="8953811" y="3703480"/>
            <a:ext cx="2197841" cy="658385"/>
          </a:xfrm>
          <a:prstGeom prst="rect">
            <a:avLst/>
          </a:prstGeom>
          <a:noFill/>
        </p:spPr>
        <p:txBody>
          <a:bodyPr wrap="square" rtlCol="0">
            <a:spAutoFit/>
          </a:bodyPr>
          <a:lstStyle/>
          <a:p>
            <a:pPr>
              <a:lnSpc>
                <a:spcPct val="150000"/>
              </a:lnSpc>
            </a:pPr>
            <a:r>
              <a:rPr lang="en-US" sz="28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ACTIVE911 </a:t>
            </a:r>
            <a:endParaRPr lang="id-ID" sz="28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19" name="TextBox 18"/>
          <p:cNvSpPr txBox="1"/>
          <p:nvPr/>
        </p:nvSpPr>
        <p:spPr>
          <a:xfrm>
            <a:off x="595077" y="4867262"/>
            <a:ext cx="2496526" cy="1420004"/>
          </a:xfrm>
          <a:prstGeom prst="rect">
            <a:avLst/>
          </a:prstGeom>
          <a:noFill/>
        </p:spPr>
        <p:txBody>
          <a:bodyPr wrap="square" rtlCol="0">
            <a:spAutoFit/>
          </a:bodyPr>
          <a:lstStyle/>
          <a:p>
            <a:pPr algn="r">
              <a:lnSpc>
                <a:spcPct val="150000"/>
              </a:lnSpc>
            </a:pPr>
            <a:r>
              <a:rPr lang="en-US" sz="2000" dirty="0" err="1">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PSAware</a:t>
            </a:r>
            <a:r>
              <a:rPr lang="en-US" sz="20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 – New E911 CAD Software System</a:t>
            </a:r>
            <a:endParaRPr lang="id-ID" sz="20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pic>
        <p:nvPicPr>
          <p:cNvPr id="13" name="Picture 12">
            <a:extLst>
              <a:ext uri="{FF2B5EF4-FFF2-40B4-BE49-F238E27FC236}">
                <a16:creationId xmlns:a16="http://schemas.microsoft.com/office/drawing/2014/main" xmlns="" id="{83CF1B7A-497C-456A-B110-7B15BF50E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4" y="208541"/>
            <a:ext cx="4340925" cy="4047913"/>
          </a:xfrm>
          <a:prstGeom prst="rect">
            <a:avLst/>
          </a:prstGeom>
        </p:spPr>
      </p:pic>
      <p:pic>
        <p:nvPicPr>
          <p:cNvPr id="5" name="Picture 4">
            <a:extLst>
              <a:ext uri="{FF2B5EF4-FFF2-40B4-BE49-F238E27FC236}">
                <a16:creationId xmlns:a16="http://schemas.microsoft.com/office/drawing/2014/main" xmlns="" id="{F399F159-E030-4929-BB6A-3525EBDBB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4925" y="2735854"/>
            <a:ext cx="4352122" cy="3992172"/>
          </a:xfrm>
          <a:prstGeom prst="rect">
            <a:avLst/>
          </a:prstGeom>
        </p:spPr>
      </p:pic>
    </p:spTree>
    <p:extLst>
      <p:ext uri="{BB962C8B-B14F-4D97-AF65-F5344CB8AC3E}">
        <p14:creationId xmlns:p14="http://schemas.microsoft.com/office/powerpoint/2010/main" val="189957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7554034" y="-107408"/>
            <a:ext cx="4876800" cy="68580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036665" y="-3947392"/>
            <a:ext cx="4876800" cy="68580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5272088" y="1233714"/>
            <a:ext cx="5978185" cy="769441"/>
          </a:xfrm>
          <a:prstGeom prst="rect">
            <a:avLst/>
          </a:prstGeom>
          <a:noFill/>
        </p:spPr>
        <p:txBody>
          <a:bodyPr wrap="square" rtlCol="0">
            <a:spAutoFit/>
          </a:bodyPr>
          <a:lstStyle/>
          <a:p>
            <a:r>
              <a:rPr lang="en-US" sz="4400" dirty="0">
                <a:latin typeface="Bebas" pitchFamily="2" charset="0"/>
              </a:rPr>
              <a:t>BALDWIN   EMA   APP</a:t>
            </a:r>
            <a:endParaRPr lang="id-ID" sz="4400" dirty="0">
              <a:latin typeface="Bebas" pitchFamily="2" charset="0"/>
            </a:endParaRPr>
          </a:p>
        </p:txBody>
      </p:sp>
      <p:sp>
        <p:nvSpPr>
          <p:cNvPr id="9" name="L-Shape 8"/>
          <p:cNvSpPr/>
          <p:nvPr/>
        </p:nvSpPr>
        <p:spPr>
          <a:xfrm flipH="1" flipV="1">
            <a:off x="5119688" y="1945097"/>
            <a:ext cx="5972648" cy="288889"/>
          </a:xfrm>
          <a:prstGeom prst="corne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5713504" y="3535561"/>
            <a:ext cx="3523121" cy="577530"/>
          </a:xfrm>
          <a:prstGeom prst="rect">
            <a:avLst/>
          </a:prstGeom>
          <a:noFill/>
        </p:spPr>
        <p:txBody>
          <a:bodyPr wrap="square" rtlCol="0">
            <a:spAutoFit/>
          </a:bodyPr>
          <a:lstStyle/>
          <a:p>
            <a:pPr>
              <a:lnSpc>
                <a:spcPct val="150000"/>
              </a:lnSpc>
            </a:pPr>
            <a:r>
              <a:rPr lang="en-US" sz="2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LIVE WEATHER RADIO</a:t>
            </a:r>
            <a:endParaRPr lang="id-ID" sz="2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13" name="Flowchart: Collate 12"/>
          <p:cNvSpPr/>
          <p:nvPr/>
        </p:nvSpPr>
        <p:spPr>
          <a:xfrm>
            <a:off x="5303643" y="4600080"/>
            <a:ext cx="217715" cy="319315"/>
          </a:xfrm>
          <a:prstGeom prst="flowChartCol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4" name="TextBox 13"/>
          <p:cNvSpPr txBox="1"/>
          <p:nvPr/>
        </p:nvSpPr>
        <p:spPr>
          <a:xfrm>
            <a:off x="5685668" y="4406152"/>
            <a:ext cx="3523121" cy="577530"/>
          </a:xfrm>
          <a:prstGeom prst="rect">
            <a:avLst/>
          </a:prstGeom>
          <a:noFill/>
        </p:spPr>
        <p:txBody>
          <a:bodyPr wrap="square" rtlCol="0">
            <a:spAutoFit/>
          </a:bodyPr>
          <a:lstStyle/>
          <a:p>
            <a:pPr>
              <a:lnSpc>
                <a:spcPct val="150000"/>
              </a:lnSpc>
            </a:pPr>
            <a:r>
              <a:rPr lang="en-US" sz="2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DAMAGE REPORTING </a:t>
            </a:r>
            <a:endParaRPr lang="id-ID" sz="2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15" name="Flowchart: Collate 14"/>
          <p:cNvSpPr/>
          <p:nvPr/>
        </p:nvSpPr>
        <p:spPr>
          <a:xfrm>
            <a:off x="5327540" y="5210806"/>
            <a:ext cx="217715" cy="319315"/>
          </a:xfrm>
          <a:prstGeom prst="flowChartCol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6" name="TextBox 15"/>
          <p:cNvSpPr txBox="1"/>
          <p:nvPr/>
        </p:nvSpPr>
        <p:spPr>
          <a:xfrm>
            <a:off x="5685668" y="5036700"/>
            <a:ext cx="6556739" cy="577530"/>
          </a:xfrm>
          <a:prstGeom prst="rect">
            <a:avLst/>
          </a:prstGeom>
          <a:noFill/>
        </p:spPr>
        <p:txBody>
          <a:bodyPr wrap="square" rtlCol="0">
            <a:spAutoFit/>
          </a:bodyPr>
          <a:lstStyle/>
          <a:p>
            <a:pPr>
              <a:lnSpc>
                <a:spcPct val="150000"/>
              </a:lnSpc>
            </a:pPr>
            <a:r>
              <a:rPr lang="en-US" sz="2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EVACUATION / TRAFFIC / SHELTER INFO</a:t>
            </a:r>
            <a:endParaRPr lang="id-ID" sz="2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17" name="Flowchart: Collate 16"/>
          <p:cNvSpPr/>
          <p:nvPr/>
        </p:nvSpPr>
        <p:spPr>
          <a:xfrm>
            <a:off x="5303643" y="2980790"/>
            <a:ext cx="217715" cy="319315"/>
          </a:xfrm>
          <a:prstGeom prst="flowChartCol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9" name="TextBox 18"/>
          <p:cNvSpPr txBox="1"/>
          <p:nvPr/>
        </p:nvSpPr>
        <p:spPr>
          <a:xfrm>
            <a:off x="5685668" y="2748602"/>
            <a:ext cx="4844654" cy="646331"/>
          </a:xfrm>
          <a:prstGeom prst="rect">
            <a:avLst/>
          </a:prstGeom>
          <a:noFill/>
        </p:spPr>
        <p:txBody>
          <a:bodyPr wrap="square" rtlCol="0">
            <a:spAutoFit/>
          </a:bodyPr>
          <a:lstStyle/>
          <a:p>
            <a:pPr>
              <a:lnSpc>
                <a:spcPct val="150000"/>
              </a:lnSpc>
            </a:pPr>
            <a:r>
              <a:rPr lang="en-US" sz="2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PREPAREDNESS INFORMATION</a:t>
            </a:r>
            <a:endParaRPr lang="id-ID" sz="2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20" name="Flowchart: Collate 19"/>
          <p:cNvSpPr/>
          <p:nvPr/>
        </p:nvSpPr>
        <p:spPr>
          <a:xfrm>
            <a:off x="5319034" y="3727594"/>
            <a:ext cx="217715" cy="319315"/>
          </a:xfrm>
          <a:prstGeom prst="flowChartCol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5" name="Picture 4">
            <a:extLst>
              <a:ext uri="{FF2B5EF4-FFF2-40B4-BE49-F238E27FC236}">
                <a16:creationId xmlns:a16="http://schemas.microsoft.com/office/drawing/2014/main" xmlns="" id="{626BC1D2-3678-474E-9548-E43675636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12" y="37214"/>
            <a:ext cx="3808279" cy="6773659"/>
          </a:xfrm>
          <a:prstGeom prst="rect">
            <a:avLst/>
          </a:prstGeom>
        </p:spPr>
      </p:pic>
    </p:spTree>
    <p:extLst>
      <p:ext uri="{BB962C8B-B14F-4D97-AF65-F5344CB8AC3E}">
        <p14:creationId xmlns:p14="http://schemas.microsoft.com/office/powerpoint/2010/main" val="11612993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3657600" y="-1008"/>
            <a:ext cx="4876800" cy="68580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38"/>
          <p:cNvSpPr/>
          <p:nvPr/>
        </p:nvSpPr>
        <p:spPr>
          <a:xfrm>
            <a:off x="595077" y="0"/>
            <a:ext cx="4876800" cy="6858000"/>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Rounded Rectangle 34"/>
          <p:cNvSpPr/>
          <p:nvPr/>
        </p:nvSpPr>
        <p:spPr>
          <a:xfrm>
            <a:off x="5513759" y="4466100"/>
            <a:ext cx="1132114" cy="377372"/>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ounded Rectangle 33"/>
          <p:cNvSpPr/>
          <p:nvPr/>
        </p:nvSpPr>
        <p:spPr>
          <a:xfrm>
            <a:off x="3463805" y="4463252"/>
            <a:ext cx="1132114" cy="377372"/>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Rounded Rectangle 32"/>
          <p:cNvSpPr/>
          <p:nvPr/>
        </p:nvSpPr>
        <p:spPr>
          <a:xfrm>
            <a:off x="1435571" y="4463252"/>
            <a:ext cx="1132114" cy="377372"/>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p:cNvSpPr/>
          <p:nvPr/>
        </p:nvSpPr>
        <p:spPr>
          <a:xfrm>
            <a:off x="1247137" y="2847680"/>
            <a:ext cx="1491622" cy="1491622"/>
          </a:xfrm>
          <a:prstGeom prst="ellipse">
            <a:avLst/>
          </a:prstGeom>
          <a:blipFill>
            <a:blip r:embed="rId3"/>
            <a:stretch>
              <a:fillRect l="-18075" r="-180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972461" y="1191742"/>
            <a:ext cx="3032802" cy="769441"/>
          </a:xfrm>
          <a:prstGeom prst="rect">
            <a:avLst/>
          </a:prstGeom>
          <a:noFill/>
        </p:spPr>
        <p:txBody>
          <a:bodyPr wrap="square" rtlCol="0">
            <a:spAutoFit/>
          </a:bodyPr>
          <a:lstStyle/>
          <a:p>
            <a:r>
              <a:rPr lang="id-ID" sz="4400" dirty="0">
                <a:latin typeface="Bebas" pitchFamily="2" charset="0"/>
              </a:rPr>
              <a:t>C</a:t>
            </a:r>
            <a:r>
              <a:rPr lang="en-US" sz="4400" dirty="0">
                <a:latin typeface="Bebas" pitchFamily="2" charset="0"/>
              </a:rPr>
              <a:t>U</a:t>
            </a:r>
            <a:r>
              <a:rPr lang="id-ID" sz="4400" dirty="0">
                <a:latin typeface="Bebas" pitchFamily="2" charset="0"/>
              </a:rPr>
              <a:t>ST</a:t>
            </a:r>
            <a:r>
              <a:rPr lang="en-US" sz="4400" dirty="0">
                <a:latin typeface="Bebas" pitchFamily="2" charset="0"/>
              </a:rPr>
              <a:t>O</a:t>
            </a:r>
            <a:r>
              <a:rPr lang="id-ID" sz="4400" dirty="0">
                <a:latin typeface="Bebas" pitchFamily="2" charset="0"/>
              </a:rPr>
              <a:t>MER</a:t>
            </a:r>
            <a:r>
              <a:rPr lang="en-US" sz="4400" dirty="0">
                <a:latin typeface="Bebas" pitchFamily="2" charset="0"/>
              </a:rPr>
              <a:t>S</a:t>
            </a:r>
            <a:endParaRPr lang="id-ID" sz="4400" dirty="0">
              <a:latin typeface="Bebas" pitchFamily="2" charset="0"/>
            </a:endParaRPr>
          </a:p>
        </p:txBody>
      </p:sp>
      <p:sp>
        <p:nvSpPr>
          <p:cNvPr id="9" name="L-Shape 8"/>
          <p:cNvSpPr/>
          <p:nvPr/>
        </p:nvSpPr>
        <p:spPr>
          <a:xfrm flipH="1" flipV="1">
            <a:off x="2222673" y="1901754"/>
            <a:ext cx="1291772" cy="116114"/>
          </a:xfrm>
          <a:prstGeom prst="corne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23"/>
          <p:cNvSpPr/>
          <p:nvPr/>
        </p:nvSpPr>
        <p:spPr>
          <a:xfrm>
            <a:off x="1117006" y="2703597"/>
            <a:ext cx="1746925" cy="1746925"/>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TextBox 28"/>
          <p:cNvSpPr txBox="1"/>
          <p:nvPr/>
        </p:nvSpPr>
        <p:spPr>
          <a:xfrm>
            <a:off x="1540444" y="4437792"/>
            <a:ext cx="939901" cy="375359"/>
          </a:xfrm>
          <a:prstGeom prst="rect">
            <a:avLst/>
          </a:prstGeom>
          <a:noFill/>
        </p:spPr>
        <p:txBody>
          <a:bodyPr wrap="square" rtlCol="0">
            <a:spAutoFit/>
          </a:bodyPr>
          <a:lstStyle/>
          <a:p>
            <a:pPr algn="ctr">
              <a:lnSpc>
                <a:spcPct val="150000"/>
              </a:lnSpc>
            </a:pPr>
            <a:r>
              <a:rPr lang="en-US" sz="1400" dirty="0">
                <a:solidFill>
                  <a:schemeClr val="bg1">
                    <a:lumMod val="95000"/>
                  </a:schemeClr>
                </a:solidFill>
                <a:latin typeface="Open Sans" panose="020B0806030504020204" pitchFamily="34" charset="0"/>
                <a:ea typeface="Open Sans" panose="020B0806030504020204" pitchFamily="34" charset="0"/>
                <a:cs typeface="Open Sans" panose="020B0806030504020204" pitchFamily="34" charset="0"/>
              </a:rPr>
              <a:t>CITIZENS</a:t>
            </a:r>
            <a:endParaRPr lang="id-ID" sz="1400" dirty="0">
              <a:solidFill>
                <a:schemeClr val="bg1">
                  <a:lumMod val="9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30" name="TextBox 29"/>
          <p:cNvSpPr txBox="1"/>
          <p:nvPr/>
        </p:nvSpPr>
        <p:spPr>
          <a:xfrm>
            <a:off x="3634645" y="4442306"/>
            <a:ext cx="819908" cy="381066"/>
          </a:xfrm>
          <a:prstGeom prst="rect">
            <a:avLst/>
          </a:prstGeom>
          <a:noFill/>
        </p:spPr>
        <p:txBody>
          <a:bodyPr wrap="square" rtlCol="0">
            <a:spAutoFit/>
          </a:bodyPr>
          <a:lstStyle/>
          <a:p>
            <a:pPr algn="ctr">
              <a:lnSpc>
                <a:spcPct val="150000"/>
              </a:lnSpc>
            </a:pPr>
            <a:r>
              <a:rPr lang="en-US" sz="1400" dirty="0">
                <a:solidFill>
                  <a:schemeClr val="bg1">
                    <a:lumMod val="95000"/>
                  </a:schemeClr>
                </a:solidFill>
                <a:latin typeface="Open Sans" panose="020B0806030504020204" pitchFamily="34" charset="0"/>
                <a:ea typeface="Open Sans" panose="020B0806030504020204" pitchFamily="34" charset="0"/>
                <a:cs typeface="Open Sans" panose="020B0806030504020204" pitchFamily="34" charset="0"/>
              </a:rPr>
              <a:t>GOV</a:t>
            </a:r>
            <a:endParaRPr lang="id-ID" sz="1400" dirty="0">
              <a:solidFill>
                <a:schemeClr val="bg1">
                  <a:lumMod val="9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31" name="TextBox 30"/>
          <p:cNvSpPr txBox="1"/>
          <p:nvPr/>
        </p:nvSpPr>
        <p:spPr>
          <a:xfrm>
            <a:off x="5501131" y="4427756"/>
            <a:ext cx="1125045" cy="415498"/>
          </a:xfrm>
          <a:prstGeom prst="rect">
            <a:avLst/>
          </a:prstGeom>
          <a:noFill/>
        </p:spPr>
        <p:txBody>
          <a:bodyPr wrap="square" rtlCol="0">
            <a:spAutoFit/>
          </a:bodyPr>
          <a:lstStyle/>
          <a:p>
            <a:pPr algn="ctr">
              <a:lnSpc>
                <a:spcPct val="150000"/>
              </a:lnSpc>
            </a:pPr>
            <a:r>
              <a:rPr lang="en-US" sz="1400" dirty="0">
                <a:solidFill>
                  <a:schemeClr val="bg1">
                    <a:lumMod val="95000"/>
                  </a:schemeClr>
                </a:solidFill>
                <a:latin typeface="Open Sans" panose="020B0806030504020204" pitchFamily="34" charset="0"/>
                <a:ea typeface="Open Sans" panose="020B0806030504020204" pitchFamily="34" charset="0"/>
                <a:cs typeface="Open Sans" panose="020B0806030504020204" pitchFamily="34" charset="0"/>
              </a:rPr>
              <a:t>PARTNERS</a:t>
            </a:r>
            <a:endParaRPr lang="id-ID" sz="1400" dirty="0">
              <a:solidFill>
                <a:schemeClr val="bg1">
                  <a:lumMod val="9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36" name="Rounded Rectangle 35"/>
          <p:cNvSpPr/>
          <p:nvPr/>
        </p:nvSpPr>
        <p:spPr>
          <a:xfrm>
            <a:off x="7589979" y="4456820"/>
            <a:ext cx="1134000" cy="378000"/>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TextBox 31"/>
          <p:cNvSpPr txBox="1"/>
          <p:nvPr/>
        </p:nvSpPr>
        <p:spPr>
          <a:xfrm>
            <a:off x="7517075" y="4418824"/>
            <a:ext cx="1262867" cy="415498"/>
          </a:xfrm>
          <a:prstGeom prst="rect">
            <a:avLst/>
          </a:prstGeom>
          <a:noFill/>
        </p:spPr>
        <p:txBody>
          <a:bodyPr wrap="square" rtlCol="0">
            <a:spAutoFit/>
          </a:bodyPr>
          <a:lstStyle/>
          <a:p>
            <a:pPr algn="ctr">
              <a:lnSpc>
                <a:spcPct val="150000"/>
              </a:lnSpc>
            </a:pPr>
            <a:r>
              <a:rPr lang="en-US" sz="1400" dirty="0">
                <a:solidFill>
                  <a:schemeClr val="bg1">
                    <a:lumMod val="95000"/>
                  </a:schemeClr>
                </a:solidFill>
                <a:latin typeface="Open Sans" panose="020B0806030504020204" pitchFamily="34" charset="0"/>
                <a:ea typeface="Open Sans" panose="020B0806030504020204" pitchFamily="34" charset="0"/>
                <a:cs typeface="Open Sans" panose="020B0806030504020204" pitchFamily="34" charset="0"/>
              </a:rPr>
              <a:t>VOLUNTEERS</a:t>
            </a:r>
            <a:endParaRPr lang="id-ID" sz="1400" dirty="0">
              <a:solidFill>
                <a:schemeClr val="bg1">
                  <a:lumMod val="9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21" name="Oval 20"/>
          <p:cNvSpPr/>
          <p:nvPr/>
        </p:nvSpPr>
        <p:spPr>
          <a:xfrm>
            <a:off x="9508109" y="2841357"/>
            <a:ext cx="1490400" cy="1490400"/>
          </a:xfrm>
          <a:prstGeom prst="ellipse">
            <a:avLst/>
          </a:prstGeom>
          <a:blipFill>
            <a:blip r:embed="rId4"/>
            <a:stretch>
              <a:fillRect l="-18075" r="-180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36"/>
          <p:cNvSpPr/>
          <p:nvPr/>
        </p:nvSpPr>
        <p:spPr>
          <a:xfrm>
            <a:off x="9376381" y="2713557"/>
            <a:ext cx="1746000" cy="17460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39"/>
          <p:cNvSpPr/>
          <p:nvPr/>
        </p:nvSpPr>
        <p:spPr>
          <a:xfrm>
            <a:off x="5219569" y="2705540"/>
            <a:ext cx="1746000" cy="17460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p:cNvSpPr/>
          <p:nvPr/>
        </p:nvSpPr>
        <p:spPr>
          <a:xfrm>
            <a:off x="3169619" y="2713557"/>
            <a:ext cx="1746000" cy="17460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Oval 43"/>
          <p:cNvSpPr/>
          <p:nvPr/>
        </p:nvSpPr>
        <p:spPr>
          <a:xfrm>
            <a:off x="7286251" y="2699043"/>
            <a:ext cx="1746000" cy="17460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ounded Rectangle 44"/>
          <p:cNvSpPr/>
          <p:nvPr/>
        </p:nvSpPr>
        <p:spPr>
          <a:xfrm>
            <a:off x="9668138" y="4475918"/>
            <a:ext cx="1132114" cy="377372"/>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TextBox 45"/>
          <p:cNvSpPr txBox="1"/>
          <p:nvPr/>
        </p:nvSpPr>
        <p:spPr>
          <a:xfrm>
            <a:off x="9770557" y="4445043"/>
            <a:ext cx="957648" cy="381066"/>
          </a:xfrm>
          <a:prstGeom prst="rect">
            <a:avLst/>
          </a:prstGeom>
          <a:noFill/>
        </p:spPr>
        <p:txBody>
          <a:bodyPr wrap="square" rtlCol="0">
            <a:spAutoFit/>
          </a:bodyPr>
          <a:lstStyle/>
          <a:p>
            <a:pPr algn="ctr">
              <a:lnSpc>
                <a:spcPct val="150000"/>
              </a:lnSpc>
            </a:pPr>
            <a:r>
              <a:rPr lang="en-US" sz="1400" dirty="0">
                <a:solidFill>
                  <a:schemeClr val="bg1">
                    <a:lumMod val="95000"/>
                  </a:schemeClr>
                </a:solidFill>
                <a:latin typeface="Open Sans" panose="020B0806030504020204" pitchFamily="34" charset="0"/>
                <a:ea typeface="Open Sans" panose="020B0806030504020204" pitchFamily="34" charset="0"/>
                <a:cs typeface="Open Sans" panose="020B0806030504020204" pitchFamily="34" charset="0"/>
              </a:rPr>
              <a:t>VISITORS</a:t>
            </a:r>
            <a:endParaRPr lang="id-ID" sz="1400" dirty="0">
              <a:solidFill>
                <a:schemeClr val="bg1">
                  <a:lumMod val="9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47" name="TextBox 46"/>
          <p:cNvSpPr txBox="1"/>
          <p:nvPr/>
        </p:nvSpPr>
        <p:spPr>
          <a:xfrm>
            <a:off x="671512" y="5367712"/>
            <a:ext cx="10853737" cy="785151"/>
          </a:xfrm>
          <a:prstGeom prst="rect">
            <a:avLst/>
          </a:prstGeom>
          <a:noFill/>
        </p:spPr>
        <p:txBody>
          <a:bodyPr wrap="square" rtlCol="0">
            <a:spAutoFit/>
          </a:bodyPr>
          <a:lstStyle/>
          <a:p>
            <a:pPr algn="ctr">
              <a:lnSpc>
                <a:spcPct val="150000"/>
              </a:lnSpc>
            </a:pPr>
            <a:r>
              <a:rPr lang="en-US" sz="16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ALL OF OUR PARTNERS, STAKEHOLDERS, CITIZENS, VISITORS, and VOLUNTEERS IN OUR COMMUNITY ARE OUR “CUSTOMERS”.  TOGETHER, WE WILL INCREASE OUR CAPABILITY and INCREASE OUR RESILIENCE.</a:t>
            </a:r>
            <a:endParaRPr lang="id-ID" sz="16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pic>
        <p:nvPicPr>
          <p:cNvPr id="3" name="Picture 2">
            <a:extLst>
              <a:ext uri="{FF2B5EF4-FFF2-40B4-BE49-F238E27FC236}">
                <a16:creationId xmlns:a16="http://schemas.microsoft.com/office/drawing/2014/main" xmlns="" id="{81AD759C-FC18-4F9C-A710-80BADD15BB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0809" y="2797823"/>
            <a:ext cx="1547812" cy="15774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xmlns="" id="{5847061B-CBC6-4235-91DF-C3E341AB09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4799" y="2799741"/>
            <a:ext cx="1604359" cy="15755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xmlns="" id="{4E9C21D4-E783-4129-A6D4-0D31CF4730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1574" y="2824996"/>
            <a:ext cx="1555614" cy="15067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xmlns="" id="{E02045AE-4812-4635-A8CE-DB0D84963D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330426" y="2797824"/>
            <a:ext cx="1526521" cy="15774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xmlns="" id="{0C72FFBE-C714-40B1-AF5C-E66CB83D5A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8019" y="2793854"/>
            <a:ext cx="1594021" cy="15814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766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50"/>
                                        <p:tgtEl>
                                          <p:spTgt spid="21"/>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fill="hold"/>
                                        <p:tgtEl>
                                          <p:spTgt spid="47"/>
                                        </p:tgtEl>
                                        <p:attrNameLst>
                                          <p:attrName>ppt_x</p:attrName>
                                        </p:attrNameLst>
                                      </p:cBhvr>
                                      <p:tavLst>
                                        <p:tav tm="0">
                                          <p:val>
                                            <p:strVal val="#ppt_x"/>
                                          </p:val>
                                        </p:tav>
                                        <p:tav tm="100000">
                                          <p:val>
                                            <p:strVal val="#ppt_x"/>
                                          </p:val>
                                        </p:tav>
                                      </p:tavLst>
                                    </p:anim>
                                    <p:anim calcmode="lin" valueType="num">
                                      <p:cBhvr additive="base">
                                        <p:cTn id="4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p:bldP spid="30" grpId="0"/>
      <p:bldP spid="31" grpId="0"/>
      <p:bldP spid="32" grpId="0"/>
      <p:bldP spid="21"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8386</TotalTime>
  <Words>605</Words>
  <Application>Microsoft Office PowerPoint</Application>
  <PresentationFormat>Widescreen</PresentationFormat>
  <Paragraphs>63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Bebas</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Jennifer Datcher</cp:lastModifiedBy>
  <cp:revision>177</cp:revision>
  <dcterms:created xsi:type="dcterms:W3CDTF">2017-07-07T09:17:56Z</dcterms:created>
  <dcterms:modified xsi:type="dcterms:W3CDTF">2018-08-17T20:26:19Z</dcterms:modified>
</cp:coreProperties>
</file>