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1" r:id="rId4"/>
    <p:sldId id="266" r:id="rId5"/>
    <p:sldId id="257" r:id="rId6"/>
    <p:sldId id="267" r:id="rId7"/>
    <p:sldId id="272" r:id="rId8"/>
    <p:sldId id="268" r:id="rId9"/>
    <p:sldId id="273" r:id="rId10"/>
    <p:sldId id="269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3399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86" d="100"/>
          <a:sy n="86" d="100"/>
        </p:scale>
        <p:origin x="89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407D8C4-F5AA-4619-AF5A-011002F523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55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30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36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94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13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35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5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289DDA-9503-4729-A23C-EAA2A423F9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7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C1B690-CF47-477E-AF75-F20D2C7D7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3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B5C77-EF11-4891-807F-66324053B7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DB8622-9823-43C2-A563-8AEBBE1DAC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7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08F17-C622-46EF-98CC-D990EAE35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4952F-D76D-47AD-901F-922880CB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AF1C3-8610-4AC1-B027-60DC9E3C1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8B9A1-1C77-467C-92B8-D5E29D7EB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8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DF54F-24DA-439D-A3F5-8905019E7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0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436D6-1261-42CD-86DA-37A3C0ABD9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5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7BC7A-F945-4019-8135-ED32968371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6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1531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algn="l"/>
            <a:r>
              <a:rPr lang="en-US"/>
              <a:t>www.alabamacounties.org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1531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fld id="{ABCD130B-4F08-4714-AE0C-805117DB09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ACCA acca_dome 4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649913"/>
            <a:ext cx="18288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95300" y="3835310"/>
            <a:ext cx="8229600" cy="885092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i="1" dirty="0" smtClean="0"/>
              <a:t>Sonny Brasfield, Executive Director</a:t>
            </a:r>
          </a:p>
          <a:p>
            <a:pPr marL="0" indent="0" algn="ctr">
              <a:buNone/>
            </a:pPr>
            <a:r>
              <a:rPr lang="en-US" sz="2400" i="1" dirty="0" smtClean="0"/>
              <a:t> Association of County Commissions of Alabama</a:t>
            </a:r>
            <a:endParaRPr lang="en-US" sz="24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www.alabamacounties.org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14550" y="721735"/>
            <a:ext cx="51435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+mj-lt"/>
              </a:rPr>
              <a:t>Constitutional Amendments on November Ballot</a:t>
            </a:r>
            <a:endParaRPr lang="en-US" sz="6600" dirty="0">
              <a:latin typeface="+mn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981200" y="3657600"/>
            <a:ext cx="5410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900" y="5070942"/>
            <a:ext cx="365760" cy="365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9" y="5070943"/>
            <a:ext cx="365760" cy="3657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450" y="5070944"/>
            <a:ext cx="365760" cy="365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Constitutional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two-step process proposed by this </a:t>
            </a:r>
            <a:r>
              <a:rPr lang="en-US" dirty="0" smtClean="0"/>
              <a:t>Act </a:t>
            </a:r>
            <a:r>
              <a:rPr lang="en-US" dirty="0"/>
              <a:t>sets up a separate vote in both the House and Senate on the question of whether the proposed amendment will face “local only” or a statewide referendum. </a:t>
            </a:r>
            <a:endParaRPr lang="en-US" dirty="0" smtClean="0"/>
          </a:p>
          <a:p>
            <a:r>
              <a:rPr lang="en-US" dirty="0" smtClean="0"/>
              <a:t>Amendment repeals the Callahan Commission, and establishes a new process designed to empower local voters.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98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Constitutional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addition, should the amendment be subject to a statewide referendum, the measure would automatically fail if local voters </a:t>
            </a:r>
            <a:r>
              <a:rPr lang="en-US" dirty="0" smtClean="0"/>
              <a:t>do not </a:t>
            </a:r>
            <a:r>
              <a:rPr lang="en-US" dirty="0"/>
              <a:t>to provide approval.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318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401762"/>
          </a:xfrm>
        </p:spPr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QUESTIONS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840202"/>
              </a:clrFrom>
              <a:clrTo>
                <a:srgbClr val="840202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86581"/>
            <a:ext cx="5486400" cy="5257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311" y="2514600"/>
            <a:ext cx="5797378" cy="1219200"/>
          </a:xfrm>
        </p:spPr>
        <p:txBody>
          <a:bodyPr/>
          <a:lstStyle/>
          <a:p>
            <a:pPr marL="0" indent="0">
              <a:buNone/>
            </a:pPr>
            <a:r>
              <a:rPr lang="en-US" sz="6600" dirty="0" smtClean="0">
                <a:latin typeface="Arial Black" panose="020B0A04020102020204" pitchFamily="34" charset="0"/>
              </a:rPr>
              <a:t>QUESTIONS</a:t>
            </a:r>
            <a:endParaRPr lang="en-US" sz="6600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0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2450"/>
            <a:ext cx="8229600" cy="1143000"/>
          </a:xfrm>
        </p:spPr>
        <p:txBody>
          <a:bodyPr/>
          <a:lstStyle/>
          <a:p>
            <a:r>
              <a:rPr lang="en-US" dirty="0" smtClean="0"/>
              <a:t>Alabama Constitutional Revision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/>
          <a:lstStyle/>
          <a:p>
            <a:r>
              <a:rPr lang="en-US" dirty="0" smtClean="0"/>
              <a:t>Created by 2011 Legislature to review and recommend revisions to the Alabama Constitution</a:t>
            </a:r>
            <a:endParaRPr lang="en-US" dirty="0"/>
          </a:p>
          <a:p>
            <a:r>
              <a:rPr lang="en-US" dirty="0" smtClean="0"/>
              <a:t>Four initiatives on the November ballot based on the Commission’s proposed revisions</a:t>
            </a:r>
          </a:p>
          <a:p>
            <a:r>
              <a:rPr lang="en-US" dirty="0" smtClean="0"/>
              <a:t>Two of the ballot initiatives were recommended by the ACCA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0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County-Recommended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Administrative Decision-Making</a:t>
            </a:r>
          </a:p>
          <a:p>
            <a:r>
              <a:rPr lang="en-US" sz="4000" dirty="0" smtClean="0"/>
              <a:t>Voting on Proposed Local Constitutional Amendments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9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990000"/>
                </a:solidFill>
              </a:rPr>
              <a:t>Act No. 2015-220 </a:t>
            </a:r>
            <a:endParaRPr lang="en-US" b="1" dirty="0" smtClean="0">
              <a:solidFill>
                <a:srgbClr val="990000"/>
              </a:solidFill>
            </a:endParaRPr>
          </a:p>
          <a:p>
            <a:r>
              <a:rPr lang="en-US" b="1" dirty="0" smtClean="0">
                <a:solidFill>
                  <a:srgbClr val="003399"/>
                </a:solidFill>
              </a:rPr>
              <a:t>Sponsored by Rep. Randy Davis and Sen. Del Marsh in the 2015 Regular Session</a:t>
            </a:r>
          </a:p>
          <a:p>
            <a:r>
              <a:rPr lang="en-US" dirty="0" smtClean="0"/>
              <a:t>Gives county </a:t>
            </a:r>
            <a:r>
              <a:rPr lang="en-US" dirty="0"/>
              <a:t>governments </a:t>
            </a:r>
            <a:r>
              <a:rPr lang="en-US" dirty="0" smtClean="0"/>
              <a:t>additional limited ability </a:t>
            </a:r>
            <a:r>
              <a:rPr lang="en-US" dirty="0"/>
              <a:t>to carry out management and administrative activities without the need for the passage of future local </a:t>
            </a:r>
            <a:r>
              <a:rPr lang="en-US" dirty="0" smtClean="0"/>
              <a:t>laws </a:t>
            </a:r>
            <a:r>
              <a:rPr lang="en-US" b="1" dirty="0"/>
              <a:t> 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9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</a:t>
            </a:r>
            <a:r>
              <a:rPr lang="en-US" sz="3600" dirty="0" smtClean="0"/>
              <a:t>rovides </a:t>
            </a:r>
            <a:r>
              <a:rPr lang="en-US" sz="3600" dirty="0"/>
              <a:t>county </a:t>
            </a:r>
            <a:r>
              <a:rPr lang="en-US" sz="3600" dirty="0" smtClean="0"/>
              <a:t>commissions </a:t>
            </a:r>
            <a:r>
              <a:rPr lang="en-US" sz="3600" dirty="0"/>
              <a:t>the ability to carry out activities only in the following areas:</a:t>
            </a:r>
          </a:p>
          <a:p>
            <a:pPr lvl="1"/>
            <a:r>
              <a:rPr lang="en-US" dirty="0" smtClean="0"/>
              <a:t>County </a:t>
            </a:r>
            <a:r>
              <a:rPr lang="en-US" dirty="0"/>
              <a:t>personnel programs, policies, and </a:t>
            </a:r>
            <a:r>
              <a:rPr lang="en-US" dirty="0" smtClean="0"/>
              <a:t>procedures</a:t>
            </a:r>
            <a:endParaRPr lang="en-US" dirty="0"/>
          </a:p>
          <a:p>
            <a:pPr lvl="1"/>
            <a:r>
              <a:rPr lang="en-US" dirty="0"/>
              <a:t>Community programs for litter-free roadways, public facilities, and public </a:t>
            </a:r>
            <a:r>
              <a:rPr lang="en-US" dirty="0" smtClean="0"/>
              <a:t>property</a:t>
            </a:r>
            <a:endParaRPr lang="en-US" dirty="0"/>
          </a:p>
          <a:p>
            <a:pPr lvl="1"/>
            <a:r>
              <a:rPr lang="en-US" dirty="0" smtClean="0"/>
              <a:t>Operation </a:t>
            </a:r>
            <a:r>
              <a:rPr lang="en-US" dirty="0"/>
              <a:t>of county </a:t>
            </a:r>
            <a:r>
              <a:rPr lang="en-US" dirty="0" smtClean="0"/>
              <a:t>offices</a:t>
            </a:r>
            <a:endParaRPr lang="en-US" dirty="0"/>
          </a:p>
          <a:p>
            <a:pPr lvl="1"/>
            <a:r>
              <a:rPr lang="en-US" dirty="0"/>
              <a:t>Emergency assistance </a:t>
            </a:r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8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Administrative Decision-Making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act would not supersede general or local </a:t>
            </a:r>
            <a:r>
              <a:rPr lang="en-US" dirty="0" smtClean="0"/>
              <a:t>laws.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county commission </a:t>
            </a:r>
            <a:r>
              <a:rPr lang="en-US" b="1" dirty="0">
                <a:solidFill>
                  <a:srgbClr val="990000"/>
                </a:solidFill>
              </a:rPr>
              <a:t>cannot</a:t>
            </a:r>
            <a:r>
              <a:rPr lang="en-US" dirty="0"/>
              <a:t> use these powers to change the salary of other elected officials, or in any way alter or interfere with the duties of other elected officials.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4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/>
          <a:lstStyle/>
          <a:p>
            <a:r>
              <a:rPr lang="en-US" sz="3600" dirty="0" smtClean="0"/>
              <a:t>Decision-making authority differs significantly from existing “self-governance” powers.</a:t>
            </a:r>
            <a:br>
              <a:rPr lang="en-US" sz="3600" dirty="0" smtClean="0"/>
            </a:br>
            <a:endParaRPr lang="en-US" sz="1600" dirty="0" smtClean="0"/>
          </a:p>
          <a:p>
            <a:r>
              <a:rPr lang="en-US" sz="3600" dirty="0" smtClean="0"/>
              <a:t>These powers will not extend to any regulatory programs.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02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Constitutional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990000"/>
                </a:solidFill>
              </a:rPr>
              <a:t>Act No. </a:t>
            </a:r>
            <a:r>
              <a:rPr lang="en-US" b="1" dirty="0" smtClean="0">
                <a:solidFill>
                  <a:srgbClr val="990000"/>
                </a:solidFill>
              </a:rPr>
              <a:t>2015-44 </a:t>
            </a:r>
          </a:p>
          <a:p>
            <a:r>
              <a:rPr lang="en-US" b="1" dirty="0" smtClean="0">
                <a:solidFill>
                  <a:srgbClr val="003399"/>
                </a:solidFill>
              </a:rPr>
              <a:t>Sponsored by Rep. Rod Scott and Sen. Linda Coleman-Madison in the 2015 Regular Session</a:t>
            </a:r>
          </a:p>
          <a:p>
            <a:r>
              <a:rPr lang="en-US" dirty="0"/>
              <a:t>C</a:t>
            </a:r>
            <a:r>
              <a:rPr lang="en-US" dirty="0" smtClean="0"/>
              <a:t>reates </a:t>
            </a:r>
            <a:r>
              <a:rPr lang="en-US" dirty="0"/>
              <a:t>a two-step process for passing local constitutional </a:t>
            </a:r>
            <a:r>
              <a:rPr lang="en-US" dirty="0" smtClean="0"/>
              <a:t>amendments, making it less likely </a:t>
            </a:r>
            <a:r>
              <a:rPr lang="en-US" dirty="0"/>
              <a:t>that proposed local constitutional amendments </a:t>
            </a:r>
            <a:r>
              <a:rPr lang="en-US" dirty="0" smtClean="0"/>
              <a:t>would </a:t>
            </a:r>
            <a:r>
              <a:rPr lang="en-US" dirty="0"/>
              <a:t>face a statewide referendum. 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33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Constitutional Amendments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Currently, proposed local amendments are subject to statewide referendum, unless:</a:t>
            </a:r>
          </a:p>
          <a:p>
            <a:pPr lvl="1"/>
            <a:r>
              <a:rPr lang="en-US" dirty="0" smtClean="0"/>
              <a:t>Passed with no dissenting vote in both the House and Senate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pproved by the so-called Callahan Commission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999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6E14EF0-23D5-41E5-B98B-B3BA4D0933B7}" vid="{B789453D-C0A2-48FA-A515-03BAA97122E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ACCA template revised</Template>
  <TotalTime>3688</TotalTime>
  <Words>399</Words>
  <Application>Microsoft Office PowerPoint</Application>
  <PresentationFormat>On-screen Show (4:3)</PresentationFormat>
  <Paragraphs>59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Arial Narrow</vt:lpstr>
      <vt:lpstr>Office Theme</vt:lpstr>
      <vt:lpstr>PowerPoint Presentation</vt:lpstr>
      <vt:lpstr>Alabama Constitutional Revision Commission</vt:lpstr>
      <vt:lpstr>County-Recommended Amendments</vt:lpstr>
      <vt:lpstr>Administrative Decision-Making</vt:lpstr>
      <vt:lpstr>Administrative Decision-Making</vt:lpstr>
      <vt:lpstr>Administrative Decision-Making</vt:lpstr>
      <vt:lpstr>Administrative Decision-Making</vt:lpstr>
      <vt:lpstr>Local Constitutional Amendments</vt:lpstr>
      <vt:lpstr>Local Constitutional Amendments</vt:lpstr>
      <vt:lpstr>Local Constitutional Amendments</vt:lpstr>
      <vt:lpstr>Local Constitutional Amendments</vt:lpstr>
      <vt:lpstr>QUESTIONS</vt:lpstr>
    </vt:vector>
  </TitlesOfParts>
  <Company>ACCA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Sallie Gowan</dc:creator>
  <cp:lastModifiedBy>Donna Key</cp:lastModifiedBy>
  <cp:revision>54</cp:revision>
  <dcterms:created xsi:type="dcterms:W3CDTF">2013-08-27T15:48:15Z</dcterms:created>
  <dcterms:modified xsi:type="dcterms:W3CDTF">2016-08-10T12:21:49Z</dcterms:modified>
</cp:coreProperties>
</file>