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96" r:id="rId2"/>
    <p:sldId id="354" r:id="rId3"/>
    <p:sldId id="359" r:id="rId4"/>
    <p:sldId id="397" r:id="rId5"/>
    <p:sldId id="403" r:id="rId6"/>
    <p:sldId id="404" r:id="rId7"/>
    <p:sldId id="405" r:id="rId8"/>
    <p:sldId id="406" r:id="rId9"/>
    <p:sldId id="407" r:id="rId10"/>
    <p:sldId id="408" r:id="rId11"/>
    <p:sldId id="409" r:id="rId12"/>
    <p:sldId id="410" r:id="rId13"/>
    <p:sldId id="411" r:id="rId14"/>
    <p:sldId id="412" r:id="rId15"/>
    <p:sldId id="413" r:id="rId16"/>
    <p:sldId id="414" r:id="rId17"/>
    <p:sldId id="415" r:id="rId18"/>
    <p:sldId id="416" r:id="rId19"/>
    <p:sldId id="417" r:id="rId20"/>
    <p:sldId id="418" r:id="rId21"/>
    <p:sldId id="373" r:id="rId22"/>
    <p:sldId id="353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B43"/>
    <a:srgbClr val="988642"/>
    <a:srgbClr val="97C19A"/>
    <a:srgbClr val="4E7536"/>
    <a:srgbClr val="165788"/>
    <a:srgbClr val="9E3039"/>
    <a:srgbClr val="084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745ADA3-CC14-4B77-8FDB-CB128B831075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0ABF932-708D-466F-9ADF-E8E7007D61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32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DB99B-8E21-47AC-9310-F8EA045B9EB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754B9-542A-4DC5-8376-CC98A2E4A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7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4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9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8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6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9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75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2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9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1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73C20-B866-4514-B81D-2A0069EB2D10}" type="datetimeFigureOut">
              <a:rPr lang="en-US" smtClean="0"/>
              <a:t>8/10/2018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5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8058" y="1760430"/>
            <a:ext cx="84755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300" dirty="0" smtClean="0">
                <a:solidFill>
                  <a:srgbClr val="3E8B43"/>
                </a:solidFill>
                <a:latin typeface="Edwardian Script ITC" panose="030303020407070D0804" pitchFamily="66" charset="0"/>
              </a:rPr>
              <a:t>Report from North Jackson Street</a:t>
            </a:r>
            <a:endParaRPr lang="en-US" sz="6300" dirty="0">
              <a:solidFill>
                <a:srgbClr val="3E8B43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932" y="2844326"/>
            <a:ext cx="8687430" cy="777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97C19A"/>
                </a:solidFill>
                <a:latin typeface="Book Antiqua" panose="02040602050305030304" pitchFamily="18" charset="0"/>
              </a:rPr>
              <a:t>Sonny Brasfield</a:t>
            </a:r>
            <a:endParaRPr lang="en-US" sz="2400" dirty="0" smtClean="0">
              <a:solidFill>
                <a:srgbClr val="97C19A"/>
              </a:solidFill>
              <a:latin typeface="Book Antiqua" panose="02040602050305030304" pitchFamily="18" charset="0"/>
            </a:endParaRPr>
          </a:p>
          <a:p>
            <a:r>
              <a:rPr lang="en-US" sz="2050" dirty="0" smtClean="0">
                <a:solidFill>
                  <a:srgbClr val="97C19A"/>
                </a:solidFill>
                <a:latin typeface="Book Antiqua" panose="02040602050305030304" pitchFamily="18" charset="0"/>
              </a:rPr>
              <a:t>Executive </a:t>
            </a:r>
            <a:r>
              <a:rPr lang="en-US" sz="2050" dirty="0">
                <a:solidFill>
                  <a:srgbClr val="97C19A"/>
                </a:solidFill>
                <a:latin typeface="Book Antiqua" panose="02040602050305030304" pitchFamily="18" charset="0"/>
              </a:rPr>
              <a:t>Director, Association of County Commissions of Alabama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8" t="29635" r="9340" b="38424"/>
          <a:stretch/>
        </p:blipFill>
        <p:spPr>
          <a:xfrm>
            <a:off x="478564" y="3802878"/>
            <a:ext cx="2315910" cy="72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126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700" dirty="0">
                <a:solidFill>
                  <a:srgbClr val="3E8B43"/>
                </a:solidFill>
                <a:latin typeface="Arial Narrow" panose="020B0606020202030204" pitchFamily="34" charset="0"/>
              </a:rPr>
              <a:t>Continued increase in participation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700" dirty="0">
                <a:solidFill>
                  <a:srgbClr val="3E8B43"/>
                </a:solidFill>
                <a:latin typeface="Arial Narrow" panose="020B0606020202030204" pitchFamily="34" charset="0"/>
              </a:rPr>
              <a:t>Evaluations are extremely positive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700" dirty="0">
                <a:solidFill>
                  <a:srgbClr val="3E8B43"/>
                </a:solidFill>
                <a:latin typeface="Arial Narrow" panose="020B0606020202030204" pitchFamily="34" charset="0"/>
              </a:rPr>
              <a:t>Expansion to non-commission offices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700" dirty="0">
                <a:solidFill>
                  <a:srgbClr val="3E8B43"/>
                </a:solidFill>
                <a:latin typeface="Arial Narrow" panose="020B0606020202030204" pitchFamily="34" charset="0"/>
              </a:rPr>
              <a:t>Work groups evaluated and revised agendas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700" dirty="0">
                <a:solidFill>
                  <a:srgbClr val="3E8B43"/>
                </a:solidFill>
                <a:latin typeface="Arial Narrow" panose="020B0606020202030204" pitchFamily="34" charset="0"/>
              </a:rPr>
              <a:t>Staff work load for the Association is tremendous</a:t>
            </a:r>
            <a:endParaRPr lang="en-US" sz="3700" b="1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Education for County Employees</a:t>
            </a:r>
            <a:endParaRPr lang="en-US" sz="44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68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555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New emphasis on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engagement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of more employees from more offices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Almost </a:t>
            </a:r>
            <a:r>
              <a:rPr lang="en-US" sz="3400" b="1" dirty="0">
                <a:solidFill>
                  <a:srgbClr val="988642"/>
                </a:solidFill>
                <a:latin typeface="Arial Narrow" panose="020B0606020202030204" pitchFamily="34" charset="0"/>
              </a:rPr>
              <a:t>300 county employees participated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this year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Expansion of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Commissioner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support is essential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On-site t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raining provides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for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growth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of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relationships</a:t>
            </a:r>
            <a:endParaRPr lang="en-US" sz="3400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Education for County Employees</a:t>
            </a:r>
            <a:endParaRPr lang="en-US" sz="44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64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554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Much-needed certification for jail employees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Partnership with Alabama Sheriffs Association (ASA) and National Institute for Jail Operations (NIJO)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Each class has </a:t>
            </a:r>
            <a:r>
              <a:rPr lang="en-US" sz="3400" b="1" dirty="0">
                <a:solidFill>
                  <a:srgbClr val="988642"/>
                </a:solidFill>
                <a:latin typeface="Arial Narrow" panose="020B0606020202030204" pitchFamily="34" charset="0"/>
              </a:rPr>
              <a:t>exceeded 100 registrants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this year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Total of </a:t>
            </a:r>
            <a:r>
              <a:rPr lang="en-US" sz="3400" b="1" dirty="0">
                <a:solidFill>
                  <a:srgbClr val="988642"/>
                </a:solidFill>
                <a:latin typeface="Arial Narrow" panose="020B0606020202030204" pitchFamily="34" charset="0"/>
              </a:rPr>
              <a:t>almost 600 attendees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Alabama Jail Training Academy</a:t>
            </a:r>
            <a:endParaRPr lang="en-US" sz="45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358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Looking at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re-organization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of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management structure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of the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classes</a:t>
            </a:r>
            <a:endParaRPr lang="en-US" sz="33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Motivating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instructors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is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challenge</a:t>
            </a:r>
            <a:endParaRPr lang="en-US" sz="33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Pilot regional delivery was not successful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Additional track for Jail Administrators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Financial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support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from Insurance Funds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Association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workload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here is also significant</a:t>
            </a:r>
            <a:endParaRPr lang="en-US" sz="3300" b="1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Alabama Jail Training Academy</a:t>
            </a:r>
            <a:endParaRPr lang="en-US" sz="45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58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247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5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Association ‘Strategic Goals’ accomplished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Juvenile j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ustice success sets bar </a:t>
            </a: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for the </a:t>
            </a:r>
            <a:r>
              <a:rPr lang="en-US" sz="33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future</a:t>
            </a:r>
            <a:endParaRPr lang="en-US" sz="33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More details from President Cherry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Need for more engagement and ownership is clear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Another Successful Legislative Session</a:t>
            </a:r>
            <a:endParaRPr lang="en-US" sz="37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11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01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3E8B43"/>
                </a:solidFill>
                <a:latin typeface="Arial Narrow" panose="020B0606020202030204" pitchFamily="34" charset="0"/>
              </a:rPr>
              <a:t>Every county submitted their committee nominees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Overnight </a:t>
            </a:r>
            <a:r>
              <a:rPr lang="en-US" sz="3600" dirty="0">
                <a:solidFill>
                  <a:srgbClr val="3E8B43"/>
                </a:solidFill>
                <a:latin typeface="Arial Narrow" panose="020B0606020202030204" pitchFamily="34" charset="0"/>
              </a:rPr>
              <a:t>meeting in Montgomery this Fall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3E8B43"/>
                </a:solidFill>
                <a:latin typeface="Arial Narrow" panose="020B0606020202030204" pitchFamily="34" charset="0"/>
              </a:rPr>
              <a:t>Active engagement of the 67 members is goal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3E8B43"/>
                </a:solidFill>
                <a:latin typeface="Arial Narrow" panose="020B0606020202030204" pitchFamily="34" charset="0"/>
              </a:rPr>
              <a:t>Continued improvement is essential for future success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Legislative Committee Restructure</a:t>
            </a:r>
            <a:endParaRPr lang="en-US" sz="42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9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300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Juvenile Detention and Transportation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Jail Feeding Costs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Ethics Reform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Emergency Management Accreditation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Legislative efforts to approve Local Sales Tax Exemptions continue to grow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300" dirty="0">
                <a:solidFill>
                  <a:srgbClr val="3E8B43"/>
                </a:solidFill>
                <a:latin typeface="Arial Narrow" panose="020B0606020202030204" pitchFamily="34" charset="0"/>
              </a:rPr>
              <a:t>Subsidy for Incentives for Rural Broadband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Reform Efforts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3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371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Participation at all-time high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More than $2 million will be returned to participants this year alone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Safety </a:t>
            </a:r>
            <a:r>
              <a:rPr lang="en-US" sz="28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‘message’ </a:t>
            </a: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being implemented by </a:t>
            </a:r>
            <a:r>
              <a:rPr lang="en-US" sz="28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counties, </a:t>
            </a: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but more emphasis is needed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Transition deadline on the horizon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E8B43"/>
                </a:solidFill>
                <a:latin typeface="Arial Narrow" panose="020B0606020202030204" pitchFamily="34" charset="0"/>
              </a:rPr>
              <a:t>County support is essential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83515"/>
            <a:ext cx="86874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Insurance Programs Continues to Improve</a:t>
            </a:r>
            <a:endParaRPr lang="en-US" sz="34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300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Second full year will be complete in December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Only counties in Liability Fund are eligible for coverage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Participation of </a:t>
            </a:r>
            <a:r>
              <a:rPr lang="en-US" sz="32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39 counties </a:t>
            </a: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during first year of operation far exceeds goals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Underwriting and implementation challenges have presented issues and consumed much staff time</a:t>
            </a:r>
            <a:endParaRPr lang="en-US" sz="3200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Property Insurance Growth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3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Additional counties have expressed interest in </a:t>
            </a:r>
            <a:r>
              <a:rPr lang="en-US" sz="38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joining, </a:t>
            </a: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and confident growth will continue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“All Perils” coverage will be MAJOR benefit for counties going forward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Perhaps property coverage opens avenues to add even more liability participants</a:t>
            </a:r>
            <a:endParaRPr lang="en-US" sz="3800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7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Property Insurance on Horizon</a:t>
            </a:r>
            <a:endParaRPr lang="en-US" sz="47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6429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3E8B43"/>
                </a:solidFill>
                <a:latin typeface="Edwardian Script ITC" panose="030303020407070D0804" pitchFamily="66" charset="0"/>
              </a:rPr>
              <a:t>We’re Moving!</a:t>
            </a:r>
            <a:r>
              <a:rPr lang="en-US" sz="66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/>
            </a:r>
            <a:br>
              <a:rPr lang="en-US" sz="66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</a:br>
            <a:r>
              <a:rPr lang="en-US" sz="2400" b="1" dirty="0" smtClean="0">
                <a:solidFill>
                  <a:srgbClr val="97C19A"/>
                </a:solidFill>
                <a:latin typeface="Book Antiqua" panose="02040602050305030304" pitchFamily="18" charset="0"/>
              </a:rPr>
              <a:t>Same street. Different building.</a:t>
            </a:r>
            <a:endParaRPr lang="en-US" sz="2400" b="1" dirty="0">
              <a:solidFill>
                <a:srgbClr val="97C19A"/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97242" y="3069689"/>
            <a:ext cx="4166787" cy="1538883"/>
          </a:xfrm>
          <a:prstGeom prst="rect">
            <a:avLst/>
          </a:prstGeom>
          <a:noFill/>
          <a:ln w="28575">
            <a:noFill/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Opening December 2018</a:t>
            </a:r>
          </a:p>
          <a:p>
            <a:pPr algn="ctr"/>
            <a:endParaRPr lang="en-US" sz="1000" dirty="0">
              <a:solidFill>
                <a:srgbClr val="98864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2 North Jackson </a:t>
            </a:r>
            <a: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Street,</a:t>
            </a:r>
            <a: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/>
            </a:r>
            <a:b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</a:br>
            <a:r>
              <a:rPr lang="en-US" sz="2800" b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Suite 700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18" r="16365" b="6190"/>
          <a:stretch/>
        </p:blipFill>
        <p:spPr>
          <a:xfrm>
            <a:off x="900328" y="2253506"/>
            <a:ext cx="3906373" cy="3732033"/>
          </a:xfrm>
          <a:prstGeom prst="rect">
            <a:avLst/>
          </a:prstGeom>
          <a:ln w="38100">
            <a:solidFill>
              <a:srgbClr val="97C19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521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045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3E8B43"/>
                </a:solidFill>
                <a:latin typeface="Arial Narrow" panose="020B0606020202030204" pitchFamily="34" charset="0"/>
              </a:rPr>
              <a:t>Do new Commissioners fully understand the importance and invaluable resource?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3E8B43"/>
                </a:solidFill>
                <a:latin typeface="Arial Narrow" panose="020B0606020202030204" pitchFamily="34" charset="0"/>
              </a:rPr>
              <a:t>Requires support and understanding of the value of counties working “together” during good and bad times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3E8B43"/>
                </a:solidFill>
                <a:latin typeface="Arial Narrow" panose="020B0606020202030204" pitchFamily="34" charset="0"/>
              </a:rPr>
              <a:t>Strength of a “county-owned” program rather than being subject to private carriers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rgbClr val="3E8B43"/>
                </a:solidFill>
                <a:latin typeface="Arial Narrow" panose="020B0606020202030204" pitchFamily="34" charset="0"/>
              </a:rPr>
              <a:t>False narrative of “keeping money at home”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7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Value of Insurance Programs</a:t>
            </a:r>
            <a:endParaRPr lang="en-US" sz="47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4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66885" y="2400737"/>
            <a:ext cx="8360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Questions?</a:t>
            </a:r>
            <a:endParaRPr lang="en-US" sz="8000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8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4059257" y="2522315"/>
            <a:ext cx="4878229" cy="1126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b="1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Sonny Brasfield,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ACCA Executive Director</a:t>
            </a:r>
          </a:p>
          <a:p>
            <a:pPr marL="0" indent="0">
              <a:buNone/>
            </a:pPr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  <a:p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3"/>
          <a:stretch/>
        </p:blipFill>
        <p:spPr>
          <a:xfrm>
            <a:off x="457201" y="1956358"/>
            <a:ext cx="3354222" cy="4059882"/>
          </a:xfrm>
          <a:prstGeom prst="rect">
            <a:avLst/>
          </a:prstGeom>
          <a:ln w="38100">
            <a:solidFill>
              <a:srgbClr val="97C19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4499436" y="3760153"/>
            <a:ext cx="4817581" cy="1856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(</a:t>
            </a:r>
            <a:r>
              <a:rPr lang="en-US" sz="2300" dirty="0">
                <a:solidFill>
                  <a:srgbClr val="988642"/>
                </a:solidFill>
                <a:latin typeface="Book Antiqua" panose="02040602050305030304" pitchFamily="18" charset="0"/>
              </a:rPr>
              <a:t>334) 263-7594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sbrasfield@alabamacounties.org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@</a:t>
            </a: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sonnybrasfield</a:t>
            </a:r>
            <a:endParaRPr lang="en-US" sz="2300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  <a:p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332" y="4631658"/>
            <a:ext cx="357104" cy="3571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669" y="3782220"/>
            <a:ext cx="353767" cy="3571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332" y="4206939"/>
            <a:ext cx="357104" cy="3571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Contact Information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93318"/>
            <a:ext cx="8465238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New location next door to current ACCA Office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ACCA Office to be housed on 7</a:t>
            </a:r>
            <a:r>
              <a:rPr lang="en-US" sz="3200" baseline="30000" dirty="0">
                <a:solidFill>
                  <a:srgbClr val="3E8B43"/>
                </a:solidFill>
                <a:latin typeface="Arial Narrow" panose="020B0606020202030204" pitchFamily="34" charset="0"/>
              </a:rPr>
              <a:t>th</a:t>
            </a: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 floor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Member parking will be behind the building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Insurance </a:t>
            </a: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services </a:t>
            </a: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will be conveniently located in current ACCA Offices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3E8B43"/>
                </a:solidFill>
                <a:latin typeface="Arial Narrow" panose="020B0606020202030204" pitchFamily="34" charset="0"/>
              </a:rPr>
              <a:t>Additional details to be shared ahead of the Legislative Conference in </a:t>
            </a:r>
            <a:r>
              <a:rPr lang="en-US" sz="32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December</a:t>
            </a:r>
            <a:endParaRPr lang="en-US" sz="3200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North Jackson Street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72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59028"/>
            <a:ext cx="8465238" cy="3715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3E8B43"/>
                </a:solidFill>
                <a:latin typeface="Arial Narrow" panose="020B0606020202030204" pitchFamily="34" charset="0"/>
              </a:rPr>
              <a:t>Discussed Strategic Plan during earlier </a:t>
            </a:r>
            <a:r>
              <a:rPr lang="en-US" sz="4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session</a:t>
            </a:r>
            <a:endParaRPr lang="en-US" sz="40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3E8B43"/>
                </a:solidFill>
                <a:latin typeface="Arial Narrow" panose="020B0606020202030204" pitchFamily="34" charset="0"/>
              </a:rPr>
              <a:t>Success in meeting our goals will require active support of entire Association and affiliate groups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Unifying the County Voice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4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48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16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Leaders completed program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Passion Projects are examples that others should follow in their communities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Believe we have established a strong core of leaders for the future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Members of PLAN 2016 are already serving in leadership roles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within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Association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7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Growing Leaders – PLAN 2018</a:t>
            </a:r>
            <a:endParaRPr lang="en-US" sz="47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11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48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New p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rogram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will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begin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in January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Recruiting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participants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to start their own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leadership journey</a:t>
            </a:r>
            <a:endParaRPr lang="en-US" sz="34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May be a smaller </a:t>
            </a: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group, </a:t>
            </a: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and that will shape the content and activities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8B43"/>
                </a:solidFill>
                <a:latin typeface="Arial Narrow" panose="020B0606020202030204" pitchFamily="34" charset="0"/>
              </a:rPr>
              <a:t>Targeting those counties that have NOT had participants thus far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7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Growing Leaders – PLAN 2020</a:t>
            </a:r>
            <a:endParaRPr lang="en-US" sz="47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4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Partnership with Sheriffs is beneficial for all 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Communication lines with Tax Officials continue to </a:t>
            </a:r>
            <a:r>
              <a:rPr lang="en-US" sz="38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grow</a:t>
            </a:r>
            <a:endParaRPr lang="en-US" sz="38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Optimistic that relationship with Probate Judges can mature over time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800" dirty="0">
                <a:solidFill>
                  <a:srgbClr val="3E8B43"/>
                </a:solidFill>
                <a:latin typeface="Arial Narrow" panose="020B0606020202030204" pitchFamily="34" charset="0"/>
              </a:rPr>
              <a:t>Essential for ONE Voice</a:t>
            </a:r>
            <a:endParaRPr lang="en-US" sz="3800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Nurturing Working Relationships</a:t>
            </a:r>
            <a:endParaRPr lang="en-US" sz="43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8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2017 S</a:t>
            </a:r>
            <a:r>
              <a:rPr lang="en-US" sz="3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ession </a:t>
            </a: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provided valuable lessons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Election </a:t>
            </a:r>
            <a:r>
              <a:rPr lang="en-US" sz="3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successes</a:t>
            </a:r>
            <a:endParaRPr lang="en-US" sz="30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How do we </a:t>
            </a:r>
            <a:r>
              <a:rPr lang="en-US" sz="3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prepare effectively </a:t>
            </a: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for 2019 session?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Content of </a:t>
            </a:r>
            <a:r>
              <a:rPr lang="en-US" sz="3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legislation </a:t>
            </a: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must be finalized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A more unified support is essential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606375"/>
            <a:ext cx="86874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Focal Point for Infrastructure Improvement</a:t>
            </a:r>
            <a:endParaRPr lang="en-US" sz="33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8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670458"/>
            <a:ext cx="846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Affiliates are at the heart of </a:t>
            </a:r>
            <a:r>
              <a:rPr lang="en-US" sz="3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the Association’s </a:t>
            </a: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arsenal for improving and protecting counties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ACCA Staff changes and reorganization will lead to more time devoted to affiliates in coming year</a:t>
            </a:r>
          </a:p>
          <a:p>
            <a:pPr marL="514350" indent="-5143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3E8B43"/>
                </a:solidFill>
                <a:latin typeface="Arial Narrow" panose="020B0606020202030204" pitchFamily="34" charset="0"/>
              </a:rPr>
              <a:t>Commissioners must renew support for the time and cost necessary for their staff to be leaders in this arena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Re-Energizing Affiliate Organizations</a:t>
            </a:r>
            <a:endParaRPr lang="en-US" sz="38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0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1432</TotalTime>
  <Words>786</Words>
  <Application>Microsoft Office PowerPoint</Application>
  <PresentationFormat>On-screen Show (4:3)</PresentationFormat>
  <Paragraphs>132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Arial Black</vt:lpstr>
      <vt:lpstr>Arial Narrow</vt:lpstr>
      <vt:lpstr>Book Antiqua</vt:lpstr>
      <vt:lpstr>Calibri</vt:lpstr>
      <vt:lpstr>Calibri Light</vt:lpstr>
      <vt:lpstr>Edwardian Script ITC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Jeannie Gaines</dc:creator>
  <cp:lastModifiedBy>Abby Luker</cp:lastModifiedBy>
  <cp:revision>140</cp:revision>
  <cp:lastPrinted>2017-10-26T17:48:28Z</cp:lastPrinted>
  <dcterms:created xsi:type="dcterms:W3CDTF">2017-10-11T19:17:09Z</dcterms:created>
  <dcterms:modified xsi:type="dcterms:W3CDTF">2018-08-11T00:34:01Z</dcterms:modified>
</cp:coreProperties>
</file>