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66" r:id="rId3"/>
    <p:sldId id="284" r:id="rId4"/>
    <p:sldId id="257" r:id="rId5"/>
    <p:sldId id="268" r:id="rId6"/>
    <p:sldId id="288" r:id="rId7"/>
    <p:sldId id="285" r:id="rId8"/>
    <p:sldId id="286" r:id="rId9"/>
    <p:sldId id="287" r:id="rId10"/>
    <p:sldId id="270" r:id="rId11"/>
    <p:sldId id="259" r:id="rId12"/>
    <p:sldId id="298" r:id="rId13"/>
    <p:sldId id="271" r:id="rId14"/>
    <p:sldId id="260" r:id="rId15"/>
    <p:sldId id="289" r:id="rId16"/>
    <p:sldId id="290" r:id="rId17"/>
    <p:sldId id="265" r:id="rId18"/>
    <p:sldId id="272" r:id="rId19"/>
    <p:sldId id="296" r:id="rId20"/>
    <p:sldId id="297" r:id="rId21"/>
    <p:sldId id="278" r:id="rId22"/>
    <p:sldId id="279" r:id="rId23"/>
    <p:sldId id="280" r:id="rId24"/>
    <p:sldId id="26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6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74EB-F35B-4E8B-A2E2-96716D02DB4C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27447-0A3B-467D-85F5-79D2F041A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9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978D931-7816-4E86-859C-3AE3932EF43B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6263E84-95EE-485F-B3C4-88ED5F979E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Contractor’s Exemption</a:t>
            </a:r>
            <a:br>
              <a:rPr lang="en-US" b="1" dirty="0" smtClean="0"/>
            </a:br>
            <a:r>
              <a:rPr lang="en-US" sz="2800" b="1" dirty="0" smtClean="0">
                <a:solidFill>
                  <a:schemeClr val="tx1"/>
                </a:solidFill>
              </a:rPr>
              <a:t>Legislative Act No. 2013-205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smtClean="0"/>
              <a:t>Effective </a:t>
            </a:r>
          </a:p>
          <a:p>
            <a:r>
              <a:rPr lang="en-US" b="1" i="1" dirty="0" smtClean="0"/>
              <a:t>1/1/2014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04236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Department denies exemption: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Contractor may appeal in accordance with 40-2A-8.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Appeals Process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8092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Maintain records sufficient to document the tax exempt status of qualified </a:t>
            </a:r>
            <a:r>
              <a:rPr lang="en-US" sz="2400" dirty="0" smtClean="0"/>
              <a:t>purchases</a:t>
            </a:r>
          </a:p>
          <a:p>
            <a:r>
              <a:rPr lang="en-US" sz="2400" dirty="0" smtClean="0"/>
              <a:t>Must make a report of all exempt purchases to the Department in the manner prescribed by the Department</a:t>
            </a:r>
          </a:p>
          <a:p>
            <a:r>
              <a:rPr lang="en-US" sz="2400" dirty="0" smtClean="0"/>
              <a:t>Report </a:t>
            </a:r>
            <a:r>
              <a:rPr lang="en-US" sz="2400" dirty="0" smtClean="0"/>
              <a:t>of exempt purchases prerequisite to renewal of a certificate of </a:t>
            </a:r>
            <a:r>
              <a:rPr lang="en-US" sz="2400" dirty="0" smtClean="0"/>
              <a:t>exemption</a:t>
            </a:r>
            <a:endParaRPr lang="en-US" sz="2400" dirty="0" smtClean="0"/>
          </a:p>
          <a:p>
            <a:r>
              <a:rPr lang="en-US" sz="2400" dirty="0" smtClean="0"/>
              <a:t>Failure will result in an assessment against the contractor and/or sub for the amount of sales &amp; use taxes on any items purchased with the </a:t>
            </a:r>
            <a:r>
              <a:rPr lang="en-US" sz="2400" dirty="0" smtClean="0"/>
              <a:t>certificate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Contractor’s Responsibilities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5968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Department is reminding contractors to report</a:t>
            </a:r>
          </a:p>
          <a:p>
            <a:r>
              <a:rPr lang="en-US" dirty="0" smtClean="0"/>
              <a:t>If warning letter goes unheeded, follow-up letter to notify contractor and exempt governmental unit (owner of project) of the contractor’s non-compliance</a:t>
            </a:r>
          </a:p>
          <a:p>
            <a:r>
              <a:rPr lang="en-US" dirty="0" smtClean="0"/>
              <a:t>Last resort – Revoke contractor’s exemption certificate</a:t>
            </a:r>
          </a:p>
          <a:p>
            <a:r>
              <a:rPr lang="en-US" dirty="0" smtClean="0"/>
              <a:t>Job remains exempt to all other qualified contractors that are in compliance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Contractor’s Failure to File Reports of Purchases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40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Dual businesses are required to apply for sales and use tax certificate of exemptions per job</a:t>
            </a:r>
          </a:p>
          <a:p>
            <a:r>
              <a:rPr lang="en-US" dirty="0" smtClean="0"/>
              <a:t>Reporting requirements must be complied with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Dual Businesses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0293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Intentional misuse, in addition to actual sales or use tax due, subject to civil penalties</a:t>
            </a:r>
          </a:p>
          <a:p>
            <a:r>
              <a:rPr lang="en-US" sz="2400" dirty="0" smtClean="0">
                <a:effectLst/>
              </a:rPr>
              <a:t>A minimum of $2,000 or 2 times any state and local sales or use tax due for the property and, </a:t>
            </a:r>
          </a:p>
          <a:p>
            <a:r>
              <a:rPr lang="en-US" sz="2400" dirty="0" smtClean="0">
                <a:effectLst/>
              </a:rPr>
              <a:t>Based on the contractor's or subcontractor's willful misuse of the certificate of exemption, </a:t>
            </a:r>
            <a:r>
              <a:rPr lang="en-US" sz="2400" b="1" dirty="0" smtClean="0">
                <a:effectLst/>
              </a:rPr>
              <a:t>may be barred from the use of any certificate of exemption on any project for up to two </a:t>
            </a:r>
            <a:r>
              <a:rPr lang="en-US" sz="2400" b="1" dirty="0" smtClean="0">
                <a:effectLst/>
              </a:rPr>
              <a:t>years</a:t>
            </a:r>
            <a:endParaRPr lang="en-US" sz="2400" dirty="0" smtClean="0">
              <a:effectLst/>
            </a:endParaRPr>
          </a:p>
          <a:p>
            <a:r>
              <a:rPr lang="en-US" sz="2400" dirty="0" smtClean="0"/>
              <a:t>Right to appeal in accordance with Section 40-2A-8, Code of Alabama 1975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7772400" cy="762000"/>
          </a:xfrm>
        </p:spPr>
        <p:txBody>
          <a:bodyPr/>
          <a:lstStyle/>
          <a:p>
            <a:r>
              <a:rPr lang="en-US" b="1" dirty="0" smtClean="0"/>
              <a:t>Penalties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6850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21732"/>
            <a:ext cx="4495800" cy="6324599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43" y="521732"/>
            <a:ext cx="4319239" cy="6324599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1043" y="76200"/>
            <a:ext cx="8886757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Governmental Entity Project (Contractor’s) Sales &amp; Use Tax Exemption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01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124200" cy="3763962"/>
          </a:xfrm>
          <a:ln>
            <a:solidFill>
              <a:schemeClr val="accent2">
                <a:lumMod val="75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en-US" sz="3200" dirty="0" smtClean="0"/>
              <a:t>Governmental Entity Project (Contractor’s) Sales &amp; Use Tax Certificate of Exemption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1603917"/>
              </p:ext>
            </p:extLst>
          </p:nvPr>
        </p:nvGraphicFramePr>
        <p:xfrm>
          <a:off x="3886200" y="76200"/>
          <a:ext cx="5062056" cy="662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Acrobat Document" r:id="rId3" imgW="4663359" imgH="6035040" progId="AcroExch.Document.11">
                  <p:embed/>
                </p:oleObj>
              </mc:Choice>
              <mc:Fallback>
                <p:oleObj name="Acrobat Document" r:id="rId3" imgW="4663359" imgH="603504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86200" y="76200"/>
                        <a:ext cx="5062056" cy="6629400"/>
                      </a:xfrm>
                      <a:prstGeom prst="rect">
                        <a:avLst/>
                      </a:prstGeom>
                      <a:ln>
                        <a:solidFill>
                          <a:schemeClr val="accent2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027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Expands exempt items used on pollution control jobs in respect to qualified exempt governmental entities that have applied and been approved for the contractor’s exemption</a:t>
            </a:r>
          </a:p>
          <a:p>
            <a:r>
              <a:rPr lang="en-US" sz="2400" b="1" dirty="0" smtClean="0"/>
              <a:t>Exception:  </a:t>
            </a:r>
            <a:r>
              <a:rPr lang="en-US" sz="2400" dirty="0" smtClean="0"/>
              <a:t>Road and bridges that are a part of a DOT road project </a:t>
            </a:r>
          </a:p>
          <a:p>
            <a:r>
              <a:rPr lang="en-US" sz="2400" dirty="0" smtClean="0"/>
              <a:t>Agency agreements can still be entered into for non-qualifying jobs 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How Contractor’s Exemption </a:t>
            </a:r>
            <a:r>
              <a:rPr lang="en-US" dirty="0" smtClean="0"/>
              <a:t>Can Affect </a:t>
            </a:r>
            <a:r>
              <a:rPr lang="en-US" b="1" dirty="0" smtClean="0"/>
              <a:t>Utility Contractors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6415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Will all permanent materials installed inside the facility fenced area be tax exempt, including asphalt or concrete parking areas used solely for the treatment facility?</a:t>
            </a:r>
          </a:p>
          <a:p>
            <a:endParaRPr lang="en-US" sz="2400" dirty="0"/>
          </a:p>
          <a:p>
            <a:r>
              <a:rPr lang="en-US" sz="2400" i="1" dirty="0"/>
              <a:t>Answer:  </a:t>
            </a:r>
            <a:r>
              <a:rPr lang="en-US" sz="2400" i="1" dirty="0" smtClean="0"/>
              <a:t>Yes</a:t>
            </a:r>
            <a:endParaRPr lang="en-US" sz="2400" i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Contractor’s </a:t>
            </a:r>
            <a:r>
              <a:rPr lang="en-US" sz="2400" dirty="0" smtClean="0"/>
              <a:t>Exemption/</a:t>
            </a:r>
            <a:r>
              <a:rPr lang="en-US" sz="2400" b="1" dirty="0" smtClean="0"/>
              <a:t>Pollution Control Projects--</a:t>
            </a:r>
            <a:br>
              <a:rPr lang="en-US" sz="2400" b="1" dirty="0" smtClean="0"/>
            </a:br>
            <a:r>
              <a:rPr lang="en-US" sz="2400" b="1" dirty="0" smtClean="0"/>
              <a:t>Qualified Governmental Entities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51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If </a:t>
            </a:r>
            <a:r>
              <a:rPr lang="en-US" dirty="0"/>
              <a:t>there is a separate contract for water/sewer work, the contract </a:t>
            </a:r>
            <a:r>
              <a:rPr lang="en-US" u="sng" dirty="0" smtClean="0">
                <a:solidFill>
                  <a:srgbClr val="FF0000"/>
                </a:solidFill>
              </a:rPr>
              <a:t>including limited road work performed by the utility contractor </a:t>
            </a:r>
            <a:r>
              <a:rPr lang="en-US" dirty="0" smtClean="0"/>
              <a:t>would </a:t>
            </a:r>
            <a:r>
              <a:rPr lang="en-US" dirty="0"/>
              <a:t>qualify for the “governmental entity contractor’s exemption” and ALDOT and the contractor would be required to obtain the exemption certificate to participate in that exemption and </a:t>
            </a:r>
            <a:r>
              <a:rPr lang="en-US"/>
              <a:t>anything </a:t>
            </a:r>
            <a:r>
              <a:rPr lang="en-US" smtClean="0"/>
              <a:t>becoming </a:t>
            </a:r>
            <a:r>
              <a:rPr lang="en-US" dirty="0"/>
              <a:t>a part of the “structure” would be exempt.</a:t>
            </a:r>
          </a:p>
          <a:p>
            <a:pPr lvl="0"/>
            <a:r>
              <a:rPr lang="en-US" dirty="0"/>
              <a:t>If there is no separate contract for the water/sewer work, the contractor and ALDOT could use the Purchasing Agent Agreement and the exemption would be limited to pollution control laws.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Clarification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074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Exemption </a:t>
            </a:r>
            <a:r>
              <a:rPr lang="en-US" dirty="0"/>
              <a:t>for Certain Purchases by Contractors and Subcontractors in Conjunction with Construction Contracts with Certain Governmental </a:t>
            </a:r>
            <a:r>
              <a:rPr lang="en-US" dirty="0" smtClean="0"/>
              <a:t>Entities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Rule </a:t>
            </a:r>
            <a:r>
              <a:rPr lang="en-US" dirty="0"/>
              <a:t>810-6-3-.77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182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Contractor has a contract with an exempt governmental agency that qualifies for the project exemption.  </a:t>
            </a:r>
            <a:r>
              <a:rPr lang="en-US" b="1" dirty="0"/>
              <a:t>The job is a utility job </a:t>
            </a:r>
            <a:r>
              <a:rPr lang="en-US" dirty="0"/>
              <a:t>installing, moving, replacing, etc. water/sewer facilities.  Part of the contract requires the contractor to lay asphalt and/or perform other road work in order to perform the utility work.  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lvl="0"/>
            <a:r>
              <a:rPr lang="en-US" dirty="0"/>
              <a:t>Even though this contract contains road work, </a:t>
            </a:r>
            <a:r>
              <a:rPr lang="en-US" b="1" dirty="0"/>
              <a:t>it is a utility contract with the majority of the contract being something other than road work</a:t>
            </a:r>
            <a:r>
              <a:rPr lang="en-US" dirty="0"/>
              <a:t>; therefore, the entire contract would qualify for the exemption and would not be ineligible because of the roadwork.  </a:t>
            </a:r>
            <a:endParaRPr lang="en-US" dirty="0" smtClean="0"/>
          </a:p>
          <a:p>
            <a:pPr lvl="1"/>
            <a:r>
              <a:rPr lang="en-US" dirty="0" smtClean="0"/>
              <a:t>This </a:t>
            </a:r>
            <a:r>
              <a:rPr lang="en-US" dirty="0"/>
              <a:t>would include access roads as long as the work done is a minor part of the contract with the exempt governmental entity and not contract with DOT.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entity and the contractor could obtain the exemption certificates for the project.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Utility Job Contract with an Exempt Governmental Entity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97821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If claiming an exemption pursuant to the Contractor’s exemption</a:t>
            </a:r>
          </a:p>
          <a:p>
            <a:pPr lvl="1"/>
            <a:r>
              <a:rPr lang="en-US" sz="2400" dirty="0" smtClean="0"/>
              <a:t>A sales and use tax certificate of exemption is required per exempt job</a:t>
            </a:r>
          </a:p>
          <a:p>
            <a:pPr lvl="1"/>
            <a:r>
              <a:rPr lang="en-US" sz="2400" dirty="0" smtClean="0"/>
              <a:t>Tax due on ancillary buildings, etc. if procedures not followed</a:t>
            </a:r>
          </a:p>
          <a:p>
            <a:pPr lvl="1"/>
            <a:r>
              <a:rPr lang="en-US" sz="2400" b="1" dirty="0" smtClean="0"/>
              <a:t>The pollution control exemption does not require an exemption certificate but exempt status is limited to pollution control equipment per prior rules</a:t>
            </a:r>
            <a:endParaRPr 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Exemption Certificates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55168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772400" cy="4419600"/>
          </a:xfrm>
        </p:spPr>
        <p:txBody>
          <a:bodyPr/>
          <a:lstStyle/>
          <a:p>
            <a:r>
              <a:rPr lang="en-US" sz="2400" dirty="0"/>
              <a:t>Rural Water Systems can have hundreds of miles of pipe with fewer customers.  These systems often require water booster stations, and depending on the system requirements, some may require a chlorination unit added to help treat the water.</a:t>
            </a:r>
          </a:p>
          <a:p>
            <a:pPr lvl="1"/>
            <a:r>
              <a:rPr lang="en-US" sz="2400" b="1" dirty="0"/>
              <a:t>a.   Is the chlorination unit tax exempt?  </a:t>
            </a:r>
            <a:r>
              <a:rPr lang="en-US" sz="2400" b="1" i="1" dirty="0"/>
              <a:t>Yes, </a:t>
            </a:r>
            <a:r>
              <a:rPr lang="en-US" sz="2400" b="1" i="1" dirty="0" smtClean="0"/>
              <a:t>primary </a:t>
            </a:r>
            <a:r>
              <a:rPr lang="en-US" sz="2400" b="1" i="1" dirty="0"/>
              <a:t>purpose </a:t>
            </a:r>
            <a:r>
              <a:rPr lang="en-US" sz="2400" b="1" i="1" dirty="0" smtClean="0"/>
              <a:t>eliminate </a:t>
            </a:r>
            <a:r>
              <a:rPr lang="en-US" sz="2400" b="1" i="1" dirty="0"/>
              <a:t>bacteria</a:t>
            </a:r>
            <a:r>
              <a:rPr lang="en-US" sz="2400" i="1" dirty="0"/>
              <a:t>.</a:t>
            </a:r>
          </a:p>
          <a:p>
            <a:pPr lvl="1"/>
            <a:r>
              <a:rPr lang="en-US" sz="2400" b="1" dirty="0"/>
              <a:t>b.  If so, would the pump station and apparatus be tax exempt?</a:t>
            </a:r>
            <a:r>
              <a:rPr lang="en-US" sz="2400" b="1" i="1" dirty="0"/>
              <a:t>  No, </a:t>
            </a:r>
            <a:r>
              <a:rPr lang="en-US" sz="2400" b="1" i="1" dirty="0" smtClean="0"/>
              <a:t>primary </a:t>
            </a:r>
            <a:r>
              <a:rPr lang="en-US" sz="2400" b="1" i="1" dirty="0"/>
              <a:t>purpose </a:t>
            </a:r>
            <a:r>
              <a:rPr lang="en-US" sz="2400" b="1" i="1" dirty="0" smtClean="0"/>
              <a:t>deliver </a:t>
            </a:r>
            <a:r>
              <a:rPr lang="en-US" sz="2400" b="1" i="1" dirty="0"/>
              <a:t>water to </a:t>
            </a:r>
            <a:r>
              <a:rPr lang="en-US" sz="2400" b="1" i="1" dirty="0" smtClean="0"/>
              <a:t>customers</a:t>
            </a:r>
            <a:r>
              <a:rPr lang="en-US" b="1" i="1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7772400" cy="5334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/>
              <a:t>Rural Water Systems: Public Corporations--Not Gov’t Agency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5199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7772400" cy="4495800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The sewer system, including all pipes, pumps, etc. that carry the wastewater from the point the sewer connects to the pipe </a:t>
            </a:r>
            <a:r>
              <a:rPr lang="en-US" sz="2400" dirty="0" smtClean="0"/>
              <a:t>belonging to the system </a:t>
            </a:r>
            <a:r>
              <a:rPr lang="en-US" sz="2400" dirty="0"/>
              <a:t>to the point of </a:t>
            </a:r>
            <a:r>
              <a:rPr lang="en-US" sz="2400" dirty="0" smtClean="0"/>
              <a:t>discharge, </a:t>
            </a:r>
            <a:r>
              <a:rPr lang="en-US" sz="2400" dirty="0"/>
              <a:t>is exempt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The WWTP, </a:t>
            </a:r>
            <a:r>
              <a:rPr lang="en-US" sz="2400" dirty="0"/>
              <a:t>building or structure, and the devices, and identifiable components thereof, </a:t>
            </a:r>
            <a:r>
              <a:rPr lang="en-US" sz="2400" b="1" dirty="0"/>
              <a:t>acquired primarily for the control, reduction or elimination of water pollution </a:t>
            </a:r>
            <a:r>
              <a:rPr lang="en-US" sz="2400" dirty="0" smtClean="0"/>
              <a:t>are </a:t>
            </a:r>
            <a:r>
              <a:rPr lang="en-US" sz="2400" dirty="0"/>
              <a:t>exempt. </a:t>
            </a:r>
            <a:endParaRPr lang="en-US" sz="2400" dirty="0" smtClean="0"/>
          </a:p>
          <a:p>
            <a:r>
              <a:rPr lang="en-US" sz="2400" dirty="0" smtClean="0"/>
              <a:t>Equipment </a:t>
            </a:r>
            <a:r>
              <a:rPr lang="en-US" sz="2400" dirty="0"/>
              <a:t>that does not have a function in the treatment of the wastewater is </a:t>
            </a:r>
            <a:r>
              <a:rPr lang="en-US" sz="2400" dirty="0" smtClean="0"/>
              <a:t>exempt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Building </a:t>
            </a:r>
            <a:r>
              <a:rPr lang="en-US" sz="2400" dirty="0"/>
              <a:t>materials purchased for the construction of the parking lot and fence </a:t>
            </a:r>
            <a:r>
              <a:rPr lang="en-US" sz="2400"/>
              <a:t>are </a:t>
            </a:r>
            <a:r>
              <a:rPr lang="en-US" sz="2400" smtClean="0"/>
              <a:t>exempt.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772400" cy="1219200"/>
          </a:xfrm>
        </p:spPr>
        <p:txBody>
          <a:bodyPr/>
          <a:lstStyle/>
          <a:p>
            <a:pPr algn="ctr"/>
            <a:r>
              <a:rPr lang="en-US" sz="3200" b="1" dirty="0" smtClean="0"/>
              <a:t>Sewer Systems for</a:t>
            </a:r>
            <a:br>
              <a:rPr lang="en-US" sz="3200" b="1" dirty="0" smtClean="0"/>
            </a:br>
            <a:r>
              <a:rPr lang="en-US" sz="3200" b="1" dirty="0" smtClean="0"/>
              <a:t>Qualified Governmental Jobs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3733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The report of exempt purchases shall be a prerequisite to the renewal of a certificate of exemption.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Failure </a:t>
            </a:r>
            <a:r>
              <a:rPr lang="en-US" sz="2400" b="1" dirty="0">
                <a:solidFill>
                  <a:schemeClr val="tx1"/>
                </a:solidFill>
              </a:rPr>
              <a:t>to report the exempt purchases will result in an assessment against the contractor or subcontractor for sales and use taxes on any items purchased with the certificate of exemption.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Important Reminder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550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75260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2800" b="1" dirty="0"/>
              <a:t>Act 2013-205 (HB 419)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Governmental Entity Project (Contractor’s) Sales and Use Tax Exemption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144963"/>
          </a:xfrm>
          <a:ln>
            <a:solidFill>
              <a:schemeClr val="accent2">
                <a:lumMod val="75000"/>
              </a:schemeClr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endParaRPr lang="en-US" b="1" i="1" dirty="0" smtClean="0"/>
          </a:p>
          <a:p>
            <a:pPr lvl="1"/>
            <a:r>
              <a:rPr lang="en-US" b="1" i="1" dirty="0" smtClean="0"/>
              <a:t>This </a:t>
            </a:r>
            <a:r>
              <a:rPr lang="en-US" b="1" i="1" dirty="0"/>
              <a:t>act provides a sales and use tax exemption for </a:t>
            </a:r>
            <a:r>
              <a:rPr lang="en-US" b="1" i="1" dirty="0" smtClean="0"/>
              <a:t>contractors and </a:t>
            </a:r>
            <a:r>
              <a:rPr lang="en-US" b="1" i="1" dirty="0"/>
              <a:t>subcontractors on purchases of building </a:t>
            </a:r>
            <a:r>
              <a:rPr lang="en-US" b="1" i="1" dirty="0" smtClean="0"/>
              <a:t>materials, construction materials and supplies, and other tangible personal property that becomes part of the structure that is the subject of a written contract for and on behalf of exempt governmental entities, with the exception of any highway, road, or bridge project.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21913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The State of Alabama and its political subdivisions</a:t>
            </a:r>
          </a:p>
          <a:p>
            <a:pPr lvl="1"/>
            <a:r>
              <a:rPr lang="en-US" sz="1800" dirty="0" smtClean="0"/>
              <a:t> including a county, a municipality, and an industrial or economic development board or authority. </a:t>
            </a:r>
          </a:p>
          <a:p>
            <a:pPr marL="457200" lvl="1" indent="0">
              <a:buNone/>
            </a:pPr>
            <a:r>
              <a:rPr lang="en-US" sz="1800" dirty="0" smtClean="0"/>
              <a:t> </a:t>
            </a:r>
          </a:p>
          <a:p>
            <a:r>
              <a:rPr lang="en-US" sz="1800" dirty="0" smtClean="0"/>
              <a:t>An educational institution of any of the foregoing Alabama political subdivisions </a:t>
            </a:r>
          </a:p>
          <a:p>
            <a:pPr marL="0" indent="0">
              <a:buNone/>
            </a:pPr>
            <a:endParaRPr lang="en-US" sz="1800" dirty="0" smtClean="0"/>
          </a:p>
          <a:p>
            <a:pPr lvl="1"/>
            <a:r>
              <a:rPr lang="en-US" sz="1800" dirty="0" smtClean="0"/>
              <a:t>including a public college or university, a county or a city board of education, and the State Board of Education.</a:t>
            </a:r>
          </a:p>
          <a:p>
            <a:pPr marL="457200" lvl="1" indent="0">
              <a:buNone/>
            </a:pPr>
            <a:r>
              <a:rPr lang="en-US" sz="1800" dirty="0" smtClean="0"/>
              <a:t>  </a:t>
            </a:r>
          </a:p>
          <a:p>
            <a:r>
              <a:rPr lang="en-US" sz="1800" dirty="0" smtClean="0"/>
              <a:t>Please note that this term </a:t>
            </a:r>
            <a:r>
              <a:rPr lang="en-US" sz="1800" b="1" u="sng" dirty="0" smtClean="0"/>
              <a:t>does not </a:t>
            </a:r>
            <a:r>
              <a:rPr lang="en-US" sz="1800" dirty="0" smtClean="0"/>
              <a:t>include the federal government.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Governmental Entity Defined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023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Federal government</a:t>
            </a:r>
          </a:p>
          <a:p>
            <a:r>
              <a:rPr lang="en-US" sz="2400" b="1" dirty="0" smtClean="0"/>
              <a:t>Governmental entity that is not itself exempt from Alabama sales and use taxes</a:t>
            </a:r>
          </a:p>
          <a:p>
            <a:r>
              <a:rPr lang="en-US" sz="2400" b="1" dirty="0" smtClean="0"/>
              <a:t>Highway, road, and bridge jobs on the behalf of any governmental entity</a:t>
            </a:r>
          </a:p>
          <a:p>
            <a:r>
              <a:rPr lang="en-US" sz="2400" b="1" dirty="0" smtClean="0"/>
              <a:t>Tangible personal property not incorporated into real property such as supplies, equipment, </a:t>
            </a:r>
            <a:r>
              <a:rPr lang="en-US" sz="2400" b="1" dirty="0" err="1" smtClean="0"/>
              <a:t>etc</a:t>
            </a:r>
            <a:endParaRPr lang="en-US" sz="2400" b="1" dirty="0" smtClean="0"/>
          </a:p>
          <a:p>
            <a:r>
              <a:rPr lang="en-US" sz="2400" b="1" dirty="0" smtClean="0"/>
              <a:t>Private schools</a:t>
            </a:r>
          </a:p>
          <a:p>
            <a:r>
              <a:rPr lang="en-US" sz="2400" b="1" dirty="0" smtClean="0"/>
              <a:t>Public corporations created by Acts of Legislature—even if exempt from sales and use taxes</a:t>
            </a:r>
          </a:p>
          <a:p>
            <a:r>
              <a:rPr lang="en-US" sz="2400" b="1" dirty="0" smtClean="0"/>
              <a:t>Out-of-state governmental entities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7772400" cy="762000"/>
          </a:xfrm>
        </p:spPr>
        <p:txBody>
          <a:bodyPr/>
          <a:lstStyle/>
          <a:p>
            <a:r>
              <a:rPr lang="en-US" sz="3200" b="1" dirty="0" smtClean="0"/>
              <a:t>Not Exempt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4365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effectLst/>
              </a:rPr>
              <a:t>Governmental entity </a:t>
            </a:r>
            <a:r>
              <a:rPr lang="en-US" sz="2400" dirty="0" smtClean="0"/>
              <a:t>shall complete  application EXC-01</a:t>
            </a:r>
            <a:r>
              <a:rPr lang="en-US" sz="2400" dirty="0" smtClean="0">
                <a:effectLst/>
              </a:rPr>
              <a:t>  for a sales and use tax certificate of exemption (STC-1) for </a:t>
            </a:r>
            <a:r>
              <a:rPr lang="en-US" sz="2400" b="1" dirty="0" smtClean="0">
                <a:effectLst/>
              </a:rPr>
              <a:t>each tax exempt project</a:t>
            </a:r>
          </a:p>
          <a:p>
            <a:r>
              <a:rPr lang="en-US" sz="2400" b="1" dirty="0" smtClean="0"/>
              <a:t>Contractors and subcontractors </a:t>
            </a:r>
            <a:r>
              <a:rPr lang="en-US" sz="2400" b="1" u="sng" dirty="0" smtClean="0"/>
              <a:t>licensed by the State Licensing Board for General Contractors</a:t>
            </a:r>
            <a:r>
              <a:rPr lang="en-US" sz="2400" dirty="0" smtClean="0"/>
              <a:t> shall also apply for STC-1</a:t>
            </a:r>
          </a:p>
          <a:p>
            <a:r>
              <a:rPr lang="en-US" sz="2400" b="1" dirty="0" smtClean="0"/>
              <a:t>STC-1 for making qualified purchases for </a:t>
            </a:r>
            <a:r>
              <a:rPr lang="en-US" sz="2400" b="1" u="sng" dirty="0" smtClean="0"/>
              <a:t>the project listed on the certificate</a:t>
            </a:r>
            <a:r>
              <a:rPr lang="en-US" sz="2400" b="1" dirty="0" smtClean="0"/>
              <a:t> </a:t>
            </a:r>
            <a:endParaRPr lang="en-US" sz="2400" b="1" dirty="0" smtClean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Overview of Procedure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15730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3600" dirty="0">
                <a:effectLst/>
              </a:rPr>
              <a:t>Procedure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sz="2800" dirty="0" smtClean="0"/>
              <a:t>Exempt Entities are required to submit an application for each project and a unique project number will be assigned to each project.</a:t>
            </a:r>
          </a:p>
          <a:p>
            <a:r>
              <a:rPr lang="en-US" sz="2800" dirty="0" smtClean="0"/>
              <a:t>Exempt Entities are required to provide a copy of the contract for each </a:t>
            </a:r>
            <a:r>
              <a:rPr lang="en-US" sz="2800" dirty="0" smtClean="0"/>
              <a:t>project.</a:t>
            </a:r>
            <a:endParaRPr lang="en-US" sz="2800" dirty="0" smtClean="0"/>
          </a:p>
          <a:p>
            <a:r>
              <a:rPr lang="en-US" sz="2800" dirty="0" smtClean="0"/>
              <a:t>The General Contractor is required to provide a copy of the contract showing they were awarded the bid in addition to a list of all subcontractors working on the project. </a:t>
            </a:r>
          </a:p>
          <a:p>
            <a:r>
              <a:rPr lang="en-US" sz="2800" dirty="0" smtClean="0"/>
              <a:t>In the event that the list of subcontractors changes, the General Contractor is required to notify the Department within 30 days of changes.</a:t>
            </a:r>
          </a:p>
          <a:p>
            <a:r>
              <a:rPr lang="en-US" sz="2800" dirty="0" smtClean="0"/>
              <a:t>The General Contractor and every subcontractor working on a qualifying project will be required to apply for an exemption certificate for each project.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7244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Consumer Use Monthly Reporting Requirements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Contractors/subcontractors will be assigned Consumer Use Tax accounts where monthly filing will be required.</a:t>
            </a:r>
          </a:p>
          <a:p>
            <a:endParaRPr lang="en-US" dirty="0" smtClean="0"/>
          </a:p>
          <a:p>
            <a:r>
              <a:rPr lang="en-US" dirty="0" smtClean="0"/>
              <a:t>Separate entries will be made for each exempt project which identify monetary material amounts that are purchased tax free using the certificate of exemption. </a:t>
            </a:r>
          </a:p>
        </p:txBody>
      </p:sp>
    </p:spTree>
    <p:extLst>
      <p:ext uri="{BB962C8B-B14F-4D97-AF65-F5344CB8AC3E}">
        <p14:creationId xmlns:p14="http://schemas.microsoft.com/office/powerpoint/2010/main" val="307001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en-US" dirty="0" smtClean="0"/>
              <a:t>Effective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en-US" i="1" dirty="0" smtClean="0"/>
          </a:p>
          <a:p>
            <a:r>
              <a:rPr lang="en-US" i="1" u="sng" dirty="0" smtClean="0"/>
              <a:t>Effective </a:t>
            </a:r>
            <a:r>
              <a:rPr lang="en-US" i="1" u="sng" dirty="0"/>
              <a:t>Date</a:t>
            </a:r>
            <a:r>
              <a:rPr lang="en-US" i="1" dirty="0"/>
              <a:t>: </a:t>
            </a:r>
            <a:r>
              <a:rPr lang="en-US" dirty="0"/>
              <a:t>Oct. 1, 2013. For contracts entered into on </a:t>
            </a:r>
            <a:r>
              <a:rPr lang="en-US" dirty="0" smtClean="0"/>
              <a:t>Jan. 1</a:t>
            </a:r>
            <a:r>
              <a:rPr lang="en-US" dirty="0"/>
              <a:t>, 2014, and thereafter.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act will not apply to any </a:t>
            </a:r>
            <a:r>
              <a:rPr lang="en-US" dirty="0" smtClean="0"/>
              <a:t>contract entered </a:t>
            </a:r>
            <a:r>
              <a:rPr lang="en-US" dirty="0"/>
              <a:t>into prior to Jan. 1, 2014, nor to change orders or </a:t>
            </a:r>
            <a:r>
              <a:rPr lang="en-US" dirty="0" smtClean="0"/>
              <a:t>contract extensions</a:t>
            </a:r>
            <a:r>
              <a:rPr lang="en-US" dirty="0"/>
              <a:t>, including revised, renegotiated, or altered </a:t>
            </a:r>
            <a:r>
              <a:rPr lang="en-US" dirty="0" smtClean="0"/>
              <a:t>contracts, when </a:t>
            </a:r>
            <a:r>
              <a:rPr lang="en-US" dirty="0"/>
              <a:t>the original contract was entered into prior to Jan. 1, 2014.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7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631</TotalTime>
  <Words>1453</Words>
  <Application>Microsoft Office PowerPoint</Application>
  <PresentationFormat>On-screen Show (4:3)</PresentationFormat>
  <Paragraphs>103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Calibri</vt:lpstr>
      <vt:lpstr>Lucida Sans Unicode</vt:lpstr>
      <vt:lpstr>Verdana</vt:lpstr>
      <vt:lpstr>Wingdings 2</vt:lpstr>
      <vt:lpstr>Wingdings 3</vt:lpstr>
      <vt:lpstr>Concourse</vt:lpstr>
      <vt:lpstr>Acrobat Document</vt:lpstr>
      <vt:lpstr>Contractor’s Exemption Legislative Act No. 2013-205</vt:lpstr>
      <vt:lpstr>Rule 810-6-3-.77 </vt:lpstr>
      <vt:lpstr>Act 2013-205 (HB 419) Governmental Entity Project (Contractor’s) Sales and Use Tax Exemption</vt:lpstr>
      <vt:lpstr>Governmental Entity Defined </vt:lpstr>
      <vt:lpstr>Not Exempt</vt:lpstr>
      <vt:lpstr>Overview of Procedure</vt:lpstr>
      <vt:lpstr>Procedure</vt:lpstr>
      <vt:lpstr>Consumer Use Monthly Reporting Requirements</vt:lpstr>
      <vt:lpstr>Effective Dates</vt:lpstr>
      <vt:lpstr>Appeals Process</vt:lpstr>
      <vt:lpstr>Contractor’s Responsibilities</vt:lpstr>
      <vt:lpstr>Contractor’s Failure to File Reports of Purchases</vt:lpstr>
      <vt:lpstr>Dual Businesses</vt:lpstr>
      <vt:lpstr>Penalties</vt:lpstr>
      <vt:lpstr>PowerPoint Presentation</vt:lpstr>
      <vt:lpstr>Governmental Entity Project (Contractor’s) Sales &amp; Use Tax Certificate of Exemption</vt:lpstr>
      <vt:lpstr>How Contractor’s Exemption Can Affect Utility Contractors</vt:lpstr>
      <vt:lpstr>Contractor’s Exemption/Pollution Control Projects-- Qualified Governmental Entities</vt:lpstr>
      <vt:lpstr>Further Clarification</vt:lpstr>
      <vt:lpstr>Utility Job Contract with an Exempt Governmental Entity</vt:lpstr>
      <vt:lpstr>Exemption Certificates</vt:lpstr>
      <vt:lpstr>Rural Water Systems: Public Corporations--Not Gov’t Agency</vt:lpstr>
      <vt:lpstr>Sewer Systems for Qualified Governmental Jobs</vt:lpstr>
      <vt:lpstr>Important Reminder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Contractor’s Exemption</dc:title>
  <dc:creator>Windows User</dc:creator>
  <cp:lastModifiedBy>Reynolds, Rouen</cp:lastModifiedBy>
  <cp:revision>35</cp:revision>
  <dcterms:created xsi:type="dcterms:W3CDTF">2013-11-12T18:21:24Z</dcterms:created>
  <dcterms:modified xsi:type="dcterms:W3CDTF">2017-08-14T20:47:18Z</dcterms:modified>
</cp:coreProperties>
</file>