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83" r:id="rId14"/>
    <p:sldId id="284" r:id="rId15"/>
    <p:sldId id="287" r:id="rId16"/>
    <p:sldId id="285" r:id="rId17"/>
    <p:sldId id="271" r:id="rId18"/>
    <p:sldId id="286" r:id="rId19"/>
    <p:sldId id="274" r:id="rId20"/>
    <p:sldId id="275" r:id="rId21"/>
    <p:sldId id="288" r:id="rId22"/>
    <p:sldId id="289" r:id="rId23"/>
    <p:sldId id="281" r:id="rId24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4" d="100"/>
          <a:sy n="104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3881-7F90-4EB0-8F25-5725BB438780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D6BC3-451F-4C46-A009-4C8714DFA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9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5" y="0"/>
            <a:ext cx="3013763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389398"/>
            <a:ext cx="5563870" cy="415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4" tIns="46267" rIns="92534" bIns="46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193"/>
            <a:ext cx="3013763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5" y="8777193"/>
            <a:ext cx="3013763" cy="46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34" tIns="46267" rIns="92534" bIns="462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407D8C4-F5AA-4619-AF5A-011002F523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55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289DDA-9503-4729-A23C-EAA2A423F9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C1B690-CF47-477E-AF75-F20D2C7D7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3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6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6B5C77-EF11-4891-807F-66324053B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DB8622-9823-43C2-A563-8AEBBE1DA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7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B08F17-C622-46EF-98CC-D990EAE35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7F4952F-D76D-47AD-901F-922880CB0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1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2AF1C3-8610-4AC1-B027-60DC9E3C1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98B9A1-1C77-467C-92B8-D5E29D7EB0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DF54F-24DA-439D-A3F5-8905019E7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3436D6-1261-42CD-86DA-37A3C0ABD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57BC7A-F945-4019-8135-ED3296837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531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 algn="l"/>
            <a:r>
              <a:rPr lang="en-US"/>
              <a:t>www.alabamacounties.org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153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fld id="{ABCD130B-4F08-4714-AE0C-805117DB09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ACCA acca_dome 4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649913"/>
            <a:ext cx="1828800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5"/>
          <a:stretch/>
        </p:blipFill>
        <p:spPr>
          <a:xfrm>
            <a:off x="-457200" y="0"/>
            <a:ext cx="9906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685800" y="745500"/>
            <a:ext cx="10668000" cy="169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www.alabamacounties.org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341">
            <a:off x="4638540" y="2671820"/>
            <a:ext cx="4206600" cy="4296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0531">
            <a:off x="3970356" y="3387972"/>
            <a:ext cx="1559548" cy="142331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1000" y="1007437"/>
            <a:ext cx="8001000" cy="1262063"/>
          </a:xfrm>
        </p:spPr>
        <p:txBody>
          <a:bodyPr/>
          <a:lstStyle/>
          <a:p>
            <a:pPr algn="l"/>
            <a:r>
              <a:rPr lang="en-US" sz="4000" dirty="0" smtClean="0"/>
              <a:t>Become a Game MVP:</a:t>
            </a:r>
            <a:br>
              <a:rPr lang="en-US" sz="4000" dirty="0" smtClean="0"/>
            </a:br>
            <a:r>
              <a:rPr lang="en-US" sz="4500" dirty="0" err="1" smtClean="0">
                <a:solidFill>
                  <a:srgbClr val="990000"/>
                </a:solidFill>
              </a:rPr>
              <a:t>ALCountiesTweet</a:t>
            </a:r>
            <a:r>
              <a:rPr lang="en-US" sz="4500" dirty="0" smtClean="0">
                <a:solidFill>
                  <a:srgbClr val="990000"/>
                </a:solidFill>
              </a:rPr>
              <a:t> Competition</a:t>
            </a:r>
            <a:endParaRPr lang="en-US" sz="45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28600" y="1981200"/>
            <a:ext cx="8686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Meet your legislators where they are – on Twitter.</a:t>
            </a:r>
          </a:p>
        </p:txBody>
      </p:sp>
    </p:spTree>
    <p:extLst>
      <p:ext uri="{BB962C8B-B14F-4D97-AF65-F5344CB8AC3E}">
        <p14:creationId xmlns:p14="http://schemas.microsoft.com/office/powerpoint/2010/main" val="312373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467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 smtClean="0">
                <a:solidFill>
                  <a:srgbClr val="990000"/>
                </a:solidFill>
              </a:rPr>
              <a:t>ALCountiesTweet</a:t>
            </a:r>
            <a:endParaRPr lang="en-US" sz="6000" b="1" dirty="0" smtClean="0">
              <a:solidFill>
                <a:srgbClr val="99000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800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County vs. County Twitter Competition</a:t>
            </a:r>
          </a:p>
          <a:p>
            <a:r>
              <a:rPr lang="en-US" sz="3600" dirty="0" smtClean="0"/>
              <a:t>Begins and ends in conjunction with the Legislative Session</a:t>
            </a:r>
          </a:p>
        </p:txBody>
      </p:sp>
    </p:spTree>
    <p:extLst>
      <p:ext uri="{BB962C8B-B14F-4D97-AF65-F5344CB8AC3E}">
        <p14:creationId xmlns:p14="http://schemas.microsoft.com/office/powerpoint/2010/main" val="117278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2143125" cy="21431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6858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990000"/>
                </a:solidFill>
              </a:rPr>
              <a:t>How Do You Compete?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04799" y="1868680"/>
            <a:ext cx="84582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3399"/>
                </a:solidFill>
              </a:rPr>
              <a:t>Step 1: Create a personal Twitter account</a:t>
            </a:r>
          </a:p>
          <a:p>
            <a:pPr marL="1314450" lvl="2" indent="-514350"/>
            <a:r>
              <a:rPr lang="en-US" sz="3200" dirty="0" smtClean="0"/>
              <a:t>Choose a handle.</a:t>
            </a:r>
          </a:p>
          <a:p>
            <a:pPr marL="1314450" lvl="2" indent="-514350"/>
            <a:r>
              <a:rPr lang="en-US" sz="3200" dirty="0" smtClean="0"/>
              <a:t>Add a photo of yourself.</a:t>
            </a:r>
          </a:p>
          <a:p>
            <a:pPr marL="1314450" lvl="2" indent="-514350"/>
            <a:r>
              <a:rPr lang="en-US" sz="3200" dirty="0" smtClean="0"/>
              <a:t>Complete your bio.</a:t>
            </a:r>
          </a:p>
          <a:p>
            <a:pPr marL="1314450" lvl="2" indent="-514350"/>
            <a:r>
              <a:rPr lang="en-US" sz="3200" b="1" dirty="0" smtClean="0"/>
              <a:t>Make sure you set it to public, </a:t>
            </a:r>
            <a:br>
              <a:rPr lang="en-US" sz="3200" b="1" dirty="0" smtClean="0"/>
            </a:br>
            <a:r>
              <a:rPr lang="en-US" sz="3200" b="1" dirty="0" smtClean="0"/>
              <a:t>not private.</a:t>
            </a: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6876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 dirty="0" smtClean="0">
                <a:solidFill>
                  <a:srgbClr val="990000"/>
                </a:solidFill>
              </a:rPr>
              <a:t>How Do You Compete? Cont’d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73578" y="1828800"/>
            <a:ext cx="767982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3399"/>
                </a:solidFill>
              </a:rPr>
              <a:t>Step 2: Follow your legislators</a:t>
            </a:r>
          </a:p>
          <a:p>
            <a:pPr marL="1314450" lvl="2" indent="-514350"/>
            <a:r>
              <a:rPr lang="en-US" sz="2600" dirty="0" smtClean="0"/>
              <a:t>Find their Twitter handle in the ACCA67 app.</a:t>
            </a:r>
          </a:p>
          <a:p>
            <a:pPr marL="1771650" lvl="3" indent="-514350"/>
            <a:r>
              <a:rPr lang="en-US" sz="2600" dirty="0" smtClean="0"/>
              <a:t>Open up the app; select “Legislative Directory;” choose House or Senate; select the legislator; click on Twitter link</a:t>
            </a:r>
          </a:p>
          <a:p>
            <a:pPr marL="1314450" lvl="2" indent="-514350"/>
            <a:r>
              <a:rPr lang="en-US" sz="2600" dirty="0" smtClean="0"/>
              <a:t>Sign up to receive mobile </a:t>
            </a:r>
            <a:br>
              <a:rPr lang="en-US" sz="2600" dirty="0" smtClean="0"/>
            </a:br>
            <a:r>
              <a:rPr lang="en-US" sz="2600" dirty="0" smtClean="0"/>
              <a:t>notifications from them.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2438400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000" b="1" dirty="0" smtClean="0">
                <a:solidFill>
                  <a:srgbClr val="990000"/>
                </a:solidFill>
              </a:rPr>
              <a:t>How Do You Compete? Cont’d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8288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>
                <a:solidFill>
                  <a:srgbClr val="003399"/>
                </a:solidFill>
              </a:rPr>
              <a:t>Step 3: Tweet</a:t>
            </a:r>
          </a:p>
          <a:p>
            <a:pPr lvl="2"/>
            <a:r>
              <a:rPr lang="en-US" sz="3600" dirty="0" smtClean="0"/>
              <a:t>Use </a:t>
            </a:r>
            <a:r>
              <a:rPr lang="en-US" sz="3600" dirty="0" smtClean="0">
                <a:solidFill>
                  <a:srgbClr val="990000"/>
                </a:solidFill>
              </a:rPr>
              <a:t>#</a:t>
            </a:r>
            <a:r>
              <a:rPr lang="en-US" sz="3600" dirty="0" err="1" smtClean="0">
                <a:solidFill>
                  <a:srgbClr val="990000"/>
                </a:solidFill>
              </a:rPr>
              <a:t>ALpolitics</a:t>
            </a:r>
            <a:r>
              <a:rPr lang="en-US" sz="3600" dirty="0" smtClean="0">
                <a:solidFill>
                  <a:srgbClr val="990000"/>
                </a:solidFill>
              </a:rPr>
              <a:t> </a:t>
            </a:r>
            <a:r>
              <a:rPr lang="en-US" sz="3600" b="1" dirty="0" smtClean="0"/>
              <a:t>AND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990000"/>
                </a:solidFill>
              </a:rPr>
              <a:t>#Your County </a:t>
            </a:r>
            <a:r>
              <a:rPr lang="en-US" sz="3600" dirty="0" smtClean="0"/>
              <a:t>with EVERY tweet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3200" dirty="0" smtClean="0"/>
              <a:t>Example: SB123 is good for county government. Vote yes! #</a:t>
            </a:r>
            <a:r>
              <a:rPr lang="en-US" sz="3200" dirty="0" err="1" smtClean="0"/>
              <a:t>ALpolitics</a:t>
            </a:r>
            <a:r>
              <a:rPr lang="en-US" sz="3200" dirty="0" smtClean="0"/>
              <a:t> #Macon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7382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9550"/>
            <a:ext cx="1771650" cy="17716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09600" y="81915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/>
              <a:t>Just in time for our competition…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47800" y="2800350"/>
            <a:ext cx="8001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990000"/>
                </a:solidFill>
              </a:rPr>
              <a:t>280 characters</a:t>
            </a:r>
          </a:p>
        </p:txBody>
      </p:sp>
    </p:spTree>
    <p:extLst>
      <p:ext uri="{BB962C8B-B14F-4D97-AF65-F5344CB8AC3E}">
        <p14:creationId xmlns:p14="http://schemas.microsoft.com/office/powerpoint/2010/main" val="2088935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38300"/>
            <a:ext cx="2933700" cy="2933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096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990000"/>
                </a:solidFill>
              </a:rPr>
              <a:t>Who/What Do You Tweet?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057400"/>
            <a:ext cx="8001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Tweet your legislator</a:t>
            </a:r>
          </a:p>
          <a:p>
            <a:r>
              <a:rPr lang="en-US" sz="3600" dirty="0" smtClean="0"/>
              <a:t>Tweet about important </a:t>
            </a:r>
            <a:br>
              <a:rPr lang="en-US" sz="3600" dirty="0" smtClean="0"/>
            </a:br>
            <a:r>
              <a:rPr lang="en-US" sz="3600" dirty="0" smtClean="0"/>
              <a:t>legislation</a:t>
            </a:r>
          </a:p>
          <a:p>
            <a:r>
              <a:rPr lang="en-US" sz="3600" dirty="0" smtClean="0"/>
              <a:t>Tweet your support of or </a:t>
            </a:r>
            <a:br>
              <a:rPr lang="en-US" sz="3600" dirty="0" smtClean="0"/>
            </a:br>
            <a:r>
              <a:rPr lang="en-US" sz="3600" dirty="0" smtClean="0"/>
              <a:t>opposition to bills</a:t>
            </a:r>
          </a:p>
        </p:txBody>
      </p:sp>
    </p:spTree>
    <p:extLst>
      <p:ext uri="{BB962C8B-B14F-4D97-AF65-F5344CB8AC3E}">
        <p14:creationId xmlns:p14="http://schemas.microsoft.com/office/powerpoint/2010/main" val="191268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990000"/>
                </a:solidFill>
              </a:rPr>
              <a:t>Tweet Legislators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905000"/>
            <a:ext cx="7620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.@marcel_black42 Thank you for joining Ala. counties in Florence to discuss enhancing county/state relationships.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#Colbert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.@</a:t>
            </a:r>
            <a:r>
              <a:rPr lang="en-US" sz="3000" dirty="0" err="1" smtClean="0"/>
              <a:t>SenGeraldAllen</a:t>
            </a:r>
            <a:r>
              <a:rPr lang="en-US" sz="3000" dirty="0"/>
              <a:t> </a:t>
            </a:r>
            <a:r>
              <a:rPr lang="en-US" sz="3000" dirty="0" smtClean="0"/>
              <a:t>Vote yes on SB123! It’ll provide counties w/ the means to better and more quickly respond to local emergencies.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#Lamar</a:t>
            </a:r>
            <a:endParaRPr lang="en-US" sz="3000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59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990000"/>
                </a:solidFill>
              </a:rPr>
              <a:t>Remember…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905000"/>
            <a:ext cx="7620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If you </a:t>
            </a:r>
            <a:r>
              <a:rPr lang="en-US" sz="3000" dirty="0" smtClean="0"/>
              <a:t>begin a </a:t>
            </a:r>
            <a:r>
              <a:rPr lang="en-US" sz="3000" dirty="0" smtClean="0"/>
              <a:t>tweet with someone’s handle - </a:t>
            </a:r>
            <a:r>
              <a:rPr lang="en-US" sz="3000" b="1" dirty="0" smtClean="0"/>
              <a:t>@marcel_black42 </a:t>
            </a:r>
            <a:r>
              <a:rPr lang="en-US" sz="3000" dirty="0" smtClean="0"/>
              <a:t>- place a period directly in front of the handle.</a:t>
            </a:r>
          </a:p>
          <a:p>
            <a:pPr lvl="1"/>
            <a:r>
              <a:rPr lang="en-US" sz="2600" dirty="0" smtClean="0"/>
              <a:t>Example: </a:t>
            </a:r>
            <a:r>
              <a:rPr lang="en-US" sz="2400" b="1" dirty="0">
                <a:solidFill>
                  <a:srgbClr val="990000"/>
                </a:solidFill>
              </a:rPr>
              <a:t>.</a:t>
            </a:r>
            <a:r>
              <a:rPr lang="en-US" sz="2400" dirty="0"/>
              <a:t>@marcel_black42 Thank you for joining Ala. counties in Florence to discuss enhancing county/state relationships. #</a:t>
            </a:r>
            <a:r>
              <a:rPr lang="en-US" sz="2400" dirty="0" err="1"/>
              <a:t>ALpolitics</a:t>
            </a:r>
            <a:r>
              <a:rPr lang="en-US" sz="2400" dirty="0"/>
              <a:t> #Colbert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75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0" b="1" dirty="0" smtClean="0">
                <a:solidFill>
                  <a:srgbClr val="990000"/>
                </a:solidFill>
              </a:rPr>
              <a:t>Tweet about Important Legislation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600200"/>
            <a:ext cx="769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#ATRIP2 will provide Alabama counties with the funds necessary to fix our crumbling roads.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#Colbert</a:t>
            </a:r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Joining @</a:t>
            </a:r>
            <a:r>
              <a:rPr lang="en-US" sz="3000" dirty="0" err="1" smtClean="0"/>
              <a:t>alabamacounties</a:t>
            </a:r>
            <a:r>
              <a:rPr lang="en-US" sz="3000" dirty="0" smtClean="0"/>
              <a:t> in Montgomery to discuss legislation aimed at bettering county government across Alabama.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#Mobile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19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rgbClr val="990000"/>
                </a:solidFill>
              </a:rPr>
              <a:t>What percentage of the Alabama Legislature is on Twitter?</a:t>
            </a:r>
            <a:endParaRPr lang="en-US" sz="50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971800"/>
            <a:ext cx="2000250" cy="2000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990000"/>
                </a:solidFill>
              </a:rPr>
              <a:t>Tweet Your Support/Opposition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828800"/>
            <a:ext cx="769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/>
              <a:t>SB123 will be a step in the wrong direction for juvenile justice reform.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#Autauga 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Glad to hear HB211 passed through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committee today. We’re one step closer </a:t>
            </a:r>
            <a:br>
              <a:rPr lang="en-US" sz="3000" dirty="0" smtClean="0"/>
            </a:br>
            <a:r>
              <a:rPr lang="en-US" sz="3000" dirty="0" smtClean="0"/>
              <a:t>to addressing the Medicaid needs of </a:t>
            </a:r>
            <a:br>
              <a:rPr lang="en-US" sz="3000" dirty="0" smtClean="0"/>
            </a:br>
            <a:r>
              <a:rPr lang="en-US" sz="3000" dirty="0" smtClean="0"/>
              <a:t>county inmates. #</a:t>
            </a:r>
            <a:r>
              <a:rPr lang="en-US" sz="3000" dirty="0" err="1" smtClean="0"/>
              <a:t>ALpolitics</a:t>
            </a:r>
            <a:r>
              <a:rPr lang="en-US" sz="3000" dirty="0" smtClean="0"/>
              <a:t> #Lauderdale</a:t>
            </a:r>
            <a:endParaRPr lang="en-US" sz="3000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19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762000" y="685800"/>
            <a:ext cx="7848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solidFill>
                  <a:srgbClr val="990000"/>
                </a:solidFill>
              </a:rPr>
              <a:t>Which County Wins?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828800"/>
            <a:ext cx="769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/>
              <a:t>Based 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# of tweets to legislators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400" dirty="0" smtClean="0"/>
              <a:t># of legislative-focused tweets</a:t>
            </a:r>
          </a:p>
        </p:txBody>
      </p:sp>
    </p:spTree>
    <p:extLst>
      <p:ext uri="{BB962C8B-B14F-4D97-AF65-F5344CB8AC3E}">
        <p14:creationId xmlns:p14="http://schemas.microsoft.com/office/powerpoint/2010/main" val="3630760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0" y="762000"/>
            <a:ext cx="9144000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990000"/>
                </a:solidFill>
              </a:rPr>
              <a:t>When Do We </a:t>
            </a:r>
            <a:r>
              <a:rPr lang="en-US" sz="4800" b="1" dirty="0" smtClean="0">
                <a:solidFill>
                  <a:srgbClr val="990000"/>
                </a:solidFill>
              </a:rPr>
              <a:t>Know the </a:t>
            </a:r>
            <a:r>
              <a:rPr lang="en-US" sz="4800" b="1" dirty="0" smtClean="0">
                <a:solidFill>
                  <a:srgbClr val="990000"/>
                </a:solidFill>
              </a:rPr>
              <a:t>Winner?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1828800"/>
            <a:ext cx="7696200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ACCA Annual Conference in August 2018</a:t>
            </a: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2743200"/>
            <a:ext cx="2876385" cy="308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1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2230526" cy="156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491"/>
            <a:ext cx="8229600" cy="858756"/>
          </a:xfrm>
        </p:spPr>
        <p:txBody>
          <a:bodyPr/>
          <a:lstStyle/>
          <a:p>
            <a:r>
              <a:rPr lang="en-US" dirty="0" smtClean="0"/>
              <a:t>Questions about Twitter or </a:t>
            </a:r>
            <a:r>
              <a:rPr lang="en-US" dirty="0" err="1" smtClean="0"/>
              <a:t>ALCountiesTweet</a:t>
            </a:r>
            <a:r>
              <a:rPr lang="en-US" dirty="0" smtClean="0"/>
              <a:t> competition?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2713291"/>
            <a:ext cx="8229600" cy="26969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990000"/>
                </a:solidFill>
              </a:rPr>
              <a:t>Abby Fitzpatrick afitzpatrick@alabamacounties.org</a:t>
            </a:r>
          </a:p>
          <a:p>
            <a:pPr marL="0" indent="0" algn="ctr">
              <a:buNone/>
            </a:pPr>
            <a:endParaRPr lang="en-US" sz="1000" b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0000"/>
                </a:solidFill>
              </a:rPr>
              <a:t>Jeannie Gaines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>jgaines@alabamacounties.org</a:t>
            </a:r>
          </a:p>
          <a:p>
            <a:pPr marL="0" indent="0" algn="ctr">
              <a:buNone/>
            </a:pPr>
            <a:endParaRPr lang="en-US" sz="1000" b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990000"/>
                </a:solidFill>
              </a:rPr>
              <a:t>(334) 263-7594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www.alabamacounties.org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6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1219200" y="838200"/>
            <a:ext cx="8229600" cy="5257800"/>
          </a:xfrm>
        </p:spPr>
        <p:txBody>
          <a:bodyPr/>
          <a:lstStyle/>
          <a:p>
            <a:pPr marL="1371600" indent="-1371600" algn="ctr">
              <a:buAutoNum type="alphaUcPeriod"/>
            </a:pPr>
            <a:r>
              <a:rPr lang="en-US" sz="6000" b="1" dirty="0" smtClean="0"/>
              <a:t>55%</a:t>
            </a:r>
          </a:p>
          <a:p>
            <a:pPr marL="1371600" indent="-1371600" algn="ctr">
              <a:buAutoNum type="alphaUcPeriod"/>
            </a:pPr>
            <a:r>
              <a:rPr lang="en-US" sz="6000" b="1" dirty="0" smtClean="0"/>
              <a:t>52%</a:t>
            </a:r>
          </a:p>
          <a:p>
            <a:pPr marL="1371600" indent="-1371600" algn="ctr">
              <a:buAutoNum type="alphaUcPeriod"/>
            </a:pPr>
            <a:r>
              <a:rPr lang="en-US" sz="6000" b="1" dirty="0" smtClean="0"/>
              <a:t>45%</a:t>
            </a:r>
          </a:p>
          <a:p>
            <a:pPr marL="1371600" indent="-1371600" algn="ctr">
              <a:buAutoNum type="alphaUcPeriod"/>
            </a:pPr>
            <a:r>
              <a:rPr lang="en-US" sz="6000" b="1" dirty="0" smtClean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78468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609600"/>
            <a:ext cx="67818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000" b="1" dirty="0" smtClean="0">
                <a:solidFill>
                  <a:srgbClr val="990000"/>
                </a:solidFill>
              </a:rPr>
              <a:t>55%</a:t>
            </a:r>
          </a:p>
          <a:p>
            <a:pPr marL="0" indent="0" algn="ctr">
              <a:buNone/>
            </a:pPr>
            <a:r>
              <a:rPr lang="en-US" sz="9000" b="1" dirty="0">
                <a:solidFill>
                  <a:srgbClr val="990000"/>
                </a:solidFill>
              </a:rPr>
              <a:t>o</a:t>
            </a:r>
            <a:r>
              <a:rPr lang="en-US" sz="9000" b="1" dirty="0" smtClean="0">
                <a:solidFill>
                  <a:srgbClr val="990000"/>
                </a:solidFill>
              </a:rPr>
              <a:t>n Twitter</a:t>
            </a:r>
          </a:p>
          <a:p>
            <a:pPr marL="0" indent="0" algn="ctr">
              <a:buNone/>
            </a:pPr>
            <a:r>
              <a:rPr lang="en-US" sz="9000" b="1" dirty="0" smtClean="0">
                <a:solidFill>
                  <a:srgbClr val="990000"/>
                </a:solidFill>
              </a:rPr>
              <a:t>(the majority)</a:t>
            </a:r>
          </a:p>
        </p:txBody>
      </p:sp>
    </p:spTree>
    <p:extLst>
      <p:ext uri="{BB962C8B-B14F-4D97-AF65-F5344CB8AC3E}">
        <p14:creationId xmlns:p14="http://schemas.microsoft.com/office/powerpoint/2010/main" val="19498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467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rgbClr val="990000"/>
                </a:solidFill>
              </a:rPr>
              <a:t>How many votes are necessary to pass/kill a bill?</a:t>
            </a:r>
          </a:p>
        </p:txBody>
      </p:sp>
    </p:spTree>
    <p:extLst>
      <p:ext uri="{BB962C8B-B14F-4D97-AF65-F5344CB8AC3E}">
        <p14:creationId xmlns:p14="http://schemas.microsoft.com/office/powerpoint/2010/main" val="17611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4676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000" b="1" dirty="0" smtClean="0">
                <a:solidFill>
                  <a:srgbClr val="990000"/>
                </a:solidFill>
              </a:rPr>
              <a:t>Majority vote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6200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>
                <a:solidFill>
                  <a:srgbClr val="990000"/>
                </a:solidFill>
              </a:rPr>
              <a:t>How many Twitter responses to a bill will make a lawmaker take heed of public feedback?</a:t>
            </a:r>
          </a:p>
        </p:txBody>
      </p:sp>
    </p:spTree>
    <p:extLst>
      <p:ext uri="{BB962C8B-B14F-4D97-AF65-F5344CB8AC3E}">
        <p14:creationId xmlns:p14="http://schemas.microsoft.com/office/powerpoint/2010/main" val="106338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838200"/>
            <a:ext cx="7467600" cy="5257800"/>
          </a:xfrm>
        </p:spPr>
        <p:txBody>
          <a:bodyPr/>
          <a:lstStyle/>
          <a:p>
            <a:pPr marL="1371600" indent="-1371600">
              <a:buAutoNum type="alphaUcPeriod"/>
            </a:pPr>
            <a:r>
              <a:rPr lang="en-US" sz="5000" b="1" dirty="0" smtClean="0"/>
              <a:t>150</a:t>
            </a:r>
          </a:p>
          <a:p>
            <a:pPr marL="1371600" indent="-1371600">
              <a:buAutoNum type="alphaUcPeriod"/>
            </a:pPr>
            <a:r>
              <a:rPr lang="en-US" sz="5000" b="1" dirty="0" smtClean="0"/>
              <a:t>75</a:t>
            </a:r>
          </a:p>
          <a:p>
            <a:pPr marL="1371600" indent="-1371600">
              <a:buAutoNum type="alphaUcPeriod"/>
            </a:pPr>
            <a:r>
              <a:rPr lang="en-US" sz="5000" b="1" dirty="0" smtClean="0"/>
              <a:t>40</a:t>
            </a:r>
          </a:p>
          <a:p>
            <a:pPr marL="1371600" indent="-1371600">
              <a:buAutoNum type="alphaUcPeriod"/>
            </a:pPr>
            <a:r>
              <a:rPr lang="en-US" sz="5000" b="1" dirty="0" smtClean="0"/>
              <a:t>30</a:t>
            </a:r>
          </a:p>
          <a:p>
            <a:pPr marL="1371600" indent="-1371600">
              <a:buAutoNum type="alphaUcPeriod"/>
            </a:pPr>
            <a:r>
              <a:rPr lang="en-US" sz="5000" b="1" dirty="0" smtClean="0"/>
              <a:t>0; They don’t care.</a:t>
            </a:r>
          </a:p>
        </p:txBody>
      </p:sp>
    </p:spTree>
    <p:extLst>
      <p:ext uri="{BB962C8B-B14F-4D97-AF65-F5344CB8AC3E}">
        <p14:creationId xmlns:p14="http://schemas.microsoft.com/office/powerpoint/2010/main" val="35497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www.alabamacounties.org</a:t>
            </a:r>
          </a:p>
          <a:p>
            <a:pPr algn="ctr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543050"/>
            <a:ext cx="67818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000" b="1" dirty="0" smtClean="0">
                <a:solidFill>
                  <a:srgbClr val="990000"/>
                </a:solidFill>
              </a:rPr>
              <a:t>Less than 30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143000" y="3124200"/>
            <a:ext cx="6934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 smtClean="0"/>
              <a:t>(Congressional Management Foundation study of congressional staffers and aides)</a:t>
            </a:r>
          </a:p>
        </p:txBody>
      </p:sp>
    </p:spTree>
    <p:extLst>
      <p:ext uri="{BB962C8B-B14F-4D97-AF65-F5344CB8AC3E}">
        <p14:creationId xmlns:p14="http://schemas.microsoft.com/office/powerpoint/2010/main" val="50307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CCA template revised [Read-Only]" id="{2F2D44B8-4250-4199-B574-A9BA1E43D754}" vid="{E7B032ED-98DE-4EDF-9F5A-C3438136ABE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ACCA template revised</Template>
  <TotalTime>996</TotalTime>
  <Words>504</Words>
  <Application>Microsoft Macintosh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Become a Game MVP: ALCountiesTweet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about Twitter or ALCountiesTweet competition?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“New” County Presence: Getting on Twitter &amp; Facebook</dc:title>
  <dc:creator>Abby Luker</dc:creator>
  <cp:lastModifiedBy>Abby Luker</cp:lastModifiedBy>
  <cp:revision>55</cp:revision>
  <cp:lastPrinted>2017-11-01T14:46:17Z</cp:lastPrinted>
  <dcterms:created xsi:type="dcterms:W3CDTF">2017-10-31T13:49:31Z</dcterms:created>
  <dcterms:modified xsi:type="dcterms:W3CDTF">2017-12-05T02:56:41Z</dcterms:modified>
</cp:coreProperties>
</file>