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2" r:id="rId3"/>
    <p:sldId id="260" r:id="rId4"/>
    <p:sldId id="263" r:id="rId5"/>
    <p:sldId id="257" r:id="rId6"/>
    <p:sldId id="266" r:id="rId7"/>
    <p:sldId id="259" r:id="rId8"/>
    <p:sldId id="267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8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8/27/2016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8/27/2016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8/27/2016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8/27/2016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8/27/2016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8/27/2016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8/27/2016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8/27/2016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8/27/2016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8/27/2016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513" y="286264"/>
            <a:ext cx="10008973" cy="3329581"/>
          </a:xfrm>
        </p:spPr>
        <p:txBody>
          <a:bodyPr/>
          <a:lstStyle/>
          <a:p>
            <a:r>
              <a:rPr lang="en-US" sz="4800" dirty="0"/>
              <a:t>The Movement to Overturn </a:t>
            </a:r>
            <a:r>
              <a:rPr lang="en-US" sz="4800" i="1" dirty="0"/>
              <a:t>Quill: </a:t>
            </a:r>
            <a:r>
              <a:rPr lang="en-US" sz="4800" dirty="0"/>
              <a:t>An</a:t>
            </a:r>
            <a:r>
              <a:rPr lang="en-US" sz="4800" i="1" dirty="0"/>
              <a:t> </a:t>
            </a:r>
            <a:r>
              <a:rPr lang="en-US" sz="4800" dirty="0"/>
              <a:t>Alabama Update</a:t>
            </a:r>
            <a:endParaRPr lang="en-US" sz="4800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5197509"/>
            <a:ext cx="9900223" cy="861420"/>
          </a:xfrm>
        </p:spPr>
        <p:txBody>
          <a:bodyPr/>
          <a:lstStyle/>
          <a:p>
            <a:r>
              <a:rPr lang="en-US" dirty="0"/>
              <a:t>Joe Garrett, Alabama Department of Revenue</a:t>
            </a:r>
          </a:p>
        </p:txBody>
      </p:sp>
    </p:spTree>
    <p:extLst>
      <p:ext uri="{BB962C8B-B14F-4D97-AF65-F5344CB8AC3E}">
        <p14:creationId xmlns:p14="http://schemas.microsoft.com/office/powerpoint/2010/main" val="8310707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Lowes’ Dark Store Property Tax Litigation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9524431" cy="419548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Litigation ongoing in more than 20 counties</a:t>
            </a:r>
          </a:p>
          <a:p>
            <a:r>
              <a:rPr lang="en-US" dirty="0"/>
              <a:t>Lowes is challenging the county valuations</a:t>
            </a:r>
          </a:p>
          <a:p>
            <a:pPr lvl="1"/>
            <a:r>
              <a:rPr lang="en-US" dirty="0"/>
              <a:t>County valuations based on Department of Revenue guidance</a:t>
            </a:r>
          </a:p>
          <a:p>
            <a:pPr lvl="2"/>
            <a:r>
              <a:rPr lang="en-US" dirty="0"/>
              <a:t>Construction costs less depreciation</a:t>
            </a:r>
          </a:p>
          <a:p>
            <a:pPr lvl="1"/>
            <a:r>
              <a:rPr lang="en-US" dirty="0"/>
              <a:t>Lowes uses “comparable sales” to establish value</a:t>
            </a:r>
          </a:p>
          <a:p>
            <a:pPr lvl="1"/>
            <a:r>
              <a:rPr lang="en-US" dirty="0"/>
              <a:t>Its “</a:t>
            </a:r>
            <a:r>
              <a:rPr lang="en-US" dirty="0" err="1"/>
              <a:t>comparables</a:t>
            </a:r>
            <a:r>
              <a:rPr lang="en-US" dirty="0"/>
              <a:t>” are old big box stores that have closed and been sold after the retailer moved out – thus the “dark” part of the “dark store” name</a:t>
            </a:r>
          </a:p>
          <a:p>
            <a:pPr lvl="1"/>
            <a:r>
              <a:rPr lang="en-US" dirty="0"/>
              <a:t>Dark store valuation usually less than ½ county valuation </a:t>
            </a:r>
          </a:p>
          <a:p>
            <a:r>
              <a:rPr lang="en-US" dirty="0"/>
              <a:t>Lowes and other big box stores making this challenge in other states with mixed results</a:t>
            </a:r>
          </a:p>
          <a:p>
            <a:r>
              <a:rPr lang="en-US" dirty="0"/>
              <a:t>DOR coordinating litigation</a:t>
            </a:r>
          </a:p>
        </p:txBody>
      </p:sp>
    </p:spTree>
    <p:extLst>
      <p:ext uri="{BB962C8B-B14F-4D97-AF65-F5344CB8AC3E}">
        <p14:creationId xmlns:p14="http://schemas.microsoft.com/office/powerpoint/2010/main" val="2840013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752" y="469194"/>
            <a:ext cx="10107827" cy="1400530"/>
          </a:xfrm>
        </p:spPr>
        <p:txBody>
          <a:bodyPr/>
          <a:lstStyle/>
          <a:p>
            <a:r>
              <a:rPr lang="en-US" sz="4000" dirty="0"/>
              <a:t>Overturning </a:t>
            </a:r>
            <a:r>
              <a:rPr lang="en-US" sz="4000" i="1" dirty="0"/>
              <a:t>Quill</a:t>
            </a:r>
            <a:r>
              <a:rPr lang="en-US" sz="4000" dirty="0"/>
              <a:t>: Alabama 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5" y="1435085"/>
            <a:ext cx="10685037" cy="51139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Where we were just over one year ago - spring of 2015</a:t>
            </a:r>
          </a:p>
          <a:p>
            <a:pPr marL="0" indent="0">
              <a:buNone/>
            </a:pPr>
            <a:endParaRPr lang="en-US" sz="900" dirty="0"/>
          </a:p>
          <a:p>
            <a:r>
              <a:rPr lang="en-US" dirty="0"/>
              <a:t>Bentley Administration had already identified remote sales / use tax collection as a priority</a:t>
            </a:r>
          </a:p>
          <a:p>
            <a:pPr lvl="1"/>
            <a:r>
              <a:rPr lang="en-US" dirty="0"/>
              <a:t>Raises revenue without raising taxes</a:t>
            </a:r>
          </a:p>
          <a:p>
            <a:r>
              <a:rPr lang="en-US" dirty="0"/>
              <a:t>Traditional sales tax base is eroding</a:t>
            </a:r>
          </a:p>
          <a:p>
            <a:r>
              <a:rPr lang="en-US" dirty="0"/>
              <a:t>Local brick and mortar retailers, some of our most important partners in the tax collection process, are suffering at the hands of online and untaxed competition</a:t>
            </a:r>
          </a:p>
          <a:p>
            <a:r>
              <a:rPr lang="en-US" dirty="0"/>
              <a:t>Congressional inaction – From Streamlined to Marketplace Fairness to </a:t>
            </a:r>
            <a:r>
              <a:rPr lang="en-US" dirty="0" err="1"/>
              <a:t>Goodlatte</a:t>
            </a:r>
            <a:r>
              <a:rPr lang="en-US" dirty="0"/>
              <a:t> origin sourcing…..states are loosing hope</a:t>
            </a:r>
          </a:p>
          <a:p>
            <a:endParaRPr lang="en-US" sz="1200" dirty="0"/>
          </a:p>
          <a:p>
            <a:r>
              <a:rPr lang="en-US" dirty="0"/>
              <a:t>From this environment comes Justice Kennedy’s concurrence in the </a:t>
            </a:r>
            <a:r>
              <a:rPr lang="en-US" i="1" dirty="0"/>
              <a:t>DMA</a:t>
            </a:r>
            <a:r>
              <a:rPr lang="en-US" dirty="0"/>
              <a:t> case</a:t>
            </a:r>
          </a:p>
          <a:p>
            <a:pPr lvl="1"/>
            <a:r>
              <a:rPr lang="en-US" dirty="0"/>
              <a:t>Viewed as an invitation for state action</a:t>
            </a:r>
          </a:p>
        </p:txBody>
      </p:sp>
    </p:spTree>
    <p:extLst>
      <p:ext uri="{BB962C8B-B14F-4D97-AF65-F5344CB8AC3E}">
        <p14:creationId xmlns:p14="http://schemas.microsoft.com/office/powerpoint/2010/main" val="30740539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49549" y="230296"/>
            <a:ext cx="9404723" cy="1400530"/>
          </a:xfrm>
        </p:spPr>
        <p:txBody>
          <a:bodyPr/>
          <a:lstStyle/>
          <a:p>
            <a:r>
              <a:rPr lang="en-US" dirty="0"/>
              <a:t>Alabama’s Response to Kennedy’s Concurrence in DMA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230099" y="1905000"/>
            <a:ext cx="10207241" cy="4166286"/>
          </a:xfrm>
        </p:spPr>
        <p:txBody>
          <a:bodyPr anchor="t"/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tx1"/>
                </a:solidFill>
              </a:rPr>
              <a:t>After reading an article on Kennedy’s concurrence Commissioner Magee asked for a plan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n-US" sz="2800" dirty="0">
              <a:solidFill>
                <a:schemeClr val="tx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tx1"/>
                </a:solidFill>
              </a:rPr>
              <a:t>We decided to do two things: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n-US" sz="1000" dirty="0">
              <a:solidFill>
                <a:schemeClr val="tx1"/>
              </a:solidFill>
            </a:endParaRP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US" sz="2400" b="0" dirty="0"/>
              <a:t>Simplified Sellers Use Tax System</a:t>
            </a:r>
          </a:p>
          <a:p>
            <a:pPr lvl="1"/>
            <a:endParaRPr lang="en-US" sz="1000" b="0" dirty="0"/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US" sz="2400" b="0" dirty="0"/>
              <a:t>Economic Nexus Rule for Large Remote Sellers</a:t>
            </a:r>
          </a:p>
        </p:txBody>
      </p:sp>
    </p:spTree>
    <p:extLst>
      <p:ext uri="{BB962C8B-B14F-4D97-AF65-F5344CB8AC3E}">
        <p14:creationId xmlns:p14="http://schemas.microsoft.com/office/powerpoint/2010/main" val="26573342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49549" y="230296"/>
            <a:ext cx="9404723" cy="1400530"/>
          </a:xfrm>
        </p:spPr>
        <p:txBody>
          <a:bodyPr/>
          <a:lstStyle/>
          <a:p>
            <a:r>
              <a:rPr lang="en-US" dirty="0"/>
              <a:t>Alabama’s Response to Kennedy’s Concurrence in DMA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230100" y="1905000"/>
            <a:ext cx="8403152" cy="576262"/>
          </a:xfrm>
        </p:spPr>
        <p:txBody>
          <a:bodyPr/>
          <a:lstStyle/>
          <a:p>
            <a:r>
              <a:rPr lang="en-US" sz="2800" dirty="0"/>
              <a:t>Simplified Sellers Use Tax Remittance Act 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sz="half" idx="2"/>
          </p:nvPr>
        </p:nvSpPr>
        <p:spPr>
          <a:xfrm>
            <a:off x="320713" y="2687598"/>
            <a:ext cx="9399930" cy="3741738"/>
          </a:xfrm>
        </p:spPr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dirty="0"/>
              <a:t>Repositioned Alabama from being one of the most difficult states for remote sales tax collection to one of the easiest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dirty="0"/>
              <a:t>One return filed with ADOR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dirty="0"/>
              <a:t>One rate for state and local use tax – 8%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dirty="0"/>
              <a:t>One audit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dirty="0"/>
              <a:t>2% discount for participants</a:t>
            </a:r>
          </a:p>
        </p:txBody>
      </p:sp>
    </p:spTree>
    <p:extLst>
      <p:ext uri="{BB962C8B-B14F-4D97-AF65-F5344CB8AC3E}">
        <p14:creationId xmlns:p14="http://schemas.microsoft.com/office/powerpoint/2010/main" val="29990964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49549" y="230296"/>
            <a:ext cx="9404723" cy="1400530"/>
          </a:xfrm>
        </p:spPr>
        <p:txBody>
          <a:bodyPr/>
          <a:lstStyle/>
          <a:p>
            <a:r>
              <a:rPr lang="en-US" dirty="0"/>
              <a:t>Alabama’s Response to Kennedy’s Concurrence in DMA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3"/>
          </p:nvPr>
        </p:nvSpPr>
        <p:spPr>
          <a:xfrm>
            <a:off x="349549" y="1905000"/>
            <a:ext cx="9701285" cy="576262"/>
          </a:xfrm>
        </p:spPr>
        <p:txBody>
          <a:bodyPr/>
          <a:lstStyle/>
          <a:p>
            <a:r>
              <a:rPr lang="en-US" sz="3200" dirty="0"/>
              <a:t>Sales Tax Economic Nexus Regulation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sz="quarter" idx="4"/>
          </p:nvPr>
        </p:nvSpPr>
        <p:spPr>
          <a:xfrm>
            <a:off x="448186" y="2580504"/>
            <a:ext cx="11027121" cy="3741738"/>
          </a:xfrm>
        </p:spPr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dirty="0"/>
              <a:t>Rule 810-6-2-.90.03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dirty="0"/>
              <a:t>Effective Jan. 1. 2016, remote sellers with a substantial economic presence in Alabama are required to collect and remit Alabama tax and file returns regardless of whether seller has a physical presence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dirty="0"/>
              <a:t>$250,000 in sales in Alabama equals substantial economic presence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dirty="0"/>
              <a:t>Remote sellers may comply with rule by participating in the Simplified Sellers Use Tax Remittance Program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58306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Alabama Litigation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i="1" u="sng" dirty="0"/>
              <a:t>Newegg Inc., v. Magee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1200" y="2174875"/>
            <a:ext cx="6603476" cy="3951288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Docket # S.16-613</a:t>
            </a:r>
          </a:p>
          <a:p>
            <a:r>
              <a:rPr lang="en-US" dirty="0"/>
              <a:t>Filed June 9 with the Alabama Tax Tribunal</a:t>
            </a:r>
          </a:p>
          <a:p>
            <a:r>
              <a:rPr lang="en-US" dirty="0"/>
              <a:t>Challenges the Constitutionality of Alabama economic nexus rule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1B248-CFFE-4581-B15D-ABDB4626A102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6421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0758" y="291581"/>
            <a:ext cx="9920819" cy="639434"/>
          </a:xfrm>
        </p:spPr>
        <p:txBody>
          <a:bodyPr/>
          <a:lstStyle/>
          <a:p>
            <a:r>
              <a:rPr lang="en-US" sz="3600" dirty="0"/>
              <a:t>The Success of Alabama’s Simplified System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idx="1"/>
          </p:nvPr>
        </p:nvSpPr>
        <p:spPr>
          <a:xfrm>
            <a:off x="682076" y="1301718"/>
            <a:ext cx="5974099" cy="4827372"/>
          </a:xfrm>
        </p:spPr>
        <p:txBody>
          <a:bodyPr>
            <a:normAutofit/>
          </a:bodyPr>
          <a:lstStyle/>
          <a:p>
            <a:r>
              <a:rPr lang="en-US" dirty="0"/>
              <a:t>51 remote sellers participating in the program</a:t>
            </a:r>
          </a:p>
          <a:p>
            <a:r>
              <a:rPr lang="en-US" dirty="0"/>
              <a:t>Total revenue collected through the program to date: approximately $3 million (see chart for monthly breakdown)</a:t>
            </a:r>
          </a:p>
          <a:p>
            <a:r>
              <a:rPr lang="en-US" dirty="0"/>
              <a:t>Agreements have been reached with several large remote sellers that are participating in the program or will be very soon</a:t>
            </a:r>
          </a:p>
          <a:p>
            <a:r>
              <a:rPr lang="en-US" dirty="0"/>
              <a:t>While we are moving forward with litigation to overturn </a:t>
            </a:r>
            <a:r>
              <a:rPr lang="en-US" i="1" dirty="0"/>
              <a:t>Quill</a:t>
            </a:r>
            <a:r>
              <a:rPr lang="en-US" dirty="0"/>
              <a:t>, we are already well on the way to achieving remote sales tax collection through the success of our simplified system and our regulation</a:t>
            </a:r>
          </a:p>
        </p:txBody>
      </p:sp>
      <p:sp>
        <p:nvSpPr>
          <p:cNvPr id="5" name="Text Placeholder 9"/>
          <p:cNvSpPr txBox="1">
            <a:spLocks/>
          </p:cNvSpPr>
          <p:nvPr/>
        </p:nvSpPr>
        <p:spPr>
          <a:xfrm>
            <a:off x="7384189" y="1512841"/>
            <a:ext cx="4051885" cy="48273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r>
              <a:rPr lang="en-US" dirty="0"/>
              <a:t>Collections by Month</a:t>
            </a:r>
          </a:p>
          <a:p>
            <a:pPr lvl="1"/>
            <a:r>
              <a:rPr lang="en-US" dirty="0"/>
              <a:t>November		    $3,929</a:t>
            </a:r>
          </a:p>
          <a:p>
            <a:pPr lvl="1"/>
            <a:r>
              <a:rPr lang="en-US" dirty="0"/>
              <a:t>December		    $8,641</a:t>
            </a:r>
          </a:p>
          <a:p>
            <a:pPr lvl="1"/>
            <a:r>
              <a:rPr lang="en-US" dirty="0"/>
              <a:t>January			  $36,858</a:t>
            </a:r>
          </a:p>
          <a:p>
            <a:pPr lvl="1"/>
            <a:r>
              <a:rPr lang="en-US" dirty="0"/>
              <a:t>February			  $61,235</a:t>
            </a:r>
          </a:p>
          <a:p>
            <a:pPr lvl="1"/>
            <a:r>
              <a:rPr lang="en-US" dirty="0"/>
              <a:t>March			$371,207</a:t>
            </a:r>
          </a:p>
          <a:p>
            <a:pPr lvl="1"/>
            <a:r>
              <a:rPr lang="en-US" dirty="0"/>
              <a:t>April 				$514,765</a:t>
            </a:r>
          </a:p>
          <a:p>
            <a:pPr lvl="1"/>
            <a:r>
              <a:rPr lang="en-US" dirty="0"/>
              <a:t>May				$524,527</a:t>
            </a:r>
          </a:p>
          <a:p>
            <a:pPr lvl="1"/>
            <a:r>
              <a:rPr lang="en-US" dirty="0"/>
              <a:t>June				$768,014</a:t>
            </a:r>
          </a:p>
          <a:p>
            <a:pPr lvl="1"/>
            <a:r>
              <a:rPr lang="en-US" dirty="0"/>
              <a:t>July				$689,057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7277877" y="1301718"/>
            <a:ext cx="5537" cy="455379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5877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035558" y="453636"/>
            <a:ext cx="7895842" cy="479576"/>
          </a:xfrm>
        </p:spPr>
        <p:txBody>
          <a:bodyPr>
            <a:normAutofit fontScale="90000"/>
          </a:bodyPr>
          <a:lstStyle/>
          <a:p>
            <a:r>
              <a:rPr lang="en-US" sz="2700" dirty="0"/>
              <a:t>The Success of Alabama’s Simplified System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idx="1"/>
          </p:nvPr>
        </p:nvSpPr>
        <p:spPr>
          <a:xfrm>
            <a:off x="2299514" y="1688447"/>
            <a:ext cx="6831922" cy="41332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>
                <a:latin typeface="Arial Black" panose="020B0A04020102020204" pitchFamily="34" charset="0"/>
              </a:rPr>
              <a:t>Amazon</a:t>
            </a:r>
          </a:p>
          <a:p>
            <a:endParaRPr lang="en-US" dirty="0">
              <a:latin typeface="Arial Black" panose="020B0A04020102020204" pitchFamily="34" charset="0"/>
            </a:endParaRPr>
          </a:p>
          <a:p>
            <a:r>
              <a:rPr lang="en-US" dirty="0">
                <a:latin typeface="Arial Black" panose="020B0A04020102020204" pitchFamily="34" charset="0"/>
              </a:rPr>
              <a:t>Amazon will start collecting Alabama tax effective November 1, 2016</a:t>
            </a:r>
          </a:p>
          <a:p>
            <a:endParaRPr lang="en-US" dirty="0">
              <a:latin typeface="Arial Black" panose="020B0A04020102020204" pitchFamily="34" charset="0"/>
            </a:endParaRPr>
          </a:p>
          <a:p>
            <a:r>
              <a:rPr lang="en-US" dirty="0">
                <a:latin typeface="Arial Black" panose="020B0A04020102020204" pitchFamily="34" charset="0"/>
              </a:rPr>
              <a:t>Amazon motivated by a combination of our new simple system and Amazon’s expanding footprint </a:t>
            </a:r>
          </a:p>
          <a:p>
            <a:endParaRPr lang="en-US" dirty="0">
              <a:latin typeface="Arial Black" panose="020B0A04020102020204" pitchFamily="34" charset="0"/>
            </a:endParaRPr>
          </a:p>
          <a:p>
            <a:r>
              <a:rPr lang="en-US" dirty="0">
                <a:latin typeface="Arial Black" panose="020B0A04020102020204" pitchFamily="34" charset="0"/>
              </a:rPr>
              <a:t>Amazon 2015 sales  = more than $100 Billion</a:t>
            </a:r>
          </a:p>
        </p:txBody>
      </p:sp>
    </p:spTree>
    <p:extLst>
      <p:ext uri="{BB962C8B-B14F-4D97-AF65-F5344CB8AC3E}">
        <p14:creationId xmlns:p14="http://schemas.microsoft.com/office/powerpoint/2010/main" val="34201478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21863" y="210970"/>
            <a:ext cx="10462846" cy="1400530"/>
          </a:xfrm>
        </p:spPr>
        <p:txBody>
          <a:bodyPr/>
          <a:lstStyle/>
          <a:p>
            <a:r>
              <a:rPr lang="en-US" sz="4400" dirty="0"/>
              <a:t>Lessons we are learning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452523" y="1257273"/>
            <a:ext cx="10742699" cy="5020961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If you build it, they will come</a:t>
            </a:r>
          </a:p>
          <a:p>
            <a:pPr lvl="1"/>
            <a:r>
              <a:rPr lang="en-US" sz="2200" dirty="0"/>
              <a:t>Much of the remote sales / online retailer industry is ready to put the sales tax collection issue behind them and get on with their business</a:t>
            </a:r>
          </a:p>
          <a:p>
            <a:pPr lvl="1"/>
            <a:endParaRPr lang="en-US" sz="800" dirty="0"/>
          </a:p>
          <a:p>
            <a:r>
              <a:rPr lang="en-US" sz="2400" dirty="0"/>
              <a:t> Congress is stuck - the states and industry must change the paradigm before Congress will act</a:t>
            </a:r>
          </a:p>
          <a:p>
            <a:pPr lvl="1"/>
            <a:r>
              <a:rPr lang="en-US" sz="2200" dirty="0"/>
              <a:t>Overturning </a:t>
            </a:r>
            <a:r>
              <a:rPr lang="en-US" sz="2200" i="1" dirty="0"/>
              <a:t>Quill </a:t>
            </a:r>
            <a:r>
              <a:rPr lang="en-US" sz="2200" dirty="0"/>
              <a:t>(maybe the threat of overturning Quill) may be what changes the paradigm</a:t>
            </a:r>
          </a:p>
          <a:p>
            <a:pPr lvl="1"/>
            <a:endParaRPr lang="en-US" sz="800" dirty="0"/>
          </a:p>
          <a:p>
            <a:r>
              <a:rPr lang="en-US" sz="2400" dirty="0"/>
              <a:t>Virtually no one believes physical presence makes sense today</a:t>
            </a:r>
          </a:p>
          <a:p>
            <a:pPr lvl="1"/>
            <a:r>
              <a:rPr lang="en-US" sz="2200" dirty="0"/>
              <a:t>Even our critics don’t defend physical presence </a:t>
            </a:r>
          </a:p>
          <a:p>
            <a:pPr lvl="1"/>
            <a:endParaRPr lang="en-US" sz="800" dirty="0"/>
          </a:p>
          <a:p>
            <a:r>
              <a:rPr lang="en-US" sz="2400" dirty="0"/>
              <a:t>Actions speak louder than words</a:t>
            </a:r>
          </a:p>
        </p:txBody>
      </p:sp>
    </p:spTree>
    <p:extLst>
      <p:ext uri="{BB962C8B-B14F-4D97-AF65-F5344CB8AC3E}">
        <p14:creationId xmlns:p14="http://schemas.microsoft.com/office/powerpoint/2010/main" val="40254050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4261</TotalTime>
  <Words>647</Words>
  <Application>Microsoft Office PowerPoint</Application>
  <PresentationFormat>Widescreen</PresentationFormat>
  <Paragraphs>85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Arial Black</vt:lpstr>
      <vt:lpstr>Century Gothic</vt:lpstr>
      <vt:lpstr>Wingdings</vt:lpstr>
      <vt:lpstr>Wingdings 3</vt:lpstr>
      <vt:lpstr>Ion</vt:lpstr>
      <vt:lpstr>The Movement to Overturn Quill: An Alabama Update</vt:lpstr>
      <vt:lpstr>Overturning Quill: Alabama Background</vt:lpstr>
      <vt:lpstr>Alabama’s Response to Kennedy’s Concurrence in DMA</vt:lpstr>
      <vt:lpstr>Alabama’s Response to Kennedy’s Concurrence in DMA</vt:lpstr>
      <vt:lpstr>Alabama’s Response to Kennedy’s Concurrence in DMA</vt:lpstr>
      <vt:lpstr>Alabama Litigation</vt:lpstr>
      <vt:lpstr>The Success of Alabama’s Simplified System</vt:lpstr>
      <vt:lpstr>The Success of Alabama’s Simplified System</vt:lpstr>
      <vt:lpstr>Lessons we are learning</vt:lpstr>
      <vt:lpstr>Lowes’ Dark Store Property Tax Litigation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Edwards, Christy</dc:creator>
  <cp:lastModifiedBy>Sallie Gowan</cp:lastModifiedBy>
  <cp:revision>35</cp:revision>
  <cp:lastPrinted>2016-05-25T15:16:13Z</cp:lastPrinted>
  <dcterms:created xsi:type="dcterms:W3CDTF">2016-05-20T15:11:14Z</dcterms:created>
  <dcterms:modified xsi:type="dcterms:W3CDTF">2016-08-27T15:12:53Z</dcterms:modified>
</cp:coreProperties>
</file>