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notesSlides/notesSlide14.xml" ContentType="application/vnd.openxmlformats-officedocument.presentationml.notesSlide+xml"/>
  <Override PartName="/ppt/tags/tag14.xml" ContentType="application/vnd.openxmlformats-officedocument.presentationml.tags+xml"/>
  <Override PartName="/ppt/notesSlides/notesSlide15.xml" ContentType="application/vnd.openxmlformats-officedocument.presentationml.notesSlide+xml"/>
  <Override PartName="/ppt/tags/tag15.xml" ContentType="application/vnd.openxmlformats-officedocument.presentationml.tags+xml"/>
  <Override PartName="/ppt/notesSlides/notesSlide16.xml" ContentType="application/vnd.openxmlformats-officedocument.presentationml.notesSlide+xml"/>
  <Override PartName="/ppt/tags/tag16.xml" ContentType="application/vnd.openxmlformats-officedocument.presentationml.tags+xml"/>
  <Override PartName="/ppt/notesSlides/notesSlide17.xml" ContentType="application/vnd.openxmlformats-officedocument.presentationml.notesSlide+xml"/>
  <Override PartName="/ppt/tags/tag17.xml" ContentType="application/vnd.openxmlformats-officedocument.presentationml.tags+xml"/>
  <Override PartName="/ppt/notesSlides/notesSlide18.xml" ContentType="application/vnd.openxmlformats-officedocument.presentationml.notesSlide+xml"/>
  <Override PartName="/ppt/tags/tag18.xml" ContentType="application/vnd.openxmlformats-officedocument.presentationml.tags+xml"/>
  <Override PartName="/ppt/notesSlides/notesSlide19.xml" ContentType="application/vnd.openxmlformats-officedocument.presentationml.notesSlide+xml"/>
  <Override PartName="/ppt/tags/tag19.xml" ContentType="application/vnd.openxmlformats-officedocument.presentationml.tags+xml"/>
  <Override PartName="/ppt/notesSlides/notesSlide20.xml" ContentType="application/vnd.openxmlformats-officedocument.presentationml.notesSlide+xml"/>
  <Override PartName="/ppt/tags/tag20.xml" ContentType="application/vnd.openxmlformats-officedocument.presentationml.tags+xml"/>
  <Override PartName="/ppt/notesSlides/notesSlide21.xml" ContentType="application/vnd.openxmlformats-officedocument.presentationml.notesSlide+xml"/>
  <Override PartName="/ppt/tags/tag21.xml" ContentType="application/vnd.openxmlformats-officedocument.presentationml.tags+xml"/>
  <Override PartName="/ppt/notesSlides/notesSlide22.xml" ContentType="application/vnd.openxmlformats-officedocument.presentationml.notesSlide+xml"/>
  <Override PartName="/ppt/tags/tag22.xml" ContentType="application/vnd.openxmlformats-officedocument.presentationml.tags+xml"/>
  <Override PartName="/ppt/notesSlides/notesSlide23.xml" ContentType="application/vnd.openxmlformats-officedocument.presentationml.notesSlide+xml"/>
  <Override PartName="/ppt/tags/tag23.xml" ContentType="application/vnd.openxmlformats-officedocument.presentationml.tags+xml"/>
  <Override PartName="/ppt/notesSlides/notesSlide24.xml" ContentType="application/vnd.openxmlformats-officedocument.presentationml.notesSlide+xml"/>
  <Override PartName="/ppt/tags/tag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73" r:id="rId2"/>
    <p:sldId id="282" r:id="rId3"/>
    <p:sldId id="281" r:id="rId4"/>
    <p:sldId id="258" r:id="rId5"/>
    <p:sldId id="277" r:id="rId6"/>
    <p:sldId id="271" r:id="rId7"/>
    <p:sldId id="272" r:id="rId8"/>
    <p:sldId id="259" r:id="rId9"/>
    <p:sldId id="276" r:id="rId10"/>
    <p:sldId id="260" r:id="rId11"/>
    <p:sldId id="278" r:id="rId12"/>
    <p:sldId id="261" r:id="rId13"/>
    <p:sldId id="279" r:id="rId14"/>
    <p:sldId id="262" r:id="rId15"/>
    <p:sldId id="263" r:id="rId16"/>
    <p:sldId id="274" r:id="rId17"/>
    <p:sldId id="264" r:id="rId18"/>
    <p:sldId id="265" r:id="rId19"/>
    <p:sldId id="266" r:id="rId20"/>
    <p:sldId id="280" r:id="rId21"/>
    <p:sldId id="275" r:id="rId22"/>
    <p:sldId id="267" r:id="rId23"/>
    <p:sldId id="268" r:id="rId24"/>
    <p:sldId id="270" r:id="rId2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9900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>
      <p:cViewPr varScale="1">
        <p:scale>
          <a:sx n="116" d="100"/>
          <a:sy n="116" d="100"/>
        </p:scale>
        <p:origin x="13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A281FC2-31CA-4B49-9199-31B3968FEED5}" type="datetimeFigureOut">
              <a:rPr lang="en-US" smtClean="0"/>
              <a:t>8/17/2017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5B02831-790E-4C51-9746-BAD8D854A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8757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panose="020B0604020202020204" pitchFamily="34" charset="0"/>
              </a:defRPr>
            </a:lvl1pPr>
          </a:lstStyle>
          <a:p>
            <a:fld id="{A407D8C4-F5AA-4619-AF5A-011002F523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155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0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2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3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4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5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6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7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8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9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_rels/notesSlide2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0.xm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1.xml"/></Relationships>
</file>

<file path=ppt/notesSlides/_rels/notesSlide2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2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3.xml"/></Relationships>
</file>

<file path=ppt/notesSlides/_rels/notesSlide2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4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7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2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994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0300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322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181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562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7740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466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7846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129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64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1398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254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3104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9406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709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907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881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6052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65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448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1534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218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99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289DDA-9503-4729-A23C-EAA2A423F9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7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C1B690-CF47-477E-AF75-F20D2C7D76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43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68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68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6B5C77-EF11-4891-807F-66324053B7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944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DB8622-9823-43C2-A563-8AEBBE1DAC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79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B08F17-C622-46EF-98CC-D990EAE352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5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F4952F-D76D-47AD-901F-922880CB09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21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AF1C3-8610-4AC1-B027-60DC9E3C1B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8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98B9A1-1C77-467C-92B8-D5E29D7EB0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86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4DF54F-24DA-439D-A3F5-8905019E70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50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3436D6-1261-42CD-86DA-37A3C0ABD9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45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57BC7A-F945-4019-8135-ED32968371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62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1531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/>
            </a:lvl1pPr>
          </a:lstStyle>
          <a:p>
            <a:pPr algn="l"/>
            <a:r>
              <a:rPr lang="en-US"/>
              <a:t>www.alabamacounties.org</a:t>
            </a:r>
          </a:p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5200" y="61531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/>
            </a:lvl1pPr>
          </a:lstStyle>
          <a:p>
            <a:fld id="{ABCD130B-4F08-4714-AE0C-805117DB0942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2" name="Picture 8" descr="ACCA acca_dome 4c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649913"/>
            <a:ext cx="1828800" cy="1055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-253450"/>
            <a:ext cx="6858000" cy="2560045"/>
          </a:xfrm>
        </p:spPr>
        <p:txBody>
          <a:bodyPr/>
          <a:lstStyle/>
          <a:p>
            <a:r>
              <a:rPr lang="en-US" dirty="0" smtClean="0"/>
              <a:t>Join the ACCA Advocacy Survey!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640013"/>
            <a:ext cx="7562849" cy="1655762"/>
          </a:xfrm>
        </p:spPr>
        <p:txBody>
          <a:bodyPr/>
          <a:lstStyle/>
          <a:p>
            <a:r>
              <a:rPr lang="en-US" sz="3600" dirty="0" smtClean="0">
                <a:solidFill>
                  <a:srgbClr val="00B0F0"/>
                </a:solidFill>
              </a:rPr>
              <a:t>County Commissioners</a:t>
            </a:r>
            <a:r>
              <a:rPr lang="en-US" sz="3600" dirty="0" smtClean="0"/>
              <a:t>: Text the word </a:t>
            </a:r>
            <a:r>
              <a:rPr lang="en-US" sz="3600" dirty="0" smtClean="0">
                <a:solidFill>
                  <a:srgbClr val="00B0F0"/>
                </a:solidFill>
              </a:rPr>
              <a:t>“commissioner” </a:t>
            </a:r>
            <a:r>
              <a:rPr lang="en-US" sz="3600" dirty="0" smtClean="0"/>
              <a:t>to </a:t>
            </a:r>
            <a:r>
              <a:rPr lang="en-US" sz="3600" b="1" dirty="0" smtClean="0"/>
              <a:t>22333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 smtClean="0"/>
          </a:p>
          <a:p>
            <a:r>
              <a:rPr lang="en-US" sz="3600" dirty="0" smtClean="0">
                <a:solidFill>
                  <a:srgbClr val="FF0000"/>
                </a:solidFill>
              </a:rPr>
              <a:t>County Employees</a:t>
            </a:r>
            <a:r>
              <a:rPr lang="en-US" sz="3600" dirty="0" smtClean="0"/>
              <a:t>: Text the word </a:t>
            </a:r>
            <a:r>
              <a:rPr lang="en-US" sz="3600" dirty="0" smtClean="0">
                <a:solidFill>
                  <a:srgbClr val="FF0000"/>
                </a:solidFill>
              </a:rPr>
              <a:t>“employee” </a:t>
            </a:r>
            <a:r>
              <a:rPr lang="en-US" sz="3600" dirty="0" smtClean="0"/>
              <a:t>to </a:t>
            </a:r>
            <a:r>
              <a:rPr lang="en-US" sz="3600" b="1" dirty="0" smtClean="0"/>
              <a:t>22333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</a:t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2362200" y="2438400"/>
            <a:ext cx="4419600" cy="0"/>
          </a:xfrm>
          <a:prstGeom prst="line">
            <a:avLst/>
          </a:prstGeom>
          <a:ln w="381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40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Education for County Employees</a:t>
            </a:r>
          </a:p>
          <a:p>
            <a:pPr lvl="1"/>
            <a:r>
              <a:rPr lang="en-US" dirty="0" smtClean="0"/>
              <a:t>Continued increase in participation</a:t>
            </a:r>
          </a:p>
          <a:p>
            <a:pPr lvl="1"/>
            <a:r>
              <a:rPr lang="en-US" dirty="0" smtClean="0"/>
              <a:t>Expansion to non-commission offices</a:t>
            </a:r>
          </a:p>
          <a:p>
            <a:pPr lvl="1"/>
            <a:r>
              <a:rPr lang="en-US" dirty="0" smtClean="0"/>
              <a:t>Work groups evaluated and revised adjusting agendas during 2017</a:t>
            </a:r>
          </a:p>
          <a:p>
            <a:pPr lvl="1"/>
            <a:r>
              <a:rPr lang="en-US" dirty="0" smtClean="0"/>
              <a:t>Staff work load for the Association is tremendous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2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Education for County Employees</a:t>
            </a:r>
          </a:p>
          <a:p>
            <a:pPr lvl="1"/>
            <a:r>
              <a:rPr lang="en-US" dirty="0" smtClean="0"/>
              <a:t>New emphasis on Engagement of more employees from more offices</a:t>
            </a:r>
          </a:p>
          <a:p>
            <a:pPr lvl="1"/>
            <a:r>
              <a:rPr lang="en-US" dirty="0" smtClean="0"/>
              <a:t>Almost 300 county employees participated this year</a:t>
            </a:r>
          </a:p>
          <a:p>
            <a:pPr lvl="1"/>
            <a:r>
              <a:rPr lang="en-US" dirty="0" smtClean="0"/>
              <a:t>Expansion of commissioner support is essential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4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Alabama Jail Training Academy</a:t>
            </a:r>
          </a:p>
          <a:p>
            <a:pPr lvl="1"/>
            <a:r>
              <a:rPr lang="en-US" dirty="0" smtClean="0"/>
              <a:t>Much-needed certification for jail employees</a:t>
            </a:r>
          </a:p>
          <a:p>
            <a:pPr lvl="1"/>
            <a:r>
              <a:rPr lang="en-US" dirty="0" smtClean="0"/>
              <a:t>Partnership with Alabama Sheriffs Association (ASA) and National Institute for Jail Operations (NIJO)</a:t>
            </a:r>
          </a:p>
          <a:p>
            <a:pPr lvl="1"/>
            <a:r>
              <a:rPr lang="en-US" dirty="0" smtClean="0"/>
              <a:t>Each class has exceeded 100 registrants this year</a:t>
            </a:r>
          </a:p>
          <a:p>
            <a:pPr lvl="1"/>
            <a:r>
              <a:rPr lang="en-US" dirty="0" smtClean="0"/>
              <a:t>Total of almost 600 attendees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84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Alabama Jail Training Academy</a:t>
            </a:r>
          </a:p>
          <a:p>
            <a:pPr lvl="1"/>
            <a:r>
              <a:rPr lang="en-US" dirty="0" smtClean="0"/>
              <a:t>Some growing pressure to shift to regional delivery</a:t>
            </a:r>
          </a:p>
          <a:p>
            <a:pPr lvl="1"/>
            <a:r>
              <a:rPr lang="en-US" dirty="0" smtClean="0"/>
              <a:t>Pilot class in Baldwin County later this fall</a:t>
            </a:r>
          </a:p>
          <a:p>
            <a:pPr lvl="1"/>
            <a:r>
              <a:rPr lang="en-US" dirty="0" smtClean="0"/>
              <a:t>Additional track for Jail Administrators only will begin with pilot class in November in Prattville</a:t>
            </a:r>
          </a:p>
          <a:p>
            <a:pPr lvl="1"/>
            <a:r>
              <a:rPr lang="en-US" dirty="0" smtClean="0"/>
              <a:t>Financial Support from Insurance Funds</a:t>
            </a:r>
          </a:p>
          <a:p>
            <a:pPr lvl="1"/>
            <a:r>
              <a:rPr lang="en-US" dirty="0" smtClean="0"/>
              <a:t>Association Workload here is also significant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94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Ballot Measures to be Implemented</a:t>
            </a:r>
          </a:p>
          <a:p>
            <a:pPr lvl="1"/>
            <a:r>
              <a:rPr lang="en-US" dirty="0" smtClean="0"/>
              <a:t>Voters spoke loud and clear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ouse and Senate now take separate vote on proposed local constitutional amendments (Amendment 3)</a:t>
            </a:r>
          </a:p>
          <a:p>
            <a:pPr lvl="1"/>
            <a:r>
              <a:rPr lang="en-US" dirty="0" smtClean="0"/>
              <a:t>Counties now have options on administrative </a:t>
            </a:r>
            <a:r>
              <a:rPr lang="en-US" dirty="0"/>
              <a:t>d</a:t>
            </a:r>
            <a:r>
              <a:rPr lang="en-US" dirty="0" smtClean="0"/>
              <a:t>ecision-making (Amendment 4)</a:t>
            </a:r>
          </a:p>
          <a:p>
            <a:pPr lvl="1"/>
            <a:r>
              <a:rPr lang="en-US" dirty="0" smtClean="0"/>
              <a:t>Will need to aggressively look for opportunities to use powers granted by Amendment 4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3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Another Successful Legislative Session</a:t>
            </a:r>
          </a:p>
          <a:p>
            <a:pPr lvl="1"/>
            <a:r>
              <a:rPr lang="en-US" dirty="0" smtClean="0"/>
              <a:t>Five Association ‘Strategic Goals’ accomplished</a:t>
            </a:r>
          </a:p>
          <a:p>
            <a:pPr lvl="1"/>
            <a:r>
              <a:rPr lang="en-US" dirty="0" smtClean="0"/>
              <a:t>Numerous </a:t>
            </a:r>
            <a:r>
              <a:rPr lang="en-US" dirty="0"/>
              <a:t>o</a:t>
            </a:r>
            <a:r>
              <a:rPr lang="en-US" dirty="0" smtClean="0"/>
              <a:t>ther </a:t>
            </a:r>
            <a:r>
              <a:rPr lang="en-US" dirty="0"/>
              <a:t>l</a:t>
            </a:r>
            <a:r>
              <a:rPr lang="en-US" dirty="0" smtClean="0"/>
              <a:t>egislative </a:t>
            </a:r>
            <a:r>
              <a:rPr lang="en-US" dirty="0"/>
              <a:t>p</a:t>
            </a:r>
            <a:r>
              <a:rPr lang="en-US" dirty="0" smtClean="0"/>
              <a:t>olicies enacted</a:t>
            </a:r>
          </a:p>
          <a:p>
            <a:pPr lvl="1"/>
            <a:r>
              <a:rPr lang="en-US" dirty="0" smtClean="0"/>
              <a:t>Amendment to Poll Books legislation very discouraging</a:t>
            </a:r>
          </a:p>
          <a:p>
            <a:pPr lvl="1"/>
            <a:r>
              <a:rPr lang="en-US" dirty="0" smtClean="0"/>
              <a:t>Need for more engagement was clear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51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Legislative Committee Restructure</a:t>
            </a:r>
          </a:p>
          <a:p>
            <a:pPr lvl="1"/>
            <a:r>
              <a:rPr lang="en-US" dirty="0" smtClean="0"/>
              <a:t>Proposed by-law amendment</a:t>
            </a:r>
          </a:p>
          <a:p>
            <a:pPr lvl="1"/>
            <a:r>
              <a:rPr lang="en-US" dirty="0" smtClean="0"/>
              <a:t>Only </a:t>
            </a:r>
            <a:r>
              <a:rPr lang="en-US" dirty="0" smtClean="0"/>
              <a:t>33 </a:t>
            </a:r>
            <a:r>
              <a:rPr lang="en-US" dirty="0" smtClean="0"/>
              <a:t>counties even submitted a name for the new ACCA Legislative Committee by the deadline</a:t>
            </a:r>
          </a:p>
          <a:p>
            <a:pPr lvl="1"/>
            <a:r>
              <a:rPr lang="en-US" dirty="0" smtClean="0"/>
              <a:t>Meeting for committee members after Business Session</a:t>
            </a:r>
          </a:p>
          <a:p>
            <a:pPr lvl="1"/>
            <a:r>
              <a:rPr lang="en-US" dirty="0" smtClean="0"/>
              <a:t>Will serve in leadership role in the coming year</a:t>
            </a:r>
          </a:p>
          <a:p>
            <a:pPr lvl="1"/>
            <a:r>
              <a:rPr lang="en-US" dirty="0" smtClean="0"/>
              <a:t>Change is essential for future success</a:t>
            </a:r>
          </a:p>
          <a:p>
            <a:pPr lvl="1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7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Reform Efforts </a:t>
            </a:r>
          </a:p>
          <a:p>
            <a:pPr lvl="1"/>
            <a:r>
              <a:rPr lang="en-US" dirty="0" smtClean="0"/>
              <a:t>Juvenile Detention and Transportation</a:t>
            </a:r>
          </a:p>
          <a:p>
            <a:pPr lvl="1"/>
            <a:r>
              <a:rPr lang="en-US" dirty="0" smtClean="0"/>
              <a:t>Emergency Management Accreditation </a:t>
            </a:r>
          </a:p>
          <a:p>
            <a:pPr lvl="1"/>
            <a:r>
              <a:rPr lang="en-US" dirty="0" smtClean="0"/>
              <a:t>Solid Waste Siting Process</a:t>
            </a:r>
          </a:p>
          <a:p>
            <a:pPr lvl="1"/>
            <a:r>
              <a:rPr lang="en-US" dirty="0" smtClean="0"/>
              <a:t>Medicaid Eligibility for Inmates</a:t>
            </a:r>
          </a:p>
          <a:p>
            <a:pPr lvl="1"/>
            <a:r>
              <a:rPr lang="en-US" dirty="0" smtClean="0"/>
              <a:t>Legislative efforts to approve Local Sales Tax Exemptions continue to grow</a:t>
            </a:r>
          </a:p>
          <a:p>
            <a:pPr lvl="1"/>
            <a:r>
              <a:rPr lang="en-US" dirty="0" smtClean="0"/>
              <a:t>Subsidy for Incentives for Rural Broadband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51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Insurance Program Continues to Improve</a:t>
            </a:r>
          </a:p>
          <a:p>
            <a:pPr lvl="1"/>
            <a:r>
              <a:rPr lang="en-US" dirty="0" smtClean="0"/>
              <a:t>Participation at all-time </a:t>
            </a:r>
            <a:r>
              <a:rPr lang="en-US" dirty="0"/>
              <a:t>h</a:t>
            </a:r>
            <a:r>
              <a:rPr lang="en-US" dirty="0" smtClean="0"/>
              <a:t>igh</a:t>
            </a:r>
          </a:p>
          <a:p>
            <a:pPr lvl="1"/>
            <a:r>
              <a:rPr lang="en-US" dirty="0" smtClean="0"/>
              <a:t>More than $3.6 million will be returned to participants this year alone</a:t>
            </a:r>
          </a:p>
          <a:p>
            <a:pPr lvl="1"/>
            <a:r>
              <a:rPr lang="en-US" dirty="0" smtClean="0"/>
              <a:t>Safety “message” being </a:t>
            </a:r>
            <a:r>
              <a:rPr lang="en-US" dirty="0"/>
              <a:t>i</a:t>
            </a:r>
            <a:r>
              <a:rPr lang="en-US" dirty="0" smtClean="0"/>
              <a:t>mplemented by counties but more emphasis is needed</a:t>
            </a:r>
          </a:p>
          <a:p>
            <a:pPr lvl="1"/>
            <a:r>
              <a:rPr lang="en-US" dirty="0" smtClean="0"/>
              <a:t>Conversion to fully digital program on the horizon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6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Property Insurance Growth </a:t>
            </a:r>
          </a:p>
          <a:p>
            <a:pPr lvl="1"/>
            <a:r>
              <a:rPr lang="en-US" dirty="0" smtClean="0"/>
              <a:t>First full year will be complete in December</a:t>
            </a:r>
          </a:p>
          <a:p>
            <a:pPr lvl="1"/>
            <a:r>
              <a:rPr lang="en-US" dirty="0" smtClean="0"/>
              <a:t>Only counties in Liability Fund are eligible for coverage</a:t>
            </a:r>
          </a:p>
          <a:p>
            <a:pPr lvl="1"/>
            <a:r>
              <a:rPr lang="en-US" dirty="0" smtClean="0"/>
              <a:t>Participation of 39 counties during first year of operation far exceeds goals</a:t>
            </a:r>
          </a:p>
          <a:p>
            <a:pPr lvl="1"/>
            <a:r>
              <a:rPr lang="en-US" dirty="0" smtClean="0"/>
              <a:t>Underwriting and implementation challenges have presented issues and consumed much staff time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9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-152400"/>
            <a:ext cx="6858000" cy="2560045"/>
          </a:xfrm>
        </p:spPr>
        <p:txBody>
          <a:bodyPr/>
          <a:lstStyle/>
          <a:p>
            <a:r>
              <a:rPr lang="en-US" sz="5400" dirty="0" smtClean="0"/>
              <a:t>Once you hit send, you have JOINED the survey</a:t>
            </a:r>
            <a:endParaRPr lang="en-US" sz="5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2362200" y="2743200"/>
            <a:ext cx="4419600" cy="0"/>
          </a:xfrm>
          <a:prstGeom prst="line">
            <a:avLst/>
          </a:prstGeom>
          <a:ln w="381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3284738"/>
            <a:ext cx="6858000" cy="1655762"/>
          </a:xfrm>
        </p:spPr>
        <p:txBody>
          <a:bodyPr/>
          <a:lstStyle/>
          <a:p>
            <a:r>
              <a:rPr lang="en-US" sz="4000" dirty="0" smtClean="0"/>
              <a:t>DURING THE SURVEY: For each question, you will text the letter that corresponds to the answer of your choice to </a:t>
            </a:r>
            <a:r>
              <a:rPr lang="en-US" sz="4000" b="1" dirty="0" smtClean="0"/>
              <a:t>22333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3701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Property Insurance on Horizon</a:t>
            </a:r>
          </a:p>
          <a:p>
            <a:pPr lvl="1"/>
            <a:r>
              <a:rPr lang="en-US" dirty="0" smtClean="0"/>
              <a:t>Additional counties have expressed interest in joining and confident growth will continue</a:t>
            </a:r>
          </a:p>
          <a:p>
            <a:pPr lvl="1"/>
            <a:r>
              <a:rPr lang="en-US" dirty="0" smtClean="0"/>
              <a:t>“All Perils” coverage will be MAJOR benefit for counties going forward</a:t>
            </a:r>
          </a:p>
          <a:p>
            <a:pPr lvl="1"/>
            <a:r>
              <a:rPr lang="en-US" dirty="0" smtClean="0"/>
              <a:t>Perhaps property coverage opens avenues to add even more liability participants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Value of Insurance Programs</a:t>
            </a:r>
          </a:p>
          <a:p>
            <a:pPr lvl="1"/>
            <a:r>
              <a:rPr lang="en-US" dirty="0" smtClean="0"/>
              <a:t>Do new Commissioners fully understand the importance and invaluable resource?</a:t>
            </a:r>
          </a:p>
          <a:p>
            <a:pPr lvl="1"/>
            <a:r>
              <a:rPr lang="en-US" dirty="0" smtClean="0"/>
              <a:t>Requires support and understanding of the value of counties working “together” during good and bad times</a:t>
            </a:r>
          </a:p>
          <a:p>
            <a:pPr lvl="1"/>
            <a:r>
              <a:rPr lang="en-US" dirty="0" smtClean="0"/>
              <a:t>Strength of a “county-owned” program rather than being subject to private carriers</a:t>
            </a:r>
          </a:p>
          <a:p>
            <a:pPr lvl="1"/>
            <a:r>
              <a:rPr lang="en-US" dirty="0" smtClean="0"/>
              <a:t>False narrative of “keeping money at home”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5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Debt Setoff Returning Money to Counties </a:t>
            </a:r>
          </a:p>
          <a:p>
            <a:pPr lvl="1"/>
            <a:r>
              <a:rPr lang="en-US" dirty="0" smtClean="0"/>
              <a:t>$94,052 returned in 2015</a:t>
            </a:r>
          </a:p>
          <a:p>
            <a:pPr lvl="1"/>
            <a:r>
              <a:rPr lang="en-US" dirty="0" smtClean="0"/>
              <a:t>$394,295 returned in 2016</a:t>
            </a:r>
          </a:p>
          <a:p>
            <a:pPr lvl="1"/>
            <a:r>
              <a:rPr lang="en-US" dirty="0" smtClean="0"/>
              <a:t>$1,575,804 returned so far in 2017</a:t>
            </a:r>
          </a:p>
          <a:p>
            <a:pPr lvl="1"/>
            <a:r>
              <a:rPr lang="en-US" dirty="0" smtClean="0"/>
              <a:t>2018 to include more Hospitals and others</a:t>
            </a:r>
          </a:p>
          <a:p>
            <a:pPr lvl="1"/>
            <a:r>
              <a:rPr lang="en-US" dirty="0" smtClean="0"/>
              <a:t>What about your county?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6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Joint Bid Program Saving County Dollars</a:t>
            </a:r>
          </a:p>
          <a:p>
            <a:pPr lvl="1"/>
            <a:r>
              <a:rPr lang="en-US" dirty="0" smtClean="0"/>
              <a:t>Decade-old Joint Bid Program still very important</a:t>
            </a:r>
          </a:p>
          <a:p>
            <a:pPr lvl="1"/>
            <a:r>
              <a:rPr lang="en-US" dirty="0" smtClean="0"/>
              <a:t>Saves counties money &amp; Staff time</a:t>
            </a:r>
          </a:p>
          <a:p>
            <a:pPr lvl="1"/>
            <a:r>
              <a:rPr lang="en-US" dirty="0" smtClean="0"/>
              <a:t>Revised bidding program for the coming year to allow for products to be more customized</a:t>
            </a:r>
          </a:p>
          <a:p>
            <a:pPr lvl="1"/>
            <a:r>
              <a:rPr lang="en-US" dirty="0" smtClean="0"/>
              <a:t>Do new commissioners understand the importance of this program?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1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Report from North Jackson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00" y="1600200"/>
            <a:ext cx="4038600" cy="4038600"/>
          </a:xfrm>
          <a:prstGeom prst="rect">
            <a:avLst/>
          </a:prstGeom>
        </p:spPr>
      </p:pic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1676400" y="1905000"/>
            <a:ext cx="5791200" cy="2819400"/>
          </a:xfrm>
        </p:spPr>
        <p:txBody>
          <a:bodyPr/>
          <a:lstStyle/>
          <a:p>
            <a:pPr marL="0" indent="0" algn="ctr">
              <a:buNone/>
            </a:pPr>
            <a:r>
              <a:rPr lang="en-US" sz="6600" b="1" dirty="0" smtClean="0">
                <a:latin typeface="Arial Black" panose="020B0A04020102020204" pitchFamily="34" charset="0"/>
              </a:rPr>
              <a:t/>
            </a:r>
            <a:br>
              <a:rPr lang="en-US" sz="6600" b="1" dirty="0" smtClean="0">
                <a:latin typeface="Arial Black" panose="020B0A04020102020204" pitchFamily="34" charset="0"/>
              </a:rPr>
            </a:br>
            <a:r>
              <a:rPr lang="en-US" sz="6600" b="1" dirty="0" smtClean="0">
                <a:latin typeface="Arial Black" panose="020B0A04020102020204" pitchFamily="34" charset="0"/>
              </a:rPr>
              <a:t>QUESTIONS</a:t>
            </a:r>
            <a:endParaRPr lang="en-US" sz="6600" b="1" dirty="0">
              <a:latin typeface="Arial Black" panose="020B0A040201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52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2620" y="457200"/>
            <a:ext cx="2754629" cy="5105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0600"/>
            <a:ext cx="6858000" cy="2560045"/>
          </a:xfrm>
        </p:spPr>
        <p:txBody>
          <a:bodyPr/>
          <a:lstStyle/>
          <a:p>
            <a:r>
              <a:rPr lang="en-US" dirty="0" smtClean="0"/>
              <a:t>Report from North Jackson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33800"/>
            <a:ext cx="6858000" cy="1655762"/>
          </a:xfrm>
        </p:spPr>
        <p:txBody>
          <a:bodyPr/>
          <a:lstStyle/>
          <a:p>
            <a:r>
              <a:rPr lang="en-US" dirty="0" smtClean="0"/>
              <a:t>Sonny Brasfield, Executive Director</a:t>
            </a:r>
            <a:br>
              <a:rPr lang="en-US" dirty="0" smtClean="0"/>
            </a:br>
            <a:r>
              <a:rPr lang="en-US" dirty="0" smtClean="0"/>
              <a:t>Association of County Commissions of Alabama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</a:t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2286000" y="3581400"/>
            <a:ext cx="4419600" cy="0"/>
          </a:xfrm>
          <a:prstGeom prst="line">
            <a:avLst/>
          </a:prstGeom>
          <a:ln w="381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612" y="4810167"/>
            <a:ext cx="548640" cy="5486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924" y="4810167"/>
            <a:ext cx="5486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57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Unifying the County Voice</a:t>
            </a:r>
          </a:p>
          <a:p>
            <a:pPr lvl="1"/>
            <a:r>
              <a:rPr lang="en-US" dirty="0" smtClean="0"/>
              <a:t>Strategic Plan is being implemented</a:t>
            </a:r>
          </a:p>
          <a:p>
            <a:pPr lvl="1"/>
            <a:r>
              <a:rPr lang="en-US" dirty="0" smtClean="0"/>
              <a:t>Serves as guidepost for activities over time</a:t>
            </a:r>
          </a:p>
          <a:p>
            <a:pPr lvl="1"/>
            <a:r>
              <a:rPr lang="en-US" dirty="0" smtClean="0"/>
              <a:t>Will require active support of entire Association and </a:t>
            </a:r>
            <a:r>
              <a:rPr lang="en-US" dirty="0"/>
              <a:t>a</a:t>
            </a:r>
            <a:r>
              <a:rPr lang="en-US" dirty="0" smtClean="0"/>
              <a:t>ffiliate groups</a:t>
            </a:r>
          </a:p>
          <a:p>
            <a:pPr lvl="1"/>
            <a:endParaRPr lang="en-US" b="1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53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Unifying the County Voice</a:t>
            </a:r>
          </a:p>
          <a:p>
            <a:pPr lvl="1"/>
            <a:r>
              <a:rPr lang="en-US" dirty="0" smtClean="0"/>
              <a:t>Charting path for full support of all 67 counties, especially on the difficult issues</a:t>
            </a:r>
          </a:p>
          <a:p>
            <a:pPr lvl="1"/>
            <a:r>
              <a:rPr lang="en-US" dirty="0" smtClean="0"/>
              <a:t>Nurture culture that encourages input and ownership, while recognizing that compromise is necessary</a:t>
            </a:r>
          </a:p>
          <a:p>
            <a:pPr lvl="1"/>
            <a:r>
              <a:rPr lang="en-US" dirty="0" smtClean="0"/>
              <a:t>Such input requires commitment from the membership</a:t>
            </a:r>
          </a:p>
          <a:p>
            <a:pPr lvl="1"/>
            <a:r>
              <a:rPr lang="en-US" dirty="0" smtClean="0"/>
              <a:t>Support of incoming president Steve McKinnon</a:t>
            </a:r>
          </a:p>
          <a:p>
            <a:pPr lvl="1"/>
            <a:endParaRPr lang="en-US" b="1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www.alabamacounties.org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05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Growing Leaders – PLAN 2018</a:t>
            </a:r>
          </a:p>
          <a:p>
            <a:pPr lvl="1"/>
            <a:r>
              <a:rPr lang="en-US" dirty="0" smtClean="0"/>
              <a:t>Members of PLAN 2016 are already serving in leadership roles with Association</a:t>
            </a:r>
          </a:p>
          <a:p>
            <a:pPr lvl="1"/>
            <a:r>
              <a:rPr lang="en-US" dirty="0" smtClean="0"/>
              <a:t>Program involves 20 second-term Commissioners</a:t>
            </a:r>
          </a:p>
          <a:p>
            <a:pPr lvl="1"/>
            <a:r>
              <a:rPr lang="en-US" dirty="0" smtClean="0"/>
              <a:t>PLAN 2018 emphasizes Passion, Leadership, Accountability and Networking</a:t>
            </a:r>
          </a:p>
          <a:p>
            <a:pPr lvl="1"/>
            <a:r>
              <a:rPr lang="en-US" dirty="0" smtClean="0"/>
              <a:t>Leadership retreat in September</a:t>
            </a:r>
          </a:p>
          <a:p>
            <a:pPr lvl="1"/>
            <a:r>
              <a:rPr lang="en-US" dirty="0" smtClean="0"/>
              <a:t>Passion Projects to be reported next August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0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Nurturing Working Relationships</a:t>
            </a:r>
          </a:p>
          <a:p>
            <a:pPr lvl="1"/>
            <a:r>
              <a:rPr lang="en-US" dirty="0" smtClean="0"/>
              <a:t>Partnership with Sheriffs is beneficial for all </a:t>
            </a:r>
          </a:p>
          <a:p>
            <a:pPr lvl="1"/>
            <a:r>
              <a:rPr lang="en-US" dirty="0" smtClean="0"/>
              <a:t>Communication lines with Tax </a:t>
            </a:r>
            <a:r>
              <a:rPr lang="en-US" dirty="0"/>
              <a:t>O</a:t>
            </a:r>
            <a:r>
              <a:rPr lang="en-US" dirty="0" smtClean="0"/>
              <a:t>fficials continue to grow</a:t>
            </a:r>
          </a:p>
          <a:p>
            <a:pPr lvl="1"/>
            <a:r>
              <a:rPr lang="en-US" dirty="0" smtClean="0"/>
              <a:t>Optimistic that relationship with Probate Judges can mature over time</a:t>
            </a:r>
          </a:p>
          <a:p>
            <a:pPr lvl="1"/>
            <a:r>
              <a:rPr lang="en-US" dirty="0" smtClean="0"/>
              <a:t>Essential for ONE Voice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37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Focal Point for Infrastructure Improvement</a:t>
            </a:r>
          </a:p>
          <a:p>
            <a:pPr lvl="1"/>
            <a:r>
              <a:rPr lang="en-US" dirty="0" smtClean="0"/>
              <a:t>2017 Session provided </a:t>
            </a:r>
            <a:r>
              <a:rPr lang="en-US" dirty="0"/>
              <a:t>v</a:t>
            </a:r>
            <a:r>
              <a:rPr lang="en-US" dirty="0" smtClean="0"/>
              <a:t>aluable </a:t>
            </a:r>
            <a:r>
              <a:rPr lang="en-US" dirty="0"/>
              <a:t>l</a:t>
            </a:r>
            <a:r>
              <a:rPr lang="en-US" dirty="0" smtClean="0"/>
              <a:t>essons</a:t>
            </a:r>
          </a:p>
          <a:p>
            <a:pPr lvl="1"/>
            <a:r>
              <a:rPr lang="en-US" dirty="0" smtClean="0"/>
              <a:t>Infrastructure MUST be an issue in every Legislative race in 2018</a:t>
            </a:r>
          </a:p>
          <a:p>
            <a:pPr lvl="1"/>
            <a:r>
              <a:rPr lang="en-US" dirty="0" smtClean="0"/>
              <a:t>Counties must keep the issue on the forefront and must ask candidates for their commitment</a:t>
            </a:r>
          </a:p>
          <a:p>
            <a:pPr lvl="1"/>
            <a:r>
              <a:rPr lang="en-US" dirty="0" smtClean="0"/>
              <a:t>A more unified support is essential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9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Report from North Jackson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Reenergizing Affiliate Organizations</a:t>
            </a:r>
          </a:p>
          <a:p>
            <a:pPr lvl="1"/>
            <a:r>
              <a:rPr lang="en-US" dirty="0" smtClean="0"/>
              <a:t>Affiliates are at the heart of Association’s arsenal for improving and protecting counties</a:t>
            </a:r>
          </a:p>
          <a:p>
            <a:pPr lvl="1"/>
            <a:r>
              <a:rPr lang="en-US" dirty="0" smtClean="0"/>
              <a:t>Staff changes and reorganization will lead to more time devoted to affiliates in coming year</a:t>
            </a:r>
          </a:p>
          <a:p>
            <a:pPr lvl="1"/>
            <a:r>
              <a:rPr lang="en-US" dirty="0" smtClean="0"/>
              <a:t>Commissioners must renew support for the time and cost necessary for their staff to be leaders in this arena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www.alabamacounties.org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6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CCA template revised [Read-Only]" id="{2F2D44B8-4250-4199-B574-A9BA1E43D754}" vid="{E7B032ED-98DE-4EDF-9F5A-C3438136ABE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2977</TotalTime>
  <Words>992</Words>
  <Application>Microsoft Office PowerPoint</Application>
  <PresentationFormat>On-screen Show (4:3)</PresentationFormat>
  <Paragraphs>181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Arial Black</vt:lpstr>
      <vt:lpstr>Arial Narrow</vt:lpstr>
      <vt:lpstr>Office Theme</vt:lpstr>
      <vt:lpstr>Join the ACCA Advocacy Survey!</vt:lpstr>
      <vt:lpstr>Once you hit send, you have JOINED the survey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  <vt:lpstr>Report from North Jackson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Donna Key</dc:creator>
  <cp:lastModifiedBy>Jeannie Gaines</cp:lastModifiedBy>
  <cp:revision>38</cp:revision>
  <cp:lastPrinted>2017-08-17T19:04:35Z</cp:lastPrinted>
  <dcterms:created xsi:type="dcterms:W3CDTF">2016-08-02T16:16:15Z</dcterms:created>
  <dcterms:modified xsi:type="dcterms:W3CDTF">2017-08-17T19:04:43Z</dcterms:modified>
</cp:coreProperties>
</file>