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351" r:id="rId2"/>
    <p:sldId id="383" r:id="rId3"/>
    <p:sldId id="362" r:id="rId4"/>
    <p:sldId id="385" r:id="rId5"/>
    <p:sldId id="386" r:id="rId6"/>
    <p:sldId id="387" r:id="rId7"/>
    <p:sldId id="388" r:id="rId8"/>
    <p:sldId id="389" r:id="rId9"/>
    <p:sldId id="390" r:id="rId10"/>
    <p:sldId id="391" r:id="rId11"/>
    <p:sldId id="392" r:id="rId12"/>
    <p:sldId id="393" r:id="rId13"/>
    <p:sldId id="384" r:id="rId14"/>
    <p:sldId id="394" r:id="rId15"/>
    <p:sldId id="395" r:id="rId16"/>
    <p:sldId id="396" r:id="rId17"/>
    <p:sldId id="397" r:id="rId18"/>
    <p:sldId id="398" r:id="rId19"/>
    <p:sldId id="399" r:id="rId20"/>
    <p:sldId id="400" r:id="rId21"/>
    <p:sldId id="353" r:id="rId2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8642"/>
    <a:srgbClr val="3E8B43"/>
    <a:srgbClr val="97C19A"/>
    <a:srgbClr val="4E7536"/>
    <a:srgbClr val="165788"/>
    <a:srgbClr val="9E3039"/>
    <a:srgbClr val="084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84" y="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745ADA3-CC14-4B77-8FDB-CB128B831075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0ABF932-708D-466F-9ADF-E8E7007D61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32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DB99B-8E21-47AC-9310-F8EA045B9EB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54B9-542A-4DC5-8376-CC98A2E4AC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57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4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89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8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9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75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2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59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1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73C20-B866-4514-B81D-2A0069EB2D10}" type="datetimeFigureOut">
              <a:rPr lang="en-US" smtClean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252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542" y="2075009"/>
            <a:ext cx="8303080" cy="99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3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ACCA’s Strategic Legacy</a:t>
            </a:r>
            <a:endParaRPr lang="en-US" sz="6300" b="1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564" y="3157382"/>
            <a:ext cx="8687430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Sonny Brasfield</a:t>
            </a:r>
            <a:endParaRPr lang="en-US" sz="2400" dirty="0" smtClean="0">
              <a:solidFill>
                <a:srgbClr val="97C19A"/>
              </a:solidFill>
              <a:latin typeface="Book Antiqua" panose="02040602050305030304" pitchFamily="18" charset="0"/>
            </a:endParaRPr>
          </a:p>
          <a:p>
            <a:r>
              <a:rPr lang="en-US" sz="2050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Executive </a:t>
            </a:r>
            <a:r>
              <a:rPr lang="en-US" sz="2050" dirty="0">
                <a:solidFill>
                  <a:srgbClr val="97C19A"/>
                </a:solidFill>
                <a:latin typeface="Book Antiqua" panose="02040602050305030304" pitchFamily="18" charset="0"/>
              </a:rPr>
              <a:t>Director, Association of County Commissions of Alabama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8" t="29635" r="9340" b="38424"/>
          <a:stretch/>
        </p:blipFill>
        <p:spPr>
          <a:xfrm>
            <a:off x="490542" y="3874918"/>
            <a:ext cx="2315910" cy="72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9278" y="2281379"/>
            <a:ext cx="8059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Investment</a:t>
            </a:r>
            <a:endParaRPr lang="en-US" sz="9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68002" y="2281379"/>
            <a:ext cx="80592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Responsibility</a:t>
            </a:r>
            <a:endParaRPr lang="en-US" sz="8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0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9278" y="2281379"/>
            <a:ext cx="8059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Ownership</a:t>
            </a:r>
            <a:endParaRPr lang="en-US" sz="9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0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66885" y="1853803"/>
            <a:ext cx="836066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i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“Unifying the County Voice” </a:t>
            </a:r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provides areas of emphasis for the next 18 months.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4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66571" y="1127001"/>
            <a:ext cx="79646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Enhance use of research-driven data</a:t>
            </a:r>
          </a:p>
          <a:p>
            <a:endParaRPr lang="en-US" sz="1500" b="1" dirty="0" smtClean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3E8B43"/>
                </a:solidFill>
                <a:latin typeface="Arial Narrow" panose="020B0606020202030204" pitchFamily="34" charset="0"/>
              </a:rPr>
              <a:t>Promote accomplishments of </a:t>
            </a: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county government</a:t>
            </a:r>
          </a:p>
          <a:p>
            <a:endParaRPr lang="en-US" sz="15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3E8B43"/>
                </a:solidFill>
                <a:latin typeface="Arial Narrow" panose="020B0606020202030204" pitchFamily="34" charset="0"/>
              </a:rPr>
              <a:t>More effectively shape public policy</a:t>
            </a:r>
          </a:p>
          <a:p>
            <a:pPr algn="ctr"/>
            <a:endParaRPr lang="en-US" sz="3000" b="1" dirty="0" smtClean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algn="ctr"/>
            <a:endParaRPr lang="en-US" sz="30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32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589" y="1902606"/>
            <a:ext cx="88192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Enhance public awareness of county government through proactive initiatives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65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589" y="1902606"/>
            <a:ext cx="88192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Promote the Alabama County Platform in advance of and during the Legislative Session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80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589" y="1902606"/>
            <a:ext cx="88192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Match individual interests of commissioners and employees with issues on the horizon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04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589" y="1902606"/>
            <a:ext cx="88192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Actively encourage commission support for </a:t>
            </a:r>
          </a:p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the role of affiliate groups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2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71671" y="947538"/>
            <a:ext cx="7759581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Improve elected official relations at the local level</a:t>
            </a:r>
          </a:p>
          <a:p>
            <a:endParaRPr lang="en-US" sz="1500" b="1" dirty="0" smtClean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Coffee at the Courthouse</a:t>
            </a:r>
          </a:p>
          <a:p>
            <a:endParaRPr lang="en-US" sz="15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First Thursdays</a:t>
            </a:r>
          </a:p>
          <a:p>
            <a:endParaRPr lang="en-US" sz="15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Association-led pre-session communication</a:t>
            </a:r>
          </a:p>
          <a:p>
            <a:pPr algn="ctr"/>
            <a:endParaRPr lang="en-US" sz="3000" b="1" dirty="0" smtClean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algn="ctr"/>
            <a:endParaRPr lang="en-US" sz="30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729959"/>
            <a:ext cx="846523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An organized, dedicated and conscious effort to evaluate where an organization is, at a particular time; where the organization wishes to go in the future; and – most importantly, the specific and detailed steps that will be followed to reach the desired destination</a:t>
            </a:r>
            <a:endParaRPr lang="en-US" sz="3200" dirty="0" smtClean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Strategic Planning: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7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589" y="1902606"/>
            <a:ext cx="88192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Improve the involvement of </a:t>
            </a:r>
          </a:p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all counties through the </a:t>
            </a:r>
          </a:p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ACCA Legislative Committee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>
          <a:xfrm>
            <a:off x="4059257" y="2522315"/>
            <a:ext cx="4878229" cy="1126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500" b="1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Sonny Brasfield, </a:t>
            </a:r>
          </a:p>
          <a:p>
            <a:pPr marL="0" indent="0">
              <a:buNone/>
            </a:pPr>
            <a:r>
              <a:rPr lang="en-US" sz="30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ACCA Executive Director</a:t>
            </a:r>
          </a:p>
          <a:p>
            <a:pPr marL="0" indent="0">
              <a:buNone/>
            </a:pPr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  <a:p>
            <a:pPr marL="457200" lvl="1" indent="0">
              <a:buNone/>
            </a:pPr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  <a:p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"/>
          <a:stretch/>
        </p:blipFill>
        <p:spPr>
          <a:xfrm>
            <a:off x="457201" y="1956358"/>
            <a:ext cx="3354222" cy="4059882"/>
          </a:xfrm>
          <a:prstGeom prst="rect">
            <a:avLst/>
          </a:prstGeom>
          <a:ln w="38100">
            <a:solidFill>
              <a:srgbClr val="97C19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5"/>
          <p:cNvSpPr txBox="1">
            <a:spLocks noChangeArrowheads="1"/>
          </p:cNvSpPr>
          <p:nvPr/>
        </p:nvSpPr>
        <p:spPr>
          <a:xfrm>
            <a:off x="4499436" y="3760153"/>
            <a:ext cx="4817581" cy="18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(</a:t>
            </a:r>
            <a:r>
              <a:rPr lang="en-US" sz="2300" dirty="0">
                <a:solidFill>
                  <a:srgbClr val="988642"/>
                </a:solidFill>
                <a:latin typeface="Book Antiqua" panose="02040602050305030304" pitchFamily="18" charset="0"/>
              </a:rPr>
              <a:t>334) 263-7594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sbrasfield@alabamacounties.org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@sonnybrasfield</a:t>
            </a:r>
          </a:p>
          <a:p>
            <a:pPr marL="0" indent="0">
              <a:buNone/>
            </a:pPr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pPr marL="457200" lvl="1" indent="0">
              <a:buNone/>
            </a:pPr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32" y="4631658"/>
            <a:ext cx="357104" cy="357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669" y="3782220"/>
            <a:ext cx="353767" cy="3571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32" y="4206939"/>
            <a:ext cx="357104" cy="35710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Contact Information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49793" y="1887987"/>
            <a:ext cx="84694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Without </a:t>
            </a:r>
            <a:r>
              <a:rPr lang="en-US" sz="3600" b="1" i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strategic planning</a:t>
            </a:r>
            <a:r>
              <a:rPr lang="en-US" sz="36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, how does an organization do anything other than simply unlock the doors, wander from crisis to crisis, lock the doors again, go home and repeat?</a:t>
            </a:r>
            <a:endParaRPr lang="en-US" sz="36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58686" y="1582826"/>
            <a:ext cx="846946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ACCA is in the midst of its 4</a:t>
            </a:r>
            <a:r>
              <a:rPr lang="en-US" sz="3500" b="1" baseline="30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th</a:t>
            </a:r>
            <a:r>
              <a:rPr lang="en-US" sz="3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 strategic plan:</a:t>
            </a:r>
            <a:endParaRPr lang="en-US" sz="3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8685" y="2185664"/>
            <a:ext cx="84694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i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“Unifying the County Voice”</a:t>
            </a:r>
            <a:endParaRPr lang="en-US" sz="5000" b="1" i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685" y="3255560"/>
            <a:ext cx="846946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It helps guide our thinking and planning and establishes a philosophy for moving us forward in an organized, dedicated and conscious way.</a:t>
            </a:r>
            <a:endParaRPr lang="en-US" sz="3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4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17585" y="1666133"/>
            <a:ext cx="80592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Let’s look more closely at the philosophy that has guided us over the past decade, rather than the details of the plan.</a:t>
            </a:r>
            <a:endParaRPr lang="en-US" sz="50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17585" y="1819956"/>
            <a:ext cx="805926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There are 6 advantages at the backbone of this organization’s effectiveness.</a:t>
            </a:r>
            <a:endParaRPr lang="en-US" sz="5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9278" y="2281379"/>
            <a:ext cx="8059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Involvement</a:t>
            </a:r>
            <a:endParaRPr lang="en-US" sz="9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66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9278" y="2281379"/>
            <a:ext cx="8059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Leadership</a:t>
            </a:r>
            <a:endParaRPr lang="en-US" sz="9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8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9278" y="2033548"/>
            <a:ext cx="8059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Planning</a:t>
            </a:r>
            <a:endParaRPr lang="en-US" sz="9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9278" y="3360426"/>
            <a:ext cx="80592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rgbClr val="988642"/>
                </a:solidFill>
                <a:latin typeface="Arial Black" panose="020B0A04020102020204" pitchFamily="34" charset="0"/>
              </a:rPr>
              <a:t>(NOT Reacting)</a:t>
            </a:r>
            <a:endParaRPr lang="en-US" sz="5000" b="1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3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1484</TotalTime>
  <Words>345</Words>
  <Application>Microsoft Office PowerPoint</Application>
  <PresentationFormat>On-screen Show (4:3)</PresentationFormat>
  <Paragraphs>68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Arial Narrow</vt:lpstr>
      <vt:lpstr>Book Antiqua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Jeannie Gaines</dc:creator>
  <cp:lastModifiedBy>Jennifer Datcher</cp:lastModifiedBy>
  <cp:revision>125</cp:revision>
  <cp:lastPrinted>2017-10-26T17:48:28Z</cp:lastPrinted>
  <dcterms:created xsi:type="dcterms:W3CDTF">2017-10-11T19:17:09Z</dcterms:created>
  <dcterms:modified xsi:type="dcterms:W3CDTF">2018-08-07T22:52:38Z</dcterms:modified>
</cp:coreProperties>
</file>