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351" r:id="rId2"/>
    <p:sldId id="383" r:id="rId3"/>
    <p:sldId id="362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92" r:id="rId12"/>
    <p:sldId id="393" r:id="rId13"/>
    <p:sldId id="384" r:id="rId14"/>
    <p:sldId id="394" r:id="rId15"/>
    <p:sldId id="395" r:id="rId16"/>
    <p:sldId id="396" r:id="rId17"/>
    <p:sldId id="397" r:id="rId18"/>
    <p:sldId id="398" r:id="rId19"/>
    <p:sldId id="399" r:id="rId20"/>
    <p:sldId id="400" r:id="rId21"/>
    <p:sldId id="353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8642"/>
    <a:srgbClr val="3E8B43"/>
    <a:srgbClr val="97C19A"/>
    <a:srgbClr val="4E7536"/>
    <a:srgbClr val="165788"/>
    <a:srgbClr val="9E3039"/>
    <a:srgbClr val="084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84" y="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745ADA3-CC14-4B77-8FDB-CB128B831075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0ABF932-708D-466F-9ADF-E8E7007D61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32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DB99B-8E21-47AC-9310-F8EA045B9EB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754B9-542A-4DC5-8376-CC98A2E4AC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7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4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89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8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73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96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9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75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2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9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41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73C20-B866-4514-B81D-2A0069EB2D10}" type="datetimeFigureOut">
              <a:rPr lang="en-US" smtClean="0"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F5D3B-3A89-4351-A64D-29DD3EC182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5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6247" y="6267360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0542" y="2075009"/>
            <a:ext cx="8303080" cy="993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3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ACCA’s Strategic Legacy</a:t>
            </a:r>
            <a:endParaRPr lang="en-US" sz="6300" b="1" dirty="0">
              <a:solidFill>
                <a:srgbClr val="3E8B43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8564" y="3157382"/>
            <a:ext cx="8687430" cy="777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97C19A"/>
                </a:solidFill>
                <a:latin typeface="Book Antiqua" panose="02040602050305030304" pitchFamily="18" charset="0"/>
              </a:rPr>
              <a:t>Sonny Brasfield</a:t>
            </a:r>
            <a:endParaRPr lang="en-US" sz="2400" dirty="0" smtClean="0">
              <a:solidFill>
                <a:srgbClr val="97C19A"/>
              </a:solidFill>
              <a:latin typeface="Book Antiqua" panose="02040602050305030304" pitchFamily="18" charset="0"/>
            </a:endParaRPr>
          </a:p>
          <a:p>
            <a:r>
              <a:rPr lang="en-US" sz="2050" dirty="0" smtClean="0">
                <a:solidFill>
                  <a:srgbClr val="97C19A"/>
                </a:solidFill>
                <a:latin typeface="Book Antiqua" panose="02040602050305030304" pitchFamily="18" charset="0"/>
              </a:rPr>
              <a:t>Executive </a:t>
            </a:r>
            <a:r>
              <a:rPr lang="en-US" sz="2050" dirty="0">
                <a:solidFill>
                  <a:srgbClr val="97C19A"/>
                </a:solidFill>
                <a:latin typeface="Book Antiqua" panose="02040602050305030304" pitchFamily="18" charset="0"/>
              </a:rPr>
              <a:t>Director, Association of County Commissions of Alabama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159" y="34119"/>
            <a:ext cx="9069074" cy="6779526"/>
          </a:xfrm>
          <a:prstGeom prst="rect">
            <a:avLst/>
          </a:prstGeom>
          <a:noFill/>
          <a:ln w="9525" cmpd="dbl">
            <a:solidFill>
              <a:srgbClr val="988642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39" y="5491051"/>
            <a:ext cx="1864372" cy="127815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98" y="6295116"/>
            <a:ext cx="252064" cy="2520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62" y="6297295"/>
            <a:ext cx="252221" cy="25222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026" y="6296283"/>
            <a:ext cx="252221" cy="252221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63371" y="66340"/>
            <a:ext cx="9005235" cy="6716267"/>
          </a:xfrm>
          <a:prstGeom prst="rect">
            <a:avLst/>
          </a:prstGeom>
          <a:noFill/>
          <a:ln w="19050">
            <a:solidFill>
              <a:srgbClr val="9886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8642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102552" y="98946"/>
            <a:ext cx="8925442" cy="6646459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Isosceles Triangle 31"/>
          <p:cNvSpPr/>
          <p:nvPr/>
        </p:nvSpPr>
        <p:spPr>
          <a:xfrm rot="2708886">
            <a:off x="8053308" y="-1581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Isosceles Triangle 32"/>
          <p:cNvSpPr/>
          <p:nvPr/>
        </p:nvSpPr>
        <p:spPr>
          <a:xfrm rot="13514796">
            <a:off x="-365309" y="6116830"/>
            <a:ext cx="1441021" cy="726393"/>
          </a:xfrm>
          <a:prstGeom prst="triangle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 w="9525">
            <a:solidFill>
              <a:srgbClr val="988642"/>
            </a:solidFill>
          </a:ln>
          <a:effectLst>
            <a:outerShdw blurRad="50800" dist="38100" dir="16200000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Isosceles Triangle 34"/>
          <p:cNvSpPr/>
          <p:nvPr/>
        </p:nvSpPr>
        <p:spPr>
          <a:xfrm rot="18927568">
            <a:off x="14041" y="115239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Isosceles Triangle 35"/>
          <p:cNvSpPr/>
          <p:nvPr/>
        </p:nvSpPr>
        <p:spPr>
          <a:xfrm rot="8169627">
            <a:off x="8737642" y="6560322"/>
            <a:ext cx="377539" cy="190311"/>
          </a:xfrm>
          <a:prstGeom prst="triangle">
            <a:avLst/>
          </a:prstGeom>
          <a:pattFill prst="pct20">
            <a:fgClr>
              <a:srgbClr val="988642"/>
            </a:fgClr>
            <a:bgClr>
              <a:srgbClr val="97C19A"/>
            </a:bgClr>
          </a:pattFill>
          <a:ln w="6350">
            <a:solidFill>
              <a:srgbClr val="988642"/>
            </a:solidFill>
          </a:ln>
          <a:effectLst>
            <a:outerShdw blurRad="50800" dist="38100" dir="10800000" algn="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8" t="29635" r="9340" b="38424"/>
          <a:stretch/>
        </p:blipFill>
        <p:spPr>
          <a:xfrm>
            <a:off x="490542" y="3874918"/>
            <a:ext cx="2315910" cy="72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4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9278" y="2281379"/>
            <a:ext cx="80592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 smtClean="0">
                <a:solidFill>
                  <a:srgbClr val="3E8B43"/>
                </a:solidFill>
                <a:latin typeface="Arial Black" panose="020B0A04020102020204" pitchFamily="34" charset="0"/>
              </a:rPr>
              <a:t>Investment</a:t>
            </a:r>
            <a:endParaRPr lang="en-US" sz="9000" b="1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0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68002" y="2281379"/>
            <a:ext cx="80592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3E8B43"/>
                </a:solidFill>
                <a:latin typeface="Arial Black" panose="020B0A04020102020204" pitchFamily="34" charset="0"/>
              </a:rPr>
              <a:t>Responsibility</a:t>
            </a:r>
            <a:endParaRPr lang="en-US" sz="8000" b="1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9278" y="2281379"/>
            <a:ext cx="80592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 smtClean="0">
                <a:solidFill>
                  <a:srgbClr val="3E8B43"/>
                </a:solidFill>
                <a:latin typeface="Arial Black" panose="020B0A04020102020204" pitchFamily="34" charset="0"/>
              </a:rPr>
              <a:t>Ownership</a:t>
            </a:r>
            <a:endParaRPr lang="en-US" sz="9000" b="1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10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66885" y="1853803"/>
            <a:ext cx="836066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i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“Unifying the County Voice” </a:t>
            </a:r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provides areas of emphasis for the next 18 months.</a:t>
            </a:r>
            <a:endParaRPr lang="en-US" sz="5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84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66571" y="1127001"/>
            <a:ext cx="796468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Enhance use of research-driven data</a:t>
            </a:r>
          </a:p>
          <a:p>
            <a:endParaRPr lang="en-US" sz="1500" b="1" dirty="0" smtClean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3E8B43"/>
                </a:solidFill>
                <a:latin typeface="Arial Narrow" panose="020B0606020202030204" pitchFamily="34" charset="0"/>
              </a:rPr>
              <a:t>Promote accomplishments of </a:t>
            </a:r>
            <a:r>
              <a:rPr lang="en-US" sz="4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county government</a:t>
            </a:r>
          </a:p>
          <a:p>
            <a:endParaRPr lang="en-US" sz="15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3E8B43"/>
                </a:solidFill>
                <a:latin typeface="Arial Narrow" panose="020B0606020202030204" pitchFamily="34" charset="0"/>
              </a:rPr>
              <a:t>More effectively shape public policy</a:t>
            </a:r>
          </a:p>
          <a:p>
            <a:pPr algn="ctr"/>
            <a:endParaRPr lang="en-US" sz="3000" b="1" dirty="0" smtClean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algn="ctr"/>
            <a:endParaRPr lang="en-US" sz="30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32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589" y="1902606"/>
            <a:ext cx="881926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Enhance public awareness of county government through proactive initiatives</a:t>
            </a:r>
            <a:endParaRPr lang="en-US" sz="5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5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589" y="1902606"/>
            <a:ext cx="881926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Promote the Alabama County Platform in advance of and during the Legislative Session</a:t>
            </a:r>
            <a:endParaRPr lang="en-US" sz="5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80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589" y="1902606"/>
            <a:ext cx="881926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Match individual interests of commissioners and employees with issues on the horizon</a:t>
            </a:r>
            <a:endParaRPr lang="en-US" sz="5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04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589" y="1902606"/>
            <a:ext cx="881926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Actively encourage commission support for </a:t>
            </a:r>
          </a:p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the role of affiliate groups</a:t>
            </a:r>
            <a:endParaRPr lang="en-US" sz="5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62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71671" y="947538"/>
            <a:ext cx="7759581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Improve elected official relations at the local level</a:t>
            </a:r>
          </a:p>
          <a:p>
            <a:endParaRPr lang="en-US" sz="1500" b="1" dirty="0" smtClean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Coffee at the Courthouse</a:t>
            </a:r>
          </a:p>
          <a:p>
            <a:endParaRPr lang="en-US" sz="15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First Thursdays</a:t>
            </a:r>
          </a:p>
          <a:p>
            <a:endParaRPr lang="en-US" sz="1500" dirty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Association-led pre-session communication</a:t>
            </a:r>
          </a:p>
          <a:p>
            <a:pPr algn="ctr"/>
            <a:endParaRPr lang="en-US" sz="3000" b="1" dirty="0" smtClean="0">
              <a:solidFill>
                <a:srgbClr val="3E8B43"/>
              </a:solidFill>
              <a:latin typeface="Arial Narrow" panose="020B0606020202030204" pitchFamily="34" charset="0"/>
            </a:endParaRPr>
          </a:p>
          <a:p>
            <a:pPr algn="ctr"/>
            <a:endParaRPr lang="en-US" sz="30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3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71113" y="1729959"/>
            <a:ext cx="846523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34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An organized, dedicated and conscious effort to evaluate where an organization is, at a particular time; where the organization wishes to go in the future; and – most importantly, the specific and detailed steps that will be followed to reach the desired destination</a:t>
            </a:r>
            <a:endParaRPr lang="en-US" sz="3200" dirty="0" smtClean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71113" y="514935"/>
            <a:ext cx="86874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Strategic Planning:</a:t>
            </a:r>
            <a:endParaRPr lang="en-US" sz="5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7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589" y="1902606"/>
            <a:ext cx="881926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Improve the involvement of </a:t>
            </a:r>
          </a:p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all counties through the </a:t>
            </a:r>
          </a:p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ACCA Legislative Committee</a:t>
            </a:r>
            <a:endParaRPr lang="en-US" sz="5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6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17092" y="0"/>
            <a:ext cx="9205535" cy="1495514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0" y="0"/>
            <a:ext cx="9391828" cy="1461331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5"/>
          <p:cNvSpPr txBox="1">
            <a:spLocks noChangeArrowheads="1"/>
          </p:cNvSpPr>
          <p:nvPr/>
        </p:nvSpPr>
        <p:spPr>
          <a:xfrm>
            <a:off x="4059257" y="2522315"/>
            <a:ext cx="4878229" cy="1126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b="1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Sonny Brasfield,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ACCA Executive Director</a:t>
            </a:r>
          </a:p>
          <a:p>
            <a:pPr marL="0" indent="0">
              <a:buNone/>
            </a:pPr>
            <a:endParaRPr lang="en-US" sz="3000" dirty="0" smtClean="0">
              <a:solidFill>
                <a:srgbClr val="3E8B43"/>
              </a:solidFill>
              <a:latin typeface="Book Antiqua" panose="02040602050305030304" pitchFamily="18" charset="0"/>
            </a:endParaRPr>
          </a:p>
          <a:p>
            <a:pPr marL="457200" lvl="1" indent="0">
              <a:buNone/>
            </a:pPr>
            <a:endParaRPr lang="en-US" sz="3000" dirty="0" smtClean="0">
              <a:solidFill>
                <a:srgbClr val="3E8B43"/>
              </a:solidFill>
              <a:latin typeface="Book Antiqua" panose="02040602050305030304" pitchFamily="18" charset="0"/>
            </a:endParaRPr>
          </a:p>
          <a:p>
            <a:endParaRPr lang="en-US" sz="3000" dirty="0" smtClean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3"/>
          <a:stretch/>
        </p:blipFill>
        <p:spPr>
          <a:xfrm>
            <a:off x="457201" y="1956358"/>
            <a:ext cx="3354222" cy="4059882"/>
          </a:xfrm>
          <a:prstGeom prst="rect">
            <a:avLst/>
          </a:prstGeom>
          <a:ln w="38100">
            <a:solidFill>
              <a:srgbClr val="97C19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8" name="Rectangle 5"/>
          <p:cNvSpPr txBox="1">
            <a:spLocks noChangeArrowheads="1"/>
          </p:cNvSpPr>
          <p:nvPr/>
        </p:nvSpPr>
        <p:spPr>
          <a:xfrm>
            <a:off x="4499436" y="3760153"/>
            <a:ext cx="4817581" cy="1856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300" dirty="0" smtClean="0">
                <a:solidFill>
                  <a:srgbClr val="988642"/>
                </a:solidFill>
                <a:latin typeface="Book Antiqua" panose="02040602050305030304" pitchFamily="18" charset="0"/>
              </a:rPr>
              <a:t>(</a:t>
            </a:r>
            <a:r>
              <a:rPr lang="en-US" sz="2300" dirty="0">
                <a:solidFill>
                  <a:srgbClr val="988642"/>
                </a:solidFill>
                <a:latin typeface="Book Antiqua" panose="02040602050305030304" pitchFamily="18" charset="0"/>
              </a:rPr>
              <a:t>334) 263-7594</a:t>
            </a:r>
          </a:p>
          <a:p>
            <a:pPr marL="0" indent="0">
              <a:buNone/>
            </a:pPr>
            <a:r>
              <a:rPr lang="en-US" sz="2300" dirty="0" smtClean="0">
                <a:solidFill>
                  <a:srgbClr val="988642"/>
                </a:solidFill>
                <a:latin typeface="Book Antiqua" panose="02040602050305030304" pitchFamily="18" charset="0"/>
              </a:rPr>
              <a:t>sbrasfield@alabamacounties.org</a:t>
            </a:r>
          </a:p>
          <a:p>
            <a:pPr marL="0" indent="0">
              <a:buNone/>
            </a:pPr>
            <a:r>
              <a:rPr lang="en-US" sz="2300" dirty="0" smtClean="0">
                <a:solidFill>
                  <a:srgbClr val="988642"/>
                </a:solidFill>
                <a:latin typeface="Book Antiqua" panose="02040602050305030304" pitchFamily="18" charset="0"/>
              </a:rPr>
              <a:t>@sonnybrasfield</a:t>
            </a:r>
          </a:p>
          <a:p>
            <a:pPr marL="0" indent="0">
              <a:buNone/>
            </a:pPr>
            <a:endParaRPr lang="en-US" sz="2300" i="1" dirty="0" smtClean="0">
              <a:solidFill>
                <a:srgbClr val="988642"/>
              </a:solidFill>
              <a:latin typeface="Book Antiqua" panose="02040602050305030304" pitchFamily="18" charset="0"/>
            </a:endParaRPr>
          </a:p>
          <a:p>
            <a:pPr marL="457200" lvl="1" indent="0">
              <a:buNone/>
            </a:pPr>
            <a:endParaRPr lang="en-US" sz="2300" i="1" dirty="0" smtClean="0">
              <a:solidFill>
                <a:srgbClr val="988642"/>
              </a:solidFill>
              <a:latin typeface="Book Antiqua" panose="02040602050305030304" pitchFamily="18" charset="0"/>
            </a:endParaRPr>
          </a:p>
          <a:p>
            <a:endParaRPr lang="en-US" sz="2300" i="1" dirty="0" smtClean="0">
              <a:solidFill>
                <a:srgbClr val="988642"/>
              </a:solidFill>
              <a:latin typeface="Book Antiqua" panose="0204060205030503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332" y="4631658"/>
            <a:ext cx="357104" cy="3571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669" y="3782220"/>
            <a:ext cx="353767" cy="3571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332" y="4206939"/>
            <a:ext cx="357104" cy="35710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71113" y="514935"/>
            <a:ext cx="86874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Contact Information</a:t>
            </a:r>
            <a:endParaRPr lang="en-US" sz="5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49793" y="1887987"/>
            <a:ext cx="84694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Without </a:t>
            </a:r>
            <a:r>
              <a:rPr lang="en-US" sz="3600" b="1" i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strategic planning</a:t>
            </a:r>
            <a:r>
              <a:rPr lang="en-US" sz="36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, how does an organization do anything other than simply unlock the doors, wander from crisis to crisis, lock the doors again, go home and repeat?</a:t>
            </a:r>
            <a:endParaRPr lang="en-US" sz="36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04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58686" y="1582826"/>
            <a:ext cx="84694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ACCA is in the midst of its 4</a:t>
            </a:r>
            <a:r>
              <a:rPr lang="en-US" sz="3500" b="1" baseline="30000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th</a:t>
            </a:r>
            <a:r>
              <a:rPr lang="en-US" sz="3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 strategic plan:</a:t>
            </a:r>
            <a:endParaRPr lang="en-US" sz="3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8685" y="2185664"/>
            <a:ext cx="84694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i="1" dirty="0" smtClean="0">
                <a:solidFill>
                  <a:srgbClr val="988642"/>
                </a:solidFill>
                <a:latin typeface="Arial Narrow" panose="020B0606020202030204" pitchFamily="34" charset="0"/>
              </a:rPr>
              <a:t>“Unifying the County Voice”</a:t>
            </a:r>
            <a:endParaRPr lang="en-US" sz="5000" b="1" i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685" y="3255560"/>
            <a:ext cx="846946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It helps guide our thinking and planning and establishes a philosophy for moving us forward in an organized, dedicated and conscious way.</a:t>
            </a:r>
            <a:endParaRPr lang="en-US" sz="3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14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17585" y="1666133"/>
            <a:ext cx="80592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Let’s look more closely at the philosophy that has guided us over the past decade, rather than the details of the plan.</a:t>
            </a:r>
            <a:endParaRPr lang="en-US" sz="50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44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17585" y="1819956"/>
            <a:ext cx="805926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smtClean="0">
                <a:solidFill>
                  <a:srgbClr val="3E8B43"/>
                </a:solidFill>
                <a:latin typeface="Arial Narrow" panose="020B0606020202030204" pitchFamily="34" charset="0"/>
              </a:rPr>
              <a:t>There are 6 advantages at the backbone of this organization’s effectiveness.</a:t>
            </a:r>
            <a:endParaRPr lang="en-US" sz="5500" b="1" dirty="0">
              <a:solidFill>
                <a:srgbClr val="988642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21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9278" y="2281379"/>
            <a:ext cx="80592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 smtClean="0">
                <a:solidFill>
                  <a:srgbClr val="3E8B43"/>
                </a:solidFill>
                <a:latin typeface="Arial Black" panose="020B0A04020102020204" pitchFamily="34" charset="0"/>
              </a:rPr>
              <a:t>Involvement</a:t>
            </a:r>
            <a:endParaRPr lang="en-US" sz="9000" b="1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66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9278" y="2281379"/>
            <a:ext cx="80592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 smtClean="0">
                <a:solidFill>
                  <a:srgbClr val="3E8B43"/>
                </a:solidFill>
                <a:latin typeface="Arial Black" panose="020B0A04020102020204" pitchFamily="34" charset="0"/>
              </a:rPr>
              <a:t>Leadership</a:t>
            </a:r>
            <a:endParaRPr lang="en-US" sz="9000" b="1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8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19278" y="2033548"/>
            <a:ext cx="80592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 smtClean="0">
                <a:solidFill>
                  <a:srgbClr val="3E8B43"/>
                </a:solidFill>
                <a:latin typeface="Arial Black" panose="020B0A04020102020204" pitchFamily="34" charset="0"/>
              </a:rPr>
              <a:t>Planning</a:t>
            </a:r>
            <a:endParaRPr lang="en-US" sz="9000" b="1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83709" y="6415366"/>
            <a:ext cx="360970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E8B43"/>
                </a:solidFill>
                <a:latin typeface="Book Antiqua" panose="02040602050305030304" pitchFamily="18" charset="0"/>
              </a:rPr>
              <a:t>#67Celebrate90</a:t>
            </a:r>
            <a:endParaRPr lang="en-US" sz="1500" dirty="0">
              <a:solidFill>
                <a:srgbClr val="3E8B43"/>
              </a:solidFill>
              <a:latin typeface="Book Antiqua" panose="02040602050305030304" pitchFamily="18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071" y="5664074"/>
            <a:ext cx="1864372" cy="127815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60" y="6443122"/>
            <a:ext cx="252064" cy="252064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24" y="6445301"/>
            <a:ext cx="252221" cy="252221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88" y="6444289"/>
            <a:ext cx="252221" cy="252221"/>
          </a:xfrm>
          <a:prstGeom prst="rect">
            <a:avLst/>
          </a:prstGeom>
        </p:spPr>
      </p:pic>
      <p:sp>
        <p:nvSpPr>
          <p:cNvPr id="47" name="Snip Diagonal Corner Rectangle 46"/>
          <p:cNvSpPr/>
          <p:nvPr/>
        </p:nvSpPr>
        <p:spPr>
          <a:xfrm>
            <a:off x="-94004" y="-42730"/>
            <a:ext cx="9282447" cy="452926"/>
          </a:xfrm>
          <a:prstGeom prst="snip2DiagRect">
            <a:avLst/>
          </a:prstGeom>
          <a:noFill/>
          <a:ln w="9525">
            <a:solidFill>
              <a:srgbClr val="98864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Snip Diagonal Corner Rectangle 48"/>
          <p:cNvSpPr/>
          <p:nvPr/>
        </p:nvSpPr>
        <p:spPr>
          <a:xfrm>
            <a:off x="-94004" y="-42730"/>
            <a:ext cx="9485832" cy="418743"/>
          </a:xfrm>
          <a:prstGeom prst="snip2DiagRect">
            <a:avLst/>
          </a:prstGeom>
          <a:pattFill prst="pct20">
            <a:fgClr>
              <a:srgbClr val="97C19A"/>
            </a:fgClr>
            <a:bgClr>
              <a:srgbClr val="3E8B43"/>
            </a:bgClr>
          </a:pattFill>
          <a:ln>
            <a:noFill/>
          </a:ln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9278" y="3360426"/>
            <a:ext cx="80592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rgbClr val="988642"/>
                </a:solidFill>
                <a:latin typeface="Arial Black" panose="020B0A04020102020204" pitchFamily="34" charset="0"/>
              </a:rPr>
              <a:t>(NOT Reacting)</a:t>
            </a:r>
            <a:endParaRPr lang="en-US" sz="5000" b="1" dirty="0">
              <a:solidFill>
                <a:srgbClr val="988642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13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1484</TotalTime>
  <Words>345</Words>
  <Application>Microsoft Office PowerPoint</Application>
  <PresentationFormat>On-screen Show (4:3)</PresentationFormat>
  <Paragraphs>68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Arial Narrow</vt:lpstr>
      <vt:lpstr>Book Antiqua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Jeannie Gaines</dc:creator>
  <cp:lastModifiedBy>Jennifer Datcher</cp:lastModifiedBy>
  <cp:revision>125</cp:revision>
  <cp:lastPrinted>2017-10-26T17:48:28Z</cp:lastPrinted>
  <dcterms:created xsi:type="dcterms:W3CDTF">2017-10-11T19:17:09Z</dcterms:created>
  <dcterms:modified xsi:type="dcterms:W3CDTF">2018-08-07T22:52:38Z</dcterms:modified>
</cp:coreProperties>
</file>